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charts/chart23.xml" ContentType="application/vnd.openxmlformats-officedocument.drawingml.chart+xml"/>
  <Override PartName="/ppt/theme/themeOverride22.xml" ContentType="application/vnd.openxmlformats-officedocument.themeOverride+xml"/>
  <Override PartName="/ppt/charts/chart24.xml" ContentType="application/vnd.openxmlformats-officedocument.drawingml.chart+xml"/>
  <Override PartName="/ppt/theme/themeOverride23.xml" ContentType="application/vnd.openxmlformats-officedocument.themeOverride+xml"/>
  <Override PartName="/ppt/charts/chart25.xml" ContentType="application/vnd.openxmlformats-officedocument.drawingml.chart+xml"/>
  <Override PartName="/ppt/theme/themeOverride24.xml" ContentType="application/vnd.openxmlformats-officedocument.themeOverride+xml"/>
  <Override PartName="/ppt/charts/chart26.xml" ContentType="application/vnd.openxmlformats-officedocument.drawingml.chart+xml"/>
  <Override PartName="/ppt/theme/themeOverride25.xml" ContentType="application/vnd.openxmlformats-officedocument.themeOverride+xml"/>
  <Override PartName="/ppt/charts/chart27.xml" ContentType="application/vnd.openxmlformats-officedocument.drawingml.chart+xml"/>
  <Override PartName="/ppt/theme/themeOverride26.xml" ContentType="application/vnd.openxmlformats-officedocument.themeOverride+xml"/>
  <Override PartName="/ppt/charts/chart28.xml" ContentType="application/vnd.openxmlformats-officedocument.drawingml.chart+xml"/>
  <Override PartName="/ppt/theme/themeOverride27.xml" ContentType="application/vnd.openxmlformats-officedocument.themeOverride+xml"/>
  <Override PartName="/ppt/charts/chart29.xml" ContentType="application/vnd.openxmlformats-officedocument.drawingml.chart+xml"/>
  <Override PartName="/ppt/theme/themeOverride28.xml" ContentType="application/vnd.openxmlformats-officedocument.themeOverride+xml"/>
  <Override PartName="/ppt/charts/chart30.xml" ContentType="application/vnd.openxmlformats-officedocument.drawingml.chart+xml"/>
  <Override PartName="/ppt/theme/themeOverride29.xml" ContentType="application/vnd.openxmlformats-officedocument.themeOverride+xml"/>
  <Override PartName="/ppt/charts/chart31.xml" ContentType="application/vnd.openxmlformats-officedocument.drawingml.chart+xml"/>
  <Override PartName="/ppt/theme/themeOverride30.xml" ContentType="application/vnd.openxmlformats-officedocument.themeOverride+xml"/>
  <Override PartName="/ppt/charts/chart32.xml" ContentType="application/vnd.openxmlformats-officedocument.drawingml.chart+xml"/>
  <Override PartName="/ppt/theme/themeOverride31.xml" ContentType="application/vnd.openxmlformats-officedocument.themeOverride+xml"/>
  <Override PartName="/ppt/charts/chart33.xml" ContentType="application/vnd.openxmlformats-officedocument.drawingml.chart+xml"/>
  <Override PartName="/ppt/theme/themeOverride32.xml" ContentType="application/vnd.openxmlformats-officedocument.themeOverride+xml"/>
  <Override PartName="/ppt/charts/chart34.xml" ContentType="application/vnd.openxmlformats-officedocument.drawingml.chart+xml"/>
  <Override PartName="/ppt/theme/themeOverride33.xml" ContentType="application/vnd.openxmlformats-officedocument.themeOverride+xml"/>
  <Override PartName="/ppt/charts/chart35.xml" ContentType="application/vnd.openxmlformats-officedocument.drawingml.chart+xml"/>
  <Override PartName="/ppt/theme/themeOverride34.xml" ContentType="application/vnd.openxmlformats-officedocument.themeOverride+xml"/>
  <Override PartName="/ppt/charts/chart36.xml" ContentType="application/vnd.openxmlformats-officedocument.drawingml.chart+xml"/>
  <Override PartName="/ppt/theme/themeOverride35.xml" ContentType="application/vnd.openxmlformats-officedocument.themeOverride+xml"/>
  <Override PartName="/ppt/charts/chart37.xml" ContentType="application/vnd.openxmlformats-officedocument.drawingml.chart+xml"/>
  <Override PartName="/ppt/theme/themeOverride36.xml" ContentType="application/vnd.openxmlformats-officedocument.themeOverride+xml"/>
  <Override PartName="/ppt/charts/chart38.xml" ContentType="application/vnd.openxmlformats-officedocument.drawingml.chart+xml"/>
  <Override PartName="/ppt/theme/themeOverride37.xml" ContentType="application/vnd.openxmlformats-officedocument.themeOverride+xml"/>
  <Override PartName="/ppt/charts/chart39.xml" ContentType="application/vnd.openxmlformats-officedocument.drawingml.chart+xml"/>
  <Override PartName="/ppt/theme/themeOverride38.xml" ContentType="application/vnd.openxmlformats-officedocument.themeOverride+xml"/>
  <Override PartName="/ppt/charts/chart40.xml" ContentType="application/vnd.openxmlformats-officedocument.drawingml.chart+xml"/>
  <Override PartName="/ppt/theme/themeOverride39.xml" ContentType="application/vnd.openxmlformats-officedocument.themeOverride+xml"/>
  <Override PartName="/ppt/charts/chart41.xml" ContentType="application/vnd.openxmlformats-officedocument.drawingml.chart+xml"/>
  <Override PartName="/ppt/theme/themeOverride40.xml" ContentType="application/vnd.openxmlformats-officedocument.themeOverride+xml"/>
  <Override PartName="/ppt/charts/chart42.xml" ContentType="application/vnd.openxmlformats-officedocument.drawingml.chart+xml"/>
  <Override PartName="/ppt/theme/themeOverride4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  <p:sldId id="279" r:id="rId3"/>
    <p:sldId id="281" r:id="rId4"/>
    <p:sldId id="296" r:id="rId5"/>
    <p:sldId id="282" r:id="rId6"/>
    <p:sldId id="297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8" r:id="rId16"/>
    <p:sldId id="291" r:id="rId17"/>
    <p:sldId id="292" r:id="rId18"/>
    <p:sldId id="293" r:id="rId19"/>
    <p:sldId id="294" r:id="rId20"/>
    <p:sldId id="295" r:id="rId21"/>
  </p:sldIdLst>
  <p:sldSz cx="12192000" cy="6858000"/>
  <p:notesSz cx="6858000" cy="9144000"/>
  <p:embeddedFontLst>
    <p:embeddedFont>
      <p:font typeface="Myriad Web Pro Condensed" panose="020B0506030403020204" pitchFamily="34" charset="0"/>
      <p:regular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onstantia" panose="02030602050306030303" pitchFamily="18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方正兰亭细黑_GBK" panose="02010600030101010101" charset="-122"/>
      <p:regular r:id="rId33"/>
    </p:embeddedFont>
    <p:embeddedFont>
      <p:font typeface="微软雅黑" panose="020B0503020204020204" pitchFamily="34" charset="-122"/>
      <p:regular r:id="rId34"/>
      <p:bold r:id="rId3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155"/>
    <a:srgbClr val="FEC98D"/>
    <a:srgbClr val="CBB062"/>
    <a:srgbClr val="323232"/>
    <a:srgbClr val="C41500"/>
    <a:srgbClr val="A02311"/>
    <a:srgbClr val="444444"/>
    <a:srgbClr val="4B6367"/>
    <a:srgbClr val="ED7D31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0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1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2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3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4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5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6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7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8.xlsx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9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20.xlsx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21.xlsx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22.xlsx"/><Relationship Id="rId1" Type="http://schemas.openxmlformats.org/officeDocument/2006/relationships/themeOverride" Target="../theme/themeOverride2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23.xlsx"/><Relationship Id="rId1" Type="http://schemas.openxmlformats.org/officeDocument/2006/relationships/themeOverride" Target="../theme/themeOverride2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24.xlsx"/><Relationship Id="rId1" Type="http://schemas.openxmlformats.org/officeDocument/2006/relationships/themeOverride" Target="../theme/themeOverride23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25.xlsx"/><Relationship Id="rId1" Type="http://schemas.openxmlformats.org/officeDocument/2006/relationships/themeOverride" Target="../theme/themeOverride24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26.xlsx"/><Relationship Id="rId1" Type="http://schemas.openxmlformats.org/officeDocument/2006/relationships/themeOverride" Target="../theme/themeOverride2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27.xlsx"/><Relationship Id="rId1" Type="http://schemas.openxmlformats.org/officeDocument/2006/relationships/themeOverride" Target="../theme/themeOverride26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28.xlsx"/><Relationship Id="rId1" Type="http://schemas.openxmlformats.org/officeDocument/2006/relationships/themeOverride" Target="../theme/themeOverride27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29.xlsx"/><Relationship Id="rId1" Type="http://schemas.openxmlformats.org/officeDocument/2006/relationships/themeOverride" Target="../theme/themeOverride28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3.xlsx"/><Relationship Id="rId1" Type="http://schemas.openxmlformats.org/officeDocument/2006/relationships/themeOverride" Target="../theme/themeOverride2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30.xlsx"/><Relationship Id="rId1" Type="http://schemas.openxmlformats.org/officeDocument/2006/relationships/themeOverride" Target="../theme/themeOverride29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31.xlsx"/><Relationship Id="rId1" Type="http://schemas.openxmlformats.org/officeDocument/2006/relationships/themeOverride" Target="../theme/themeOverride30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32.xlsx"/><Relationship Id="rId1" Type="http://schemas.openxmlformats.org/officeDocument/2006/relationships/themeOverride" Target="../theme/themeOverride31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33.xlsx"/><Relationship Id="rId1" Type="http://schemas.openxmlformats.org/officeDocument/2006/relationships/themeOverride" Target="../theme/themeOverride32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34.xlsx"/><Relationship Id="rId1" Type="http://schemas.openxmlformats.org/officeDocument/2006/relationships/themeOverride" Target="../theme/themeOverride33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35.xlsx"/><Relationship Id="rId1" Type="http://schemas.openxmlformats.org/officeDocument/2006/relationships/themeOverride" Target="../theme/themeOverride34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36.xlsx"/><Relationship Id="rId1" Type="http://schemas.openxmlformats.org/officeDocument/2006/relationships/themeOverride" Target="../theme/themeOverride35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37.xlsx"/><Relationship Id="rId1" Type="http://schemas.openxmlformats.org/officeDocument/2006/relationships/themeOverride" Target="../theme/themeOverride36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38.xlsx"/><Relationship Id="rId1" Type="http://schemas.openxmlformats.org/officeDocument/2006/relationships/themeOverride" Target="../theme/themeOverride37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39.xlsx"/><Relationship Id="rId1" Type="http://schemas.openxmlformats.org/officeDocument/2006/relationships/themeOverride" Target="../theme/themeOverride38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4.xlsx"/><Relationship Id="rId1" Type="http://schemas.openxmlformats.org/officeDocument/2006/relationships/themeOverride" Target="../theme/themeOverride3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40.xlsx"/><Relationship Id="rId1" Type="http://schemas.openxmlformats.org/officeDocument/2006/relationships/themeOverride" Target="../theme/themeOverride39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41.xlsx"/><Relationship Id="rId1" Type="http://schemas.openxmlformats.org/officeDocument/2006/relationships/themeOverride" Target="../theme/themeOverride40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42.xlsx"/><Relationship Id="rId1" Type="http://schemas.openxmlformats.org/officeDocument/2006/relationships/themeOverride" Target="../theme/themeOverride4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14845800524935E-2"/>
          <c:y val="7.4999999999999997E-2"/>
          <c:w val="0.55833333333333335"/>
          <c:h val="0.837500000000000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>
                  <a:shade val="53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>
                  <a:tint val="54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0145441186583828"/>
                  <c:y val="-8.265979995287883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472568941962552"/>
                  <c:y val="-2.201602978316339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810822260414568"/>
                  <c:y val="0.1080078481443918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8296935327280396E-4"/>
                  <c:y val="0.1966203652551063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267722053538814"/>
                  <c:y val="-0.2031673864999584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/>
                    </a:solidFill>
                    <a:latin typeface="Myriad Web Pro Condensed" panose="020B0506030403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D</c:v>
                </c:pt>
                <c:pt idx="1">
                  <c:v>A</c:v>
                </c:pt>
                <c:pt idx="2">
                  <c:v>E</c:v>
                </c:pt>
                <c:pt idx="3">
                  <c:v>B</c:v>
                </c:pt>
                <c:pt idx="4">
                  <c:v>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67.349999999999994</c:v>
                </c:pt>
                <c:pt idx="1">
                  <c:v>82.25</c:v>
                </c:pt>
                <c:pt idx="2">
                  <c:v>174.3</c:v>
                </c:pt>
                <c:pt idx="3">
                  <c:v>199.20000000000002</c:v>
                </c:pt>
                <c:pt idx="4">
                  <c:v>646.6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0"/>
      </c:pieChart>
      <c:spPr>
        <a:noFill/>
        <a:ln w="19050">
          <a:noFill/>
        </a:ln>
        <a:effectLst/>
      </c:spPr>
    </c:plotArea>
    <c:legend>
      <c:legendPos val="r"/>
      <c:layout>
        <c:manualLayout>
          <c:xMode val="edge"/>
          <c:yMode val="edge"/>
          <c:x val="0.72546358267716538"/>
          <c:y val="0.33903001968503937"/>
          <c:w val="7.6776082677165361E-2"/>
          <c:h val="0.433674950787401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zh-C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78704589698751"/>
          <c:y val="0.11249748260730787"/>
          <c:w val="0.72681013569831032"/>
          <c:h val="0.753553428071583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 w="1905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FE957F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solidFill>
                <a:srgbClr val="E37CFA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spPr>
              <a:solidFill>
                <a:srgbClr val="7DCBDF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3"/>
            <c:bubble3D val="0"/>
            <c:spPr>
              <a:solidFill>
                <a:srgbClr val="CAE07B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4"/>
            <c:bubble3D val="0"/>
            <c:spPr>
              <a:solidFill>
                <a:srgbClr val="FDE47D"/>
              </a:solidFill>
              <a:ln w="19050">
                <a:solidFill>
                  <a:sysClr val="window" lastClr="FFFFFF"/>
                </a:solidFill>
              </a:ln>
            </c:spPr>
          </c:dPt>
          <c:cat>
            <c:strRef>
              <c:f>Sheet1!$A$2:$A$6</c:f>
              <c:strCache>
                <c:ptCount val="5"/>
                <c:pt idx="0">
                  <c:v>B</c:v>
                </c:pt>
                <c:pt idx="1">
                  <c:v>D</c:v>
                </c:pt>
                <c:pt idx="2">
                  <c:v>A</c:v>
                </c:pt>
                <c:pt idx="3">
                  <c:v>E</c:v>
                </c:pt>
                <c:pt idx="4">
                  <c:v>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199.20000000000002</c:v>
                </c:pt>
                <c:pt idx="1">
                  <c:v>67.349999999999994</c:v>
                </c:pt>
                <c:pt idx="2">
                  <c:v>82.25</c:v>
                </c:pt>
                <c:pt idx="3">
                  <c:v>174.3</c:v>
                </c:pt>
                <c:pt idx="4">
                  <c:v>646.6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0"/>
      </c:pieChart>
    </c:plotArea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78704589698751"/>
          <c:y val="0.11249748260730787"/>
          <c:w val="0.72681013569831032"/>
          <c:h val="0.753553428071583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 w="1905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E37CFA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solidFill>
                <a:srgbClr val="FE957F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spPr>
              <a:solidFill>
                <a:srgbClr val="FDE47D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3"/>
            <c:bubble3D val="0"/>
            <c:spPr>
              <a:solidFill>
                <a:srgbClr val="CAE07B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4"/>
            <c:bubble3D val="0"/>
            <c:spPr>
              <a:solidFill>
                <a:srgbClr val="7DCBDF"/>
              </a:solidFill>
              <a:ln w="19050">
                <a:solidFill>
                  <a:sysClr val="window" lastClr="FFFFFF"/>
                </a:solidFill>
              </a:ln>
            </c:spPr>
          </c:dPt>
          <c:cat>
            <c:strRef>
              <c:f>Sheet1!$A$2:$A$6</c:f>
              <c:strCache>
                <c:ptCount val="5"/>
                <c:pt idx="0">
                  <c:v>B</c:v>
                </c:pt>
                <c:pt idx="1">
                  <c:v>D</c:v>
                </c:pt>
                <c:pt idx="2">
                  <c:v>A</c:v>
                </c:pt>
                <c:pt idx="3">
                  <c:v>E</c:v>
                </c:pt>
                <c:pt idx="4">
                  <c:v>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199.20000000000002</c:v>
                </c:pt>
                <c:pt idx="1">
                  <c:v>67.349999999999994</c:v>
                </c:pt>
                <c:pt idx="2">
                  <c:v>82.25</c:v>
                </c:pt>
                <c:pt idx="3">
                  <c:v>174.3</c:v>
                </c:pt>
                <c:pt idx="4">
                  <c:v>646.6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0"/>
      </c:pieChart>
    </c:plotArea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78704589698751"/>
          <c:y val="0.11249748260730787"/>
          <c:w val="0.72681013569831032"/>
          <c:h val="0.753553428071583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 w="1905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B0DC00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solidFill>
                <a:srgbClr val="FF0066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spPr>
              <a:solidFill>
                <a:srgbClr val="FFCF37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3"/>
            <c:bubble3D val="0"/>
            <c:spPr>
              <a:solidFill>
                <a:srgbClr val="27A1FF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4"/>
            <c:bubble3D val="0"/>
            <c:spPr>
              <a:solidFill>
                <a:srgbClr val="FFAA00"/>
              </a:solidFill>
              <a:ln w="19050">
                <a:solidFill>
                  <a:sysClr val="window" lastClr="FFFFFF"/>
                </a:solidFill>
              </a:ln>
            </c:spPr>
          </c:dPt>
          <c:cat>
            <c:strRef>
              <c:f>Sheet1!$A$2:$A$6</c:f>
              <c:strCache>
                <c:ptCount val="5"/>
                <c:pt idx="0">
                  <c:v>B</c:v>
                </c:pt>
                <c:pt idx="1">
                  <c:v>D</c:v>
                </c:pt>
                <c:pt idx="2">
                  <c:v>A</c:v>
                </c:pt>
                <c:pt idx="3">
                  <c:v>E</c:v>
                </c:pt>
                <c:pt idx="4">
                  <c:v>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199.20000000000002</c:v>
                </c:pt>
                <c:pt idx="1">
                  <c:v>67.349999999999994</c:v>
                </c:pt>
                <c:pt idx="2">
                  <c:v>82.25</c:v>
                </c:pt>
                <c:pt idx="3">
                  <c:v>174.3</c:v>
                </c:pt>
                <c:pt idx="4">
                  <c:v>646.6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0"/>
      </c:pieChart>
    </c:plotArea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78704589698751"/>
          <c:y val="0.11249748260730787"/>
          <c:w val="0.72681013569831032"/>
          <c:h val="0.753553428071583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 w="1905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FFCF37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solidFill>
                <a:srgbClr val="FFAA00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spPr>
              <a:solidFill>
                <a:srgbClr val="FF0066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3"/>
            <c:bubble3D val="0"/>
            <c:spPr>
              <a:solidFill>
                <a:srgbClr val="27A1FF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4"/>
            <c:bubble3D val="0"/>
            <c:spPr>
              <a:solidFill>
                <a:srgbClr val="B0DC00"/>
              </a:solidFill>
              <a:ln w="19050">
                <a:solidFill>
                  <a:sysClr val="window" lastClr="FFFFFF"/>
                </a:solidFill>
              </a:ln>
            </c:spPr>
          </c:dPt>
          <c:cat>
            <c:strRef>
              <c:f>Sheet1!$A$2:$A$6</c:f>
              <c:strCache>
                <c:ptCount val="5"/>
                <c:pt idx="0">
                  <c:v>B</c:v>
                </c:pt>
                <c:pt idx="1">
                  <c:v>D</c:v>
                </c:pt>
                <c:pt idx="2">
                  <c:v>A</c:v>
                </c:pt>
                <c:pt idx="3">
                  <c:v>E</c:v>
                </c:pt>
                <c:pt idx="4">
                  <c:v>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199.20000000000002</c:v>
                </c:pt>
                <c:pt idx="1">
                  <c:v>67.349999999999994</c:v>
                </c:pt>
                <c:pt idx="2">
                  <c:v>82.25</c:v>
                </c:pt>
                <c:pt idx="3">
                  <c:v>174.3</c:v>
                </c:pt>
                <c:pt idx="4">
                  <c:v>646.6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0"/>
      </c:pieChart>
    </c:plotArea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78704589698751"/>
          <c:y val="0.11249748260730787"/>
          <c:w val="0.72681013569831032"/>
          <c:h val="0.753553428071583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 w="1905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FF0066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solidFill>
                <a:srgbClr val="FFAA00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spPr>
              <a:solidFill>
                <a:srgbClr val="FFCF37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3"/>
            <c:bubble3D val="0"/>
            <c:spPr>
              <a:solidFill>
                <a:srgbClr val="B0DC00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4"/>
            <c:bubble3D val="0"/>
            <c:spPr>
              <a:solidFill>
                <a:srgbClr val="27A1FF"/>
              </a:solidFill>
              <a:ln w="19050">
                <a:solidFill>
                  <a:sysClr val="window" lastClr="FFFFFF"/>
                </a:solidFill>
              </a:ln>
            </c:spPr>
          </c:dPt>
          <c:cat>
            <c:strRef>
              <c:f>Sheet1!$A$2:$A$6</c:f>
              <c:strCache>
                <c:ptCount val="5"/>
                <c:pt idx="0">
                  <c:v>B</c:v>
                </c:pt>
                <c:pt idx="1">
                  <c:v>D</c:v>
                </c:pt>
                <c:pt idx="2">
                  <c:v>A</c:v>
                </c:pt>
                <c:pt idx="3">
                  <c:v>E</c:v>
                </c:pt>
                <c:pt idx="4">
                  <c:v>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199.20000000000002</c:v>
                </c:pt>
                <c:pt idx="1">
                  <c:v>67.349999999999994</c:v>
                </c:pt>
                <c:pt idx="2">
                  <c:v>82.25</c:v>
                </c:pt>
                <c:pt idx="3">
                  <c:v>174.3</c:v>
                </c:pt>
                <c:pt idx="4">
                  <c:v>646.6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0"/>
      </c:pieChart>
    </c:plotArea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78704589698751"/>
          <c:y val="0.11249748260730787"/>
          <c:w val="0.72681013569831032"/>
          <c:h val="0.753553428071583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 w="1905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00C0E4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solidFill>
                <a:srgbClr val="68C457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spPr>
              <a:solidFill>
                <a:srgbClr val="9D6D45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3"/>
            <c:bubble3D val="0"/>
            <c:spPr>
              <a:solidFill>
                <a:srgbClr val="EAC14D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4"/>
            <c:bubble3D val="0"/>
            <c:spPr>
              <a:solidFill>
                <a:srgbClr val="E5567A"/>
              </a:solidFill>
              <a:ln w="19050">
                <a:solidFill>
                  <a:sysClr val="window" lastClr="FFFFFF"/>
                </a:solidFill>
              </a:ln>
            </c:spPr>
          </c:dPt>
          <c:cat>
            <c:strRef>
              <c:f>Sheet1!$A$2:$A$6</c:f>
              <c:strCache>
                <c:ptCount val="5"/>
                <c:pt idx="0">
                  <c:v>B</c:v>
                </c:pt>
                <c:pt idx="1">
                  <c:v>D</c:v>
                </c:pt>
                <c:pt idx="2">
                  <c:v>A</c:v>
                </c:pt>
                <c:pt idx="3">
                  <c:v>E</c:v>
                </c:pt>
                <c:pt idx="4">
                  <c:v>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199.20000000000002</c:v>
                </c:pt>
                <c:pt idx="1">
                  <c:v>67.349999999999994</c:v>
                </c:pt>
                <c:pt idx="2">
                  <c:v>82.25</c:v>
                </c:pt>
                <c:pt idx="3">
                  <c:v>174.3</c:v>
                </c:pt>
                <c:pt idx="4">
                  <c:v>646.6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0"/>
      </c:pieChart>
    </c:plotArea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78704589698751"/>
          <c:y val="0.11249748260730787"/>
          <c:w val="0.72681013569831032"/>
          <c:h val="0.753553428071583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 w="1905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DF4C56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solidFill>
                <a:srgbClr val="955893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spPr>
              <a:solidFill>
                <a:srgbClr val="508EE8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3"/>
            <c:bubble3D val="0"/>
            <c:spPr>
              <a:solidFill>
                <a:srgbClr val="68C457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4"/>
            <c:bubble3D val="0"/>
            <c:spPr>
              <a:solidFill>
                <a:srgbClr val="EAC14D"/>
              </a:solidFill>
              <a:ln w="19050">
                <a:solidFill>
                  <a:sysClr val="window" lastClr="FFFFFF"/>
                </a:solidFill>
              </a:ln>
            </c:spPr>
          </c:dPt>
          <c:cat>
            <c:strRef>
              <c:f>Sheet1!$A$2:$A$6</c:f>
              <c:strCache>
                <c:ptCount val="5"/>
                <c:pt idx="0">
                  <c:v>B</c:v>
                </c:pt>
                <c:pt idx="1">
                  <c:v>D</c:v>
                </c:pt>
                <c:pt idx="2">
                  <c:v>A</c:v>
                </c:pt>
                <c:pt idx="3">
                  <c:v>E</c:v>
                </c:pt>
                <c:pt idx="4">
                  <c:v>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199.20000000000002</c:v>
                </c:pt>
                <c:pt idx="1">
                  <c:v>67.349999999999994</c:v>
                </c:pt>
                <c:pt idx="2">
                  <c:v>82.25</c:v>
                </c:pt>
                <c:pt idx="3">
                  <c:v>174.3</c:v>
                </c:pt>
                <c:pt idx="4">
                  <c:v>646.6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0"/>
      </c:pieChart>
    </c:plotArea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78704589698751"/>
          <c:y val="0.11249748260730787"/>
          <c:w val="0.72681013569831032"/>
          <c:h val="0.753553428071583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 w="1905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E5567A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solidFill>
                <a:srgbClr val="7558F8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spPr>
              <a:solidFill>
                <a:srgbClr val="5BD999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3"/>
            <c:bubble3D val="0"/>
            <c:spPr>
              <a:solidFill>
                <a:srgbClr val="00C0E4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4"/>
            <c:bubble3D val="0"/>
            <c:spPr>
              <a:solidFill>
                <a:srgbClr val="EAC14D"/>
              </a:solidFill>
              <a:ln w="19050">
                <a:solidFill>
                  <a:sysClr val="window" lastClr="FFFFFF"/>
                </a:solidFill>
              </a:ln>
            </c:spPr>
          </c:dPt>
          <c:cat>
            <c:strRef>
              <c:f>Sheet1!$A$2:$A$6</c:f>
              <c:strCache>
                <c:ptCount val="5"/>
                <c:pt idx="0">
                  <c:v>B</c:v>
                </c:pt>
                <c:pt idx="1">
                  <c:v>D</c:v>
                </c:pt>
                <c:pt idx="2">
                  <c:v>A</c:v>
                </c:pt>
                <c:pt idx="3">
                  <c:v>E</c:v>
                </c:pt>
                <c:pt idx="4">
                  <c:v>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199.20000000000002</c:v>
                </c:pt>
                <c:pt idx="1">
                  <c:v>67.349999999999994</c:v>
                </c:pt>
                <c:pt idx="2">
                  <c:v>82.25</c:v>
                </c:pt>
                <c:pt idx="3">
                  <c:v>174.3</c:v>
                </c:pt>
                <c:pt idx="4">
                  <c:v>646.6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0"/>
      </c:pieChart>
    </c:plotArea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78704589698751"/>
          <c:y val="0.11249748260730787"/>
          <c:w val="0.72681013569831032"/>
          <c:h val="0.753553428071583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 w="1905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DAAB65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solidFill>
                <a:srgbClr val="BA7669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spPr>
              <a:solidFill>
                <a:srgbClr val="7AA59E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3"/>
            <c:bubble3D val="0"/>
            <c:spPr>
              <a:solidFill>
                <a:srgbClr val="95A98D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4"/>
            <c:bubble3D val="0"/>
            <c:spPr>
              <a:solidFill>
                <a:srgbClr val="E9CD6C"/>
              </a:solidFill>
              <a:ln w="19050">
                <a:solidFill>
                  <a:sysClr val="window" lastClr="FFFFFF"/>
                </a:solidFill>
              </a:ln>
            </c:spPr>
          </c:dPt>
          <c:cat>
            <c:strRef>
              <c:f>Sheet1!$A$2:$A$6</c:f>
              <c:strCache>
                <c:ptCount val="5"/>
                <c:pt idx="0">
                  <c:v>B</c:v>
                </c:pt>
                <c:pt idx="1">
                  <c:v>D</c:v>
                </c:pt>
                <c:pt idx="2">
                  <c:v>A</c:v>
                </c:pt>
                <c:pt idx="3">
                  <c:v>E</c:v>
                </c:pt>
                <c:pt idx="4">
                  <c:v>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199.20000000000002</c:v>
                </c:pt>
                <c:pt idx="1">
                  <c:v>67.349999999999994</c:v>
                </c:pt>
                <c:pt idx="2">
                  <c:v>82.25</c:v>
                </c:pt>
                <c:pt idx="3">
                  <c:v>174.3</c:v>
                </c:pt>
                <c:pt idx="4">
                  <c:v>646.6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0"/>
      </c:pieChart>
    </c:plotArea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78704589698751"/>
          <c:y val="0.11249748260730787"/>
          <c:w val="0.72681013569831032"/>
          <c:h val="0.7535534280715833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0"/>
      </c:pieChart>
    </c:plotArea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32015280642784"/>
          <c:y val="7.5000005625748642E-2"/>
          <c:w val="0.55833333333333335"/>
          <c:h val="0.837500000000000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 w="19050"/>
            <a:effectLst/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dLbl>
              <c:idx val="0"/>
              <c:layout>
                <c:manualLayout>
                  <c:x val="0.10015522379883901"/>
                  <c:y val="-7.919433878663402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982723835307966"/>
                  <c:y val="-2.201400451365065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1583226184057796"/>
                  <c:y val="0.1121405231001115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9419348673318803E-3"/>
                  <c:y val="0.1729017589015658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2762647211791769"/>
                  <c:y val="-0.1585500240444497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200">
                    <a:solidFill>
                      <a:schemeClr val="bg1"/>
                    </a:solidFill>
                    <a:latin typeface="Myriad Web Pro Condensed" panose="020B0506030403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D</c:v>
                </c:pt>
                <c:pt idx="1">
                  <c:v>A</c:v>
                </c:pt>
                <c:pt idx="2">
                  <c:v>E</c:v>
                </c:pt>
                <c:pt idx="3">
                  <c:v>B</c:v>
                </c:pt>
                <c:pt idx="4">
                  <c:v>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67.349999999999994</c:v>
                </c:pt>
                <c:pt idx="1">
                  <c:v>82.25</c:v>
                </c:pt>
                <c:pt idx="2">
                  <c:v>174.3</c:v>
                </c:pt>
                <c:pt idx="3">
                  <c:v>199.20000000000002</c:v>
                </c:pt>
                <c:pt idx="4">
                  <c:v>646.6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0"/>
      </c:pieChart>
    </c:plotArea>
    <c:legend>
      <c:legendPos val="r"/>
      <c:layout>
        <c:manualLayout>
          <c:xMode val="edge"/>
          <c:yMode val="edge"/>
          <c:x val="0.72546358267716538"/>
          <c:y val="0.33903001968503937"/>
          <c:w val="7.6776082677165361E-2"/>
          <c:h val="0.43367495078740159"/>
        </c:manualLayout>
      </c:layout>
      <c:overlay val="0"/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78704589698751"/>
          <c:y val="0.11249748260730787"/>
          <c:w val="0.72681013569831032"/>
          <c:h val="0.753553428071583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 w="1905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E9CD6C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solidFill>
                <a:srgbClr val="DAAB65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spPr>
              <a:solidFill>
                <a:srgbClr val="BA7669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3"/>
            <c:bubble3D val="0"/>
            <c:spPr>
              <a:solidFill>
                <a:srgbClr val="7AA59E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4"/>
            <c:bubble3D val="0"/>
            <c:spPr>
              <a:solidFill>
                <a:srgbClr val="95A98D"/>
              </a:solidFill>
              <a:ln w="19050">
                <a:solidFill>
                  <a:sysClr val="window" lastClr="FFFFFF"/>
                </a:solidFill>
              </a:ln>
            </c:spPr>
          </c:dPt>
          <c:cat>
            <c:strRef>
              <c:f>Sheet1!$A$2:$A$6</c:f>
              <c:strCache>
                <c:ptCount val="5"/>
                <c:pt idx="0">
                  <c:v>B</c:v>
                </c:pt>
                <c:pt idx="1">
                  <c:v>D</c:v>
                </c:pt>
                <c:pt idx="2">
                  <c:v>A</c:v>
                </c:pt>
                <c:pt idx="3">
                  <c:v>E</c:v>
                </c:pt>
                <c:pt idx="4">
                  <c:v>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199.20000000000002</c:v>
                </c:pt>
                <c:pt idx="1">
                  <c:v>67.349999999999994</c:v>
                </c:pt>
                <c:pt idx="2">
                  <c:v>82.25</c:v>
                </c:pt>
                <c:pt idx="3">
                  <c:v>174.3</c:v>
                </c:pt>
                <c:pt idx="4">
                  <c:v>646.6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0"/>
      </c:pieChart>
    </c:plotArea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78704589698751"/>
          <c:y val="0.11249748260730787"/>
          <c:w val="0.72681013569831032"/>
          <c:h val="0.753553428071583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 w="1905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DAAB65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solidFill>
                <a:srgbClr val="E9CD6C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spPr>
              <a:solidFill>
                <a:srgbClr val="95A98D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3"/>
            <c:bubble3D val="0"/>
            <c:spPr>
              <a:solidFill>
                <a:srgbClr val="7AA59E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4"/>
            <c:bubble3D val="0"/>
            <c:spPr>
              <a:solidFill>
                <a:srgbClr val="BA7669"/>
              </a:solidFill>
              <a:ln w="19050">
                <a:solidFill>
                  <a:sysClr val="window" lastClr="FFFFFF"/>
                </a:solidFill>
              </a:ln>
            </c:spPr>
          </c:dPt>
          <c:cat>
            <c:strRef>
              <c:f>Sheet1!$A$2:$A$6</c:f>
              <c:strCache>
                <c:ptCount val="5"/>
                <c:pt idx="0">
                  <c:v>B</c:v>
                </c:pt>
                <c:pt idx="1">
                  <c:v>D</c:v>
                </c:pt>
                <c:pt idx="2">
                  <c:v>A</c:v>
                </c:pt>
                <c:pt idx="3">
                  <c:v>E</c:v>
                </c:pt>
                <c:pt idx="4">
                  <c:v>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199.20000000000002</c:v>
                </c:pt>
                <c:pt idx="1">
                  <c:v>67.349999999999994</c:v>
                </c:pt>
                <c:pt idx="2">
                  <c:v>82.25</c:v>
                </c:pt>
                <c:pt idx="3">
                  <c:v>174.3</c:v>
                </c:pt>
                <c:pt idx="4">
                  <c:v>646.6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0"/>
      </c:pieChart>
    </c:plotArea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78704589698751"/>
          <c:y val="0.11249748260730787"/>
          <c:w val="0.72681013569831032"/>
          <c:h val="0.7535534280715833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0"/>
      </c:pieChart>
    </c:plotArea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78704589698751"/>
          <c:y val="0.11249748260730787"/>
          <c:w val="0.72681013569831032"/>
          <c:h val="0.753553428071583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 w="1905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0F87E6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solidFill>
                <a:srgbClr val="FFCF37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spPr>
              <a:solidFill>
                <a:srgbClr val="BFBFBF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3"/>
            <c:bubble3D val="0"/>
            <c:spPr>
              <a:solidFill>
                <a:srgbClr val="5B5B5B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4"/>
            <c:bubble3D val="0"/>
            <c:spPr>
              <a:solidFill>
                <a:srgbClr val="8FBF00"/>
              </a:solidFill>
              <a:ln w="19050">
                <a:solidFill>
                  <a:sysClr val="window" lastClr="FFFFFF"/>
                </a:solidFill>
              </a:ln>
            </c:spPr>
          </c:dPt>
          <c:cat>
            <c:strRef>
              <c:f>Sheet1!$A$2:$A$6</c:f>
              <c:strCache>
                <c:ptCount val="5"/>
                <c:pt idx="0">
                  <c:v>B</c:v>
                </c:pt>
                <c:pt idx="1">
                  <c:v>D</c:v>
                </c:pt>
                <c:pt idx="2">
                  <c:v>A</c:v>
                </c:pt>
                <c:pt idx="3">
                  <c:v>E</c:v>
                </c:pt>
                <c:pt idx="4">
                  <c:v>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199.20000000000002</c:v>
                </c:pt>
                <c:pt idx="1">
                  <c:v>67.349999999999994</c:v>
                </c:pt>
                <c:pt idx="2">
                  <c:v>82.25</c:v>
                </c:pt>
                <c:pt idx="3">
                  <c:v>174.3</c:v>
                </c:pt>
                <c:pt idx="4">
                  <c:v>646.6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0"/>
      </c:pieChart>
    </c:plotArea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78704589698751"/>
          <c:y val="0.11249748260730787"/>
          <c:w val="0.72681013569831032"/>
          <c:h val="0.753553428071583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 w="1905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BFBFBF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solidFill>
                <a:srgbClr val="5B5B5B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spPr>
              <a:solidFill>
                <a:srgbClr val="0F87E6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3"/>
            <c:bubble3D val="0"/>
            <c:spPr>
              <a:solidFill>
                <a:srgbClr val="8FBF00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4"/>
            <c:bubble3D val="0"/>
            <c:spPr>
              <a:solidFill>
                <a:srgbClr val="FFCF37"/>
              </a:solidFill>
              <a:ln w="19050">
                <a:solidFill>
                  <a:sysClr val="window" lastClr="FFFFFF"/>
                </a:solidFill>
              </a:ln>
            </c:spPr>
          </c:dPt>
          <c:cat>
            <c:strRef>
              <c:f>Sheet1!$A$2:$A$6</c:f>
              <c:strCache>
                <c:ptCount val="5"/>
                <c:pt idx="0">
                  <c:v>B</c:v>
                </c:pt>
                <c:pt idx="1">
                  <c:v>D</c:v>
                </c:pt>
                <c:pt idx="2">
                  <c:v>A</c:v>
                </c:pt>
                <c:pt idx="3">
                  <c:v>E</c:v>
                </c:pt>
                <c:pt idx="4">
                  <c:v>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199.20000000000002</c:v>
                </c:pt>
                <c:pt idx="1">
                  <c:v>67.349999999999994</c:v>
                </c:pt>
                <c:pt idx="2">
                  <c:v>82.25</c:v>
                </c:pt>
                <c:pt idx="3">
                  <c:v>174.3</c:v>
                </c:pt>
                <c:pt idx="4">
                  <c:v>646.6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0"/>
      </c:pieChart>
    </c:plotArea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78704589698751"/>
          <c:y val="0.11249748260730787"/>
          <c:w val="0.72681013569831032"/>
          <c:h val="0.753553428071583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 w="1905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FFCF37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solidFill>
                <a:srgbClr val="8FBF00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spPr>
              <a:solidFill>
                <a:srgbClr val="0F87E6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3"/>
            <c:bubble3D val="0"/>
            <c:spPr>
              <a:solidFill>
                <a:srgbClr val="5B5B5B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4"/>
            <c:bubble3D val="0"/>
            <c:spPr>
              <a:solidFill>
                <a:srgbClr val="BFBFBF"/>
              </a:solidFill>
              <a:ln w="19050">
                <a:solidFill>
                  <a:sysClr val="window" lastClr="FFFFFF"/>
                </a:solidFill>
              </a:ln>
            </c:spPr>
          </c:dPt>
          <c:cat>
            <c:strRef>
              <c:f>Sheet1!$A$2:$A$6</c:f>
              <c:strCache>
                <c:ptCount val="5"/>
                <c:pt idx="0">
                  <c:v>B</c:v>
                </c:pt>
                <c:pt idx="1">
                  <c:v>D</c:v>
                </c:pt>
                <c:pt idx="2">
                  <c:v>A</c:v>
                </c:pt>
                <c:pt idx="3">
                  <c:v>E</c:v>
                </c:pt>
                <c:pt idx="4">
                  <c:v>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199.20000000000002</c:v>
                </c:pt>
                <c:pt idx="1">
                  <c:v>67.349999999999994</c:v>
                </c:pt>
                <c:pt idx="2">
                  <c:v>82.25</c:v>
                </c:pt>
                <c:pt idx="3">
                  <c:v>174.3</c:v>
                </c:pt>
                <c:pt idx="4">
                  <c:v>646.6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0"/>
      </c:pieChart>
    </c:plotArea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78704589698751"/>
          <c:y val="0.11249748260730787"/>
          <c:w val="0.72681013569831032"/>
          <c:h val="0.7535534280715833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0"/>
      </c:pieChart>
    </c:plotArea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78704589698751"/>
          <c:y val="0.11249748260730787"/>
          <c:w val="0.72681013569831032"/>
          <c:h val="0.753553428071583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 w="1905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A02311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solidFill>
                <a:srgbClr val="444444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spPr>
              <a:solidFill>
                <a:srgbClr val="4B6367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3"/>
            <c:bubble3D val="0"/>
            <c:spPr>
              <a:solidFill>
                <a:srgbClr val="CBB062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4"/>
            <c:bubble3D val="0"/>
            <c:spPr>
              <a:solidFill>
                <a:srgbClr val="ED7D31"/>
              </a:solidFill>
              <a:ln w="19050">
                <a:solidFill>
                  <a:sysClr val="window" lastClr="FFFFFF"/>
                </a:solidFill>
              </a:ln>
            </c:spPr>
          </c:dPt>
          <c:cat>
            <c:strRef>
              <c:f>Sheet1!$A$2:$A$6</c:f>
              <c:strCache>
                <c:ptCount val="5"/>
                <c:pt idx="0">
                  <c:v>B</c:v>
                </c:pt>
                <c:pt idx="1">
                  <c:v>D</c:v>
                </c:pt>
                <c:pt idx="2">
                  <c:v>A</c:v>
                </c:pt>
                <c:pt idx="3">
                  <c:v>E</c:v>
                </c:pt>
                <c:pt idx="4">
                  <c:v>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199.20000000000002</c:v>
                </c:pt>
                <c:pt idx="1">
                  <c:v>67.349999999999994</c:v>
                </c:pt>
                <c:pt idx="2">
                  <c:v>82.25</c:v>
                </c:pt>
                <c:pt idx="3">
                  <c:v>174.3</c:v>
                </c:pt>
                <c:pt idx="4">
                  <c:v>646.6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0"/>
      </c:pieChart>
    </c:plotArea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78704589698751"/>
          <c:y val="0.11249748260730787"/>
          <c:w val="0.72681013569831032"/>
          <c:h val="0.753553428071583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 w="1905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A02311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solidFill>
                <a:srgbClr val="444444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spPr>
              <a:solidFill>
                <a:srgbClr val="4B6367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3"/>
            <c:bubble3D val="0"/>
            <c:spPr>
              <a:solidFill>
                <a:srgbClr val="ED7D31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4"/>
            <c:bubble3D val="0"/>
            <c:spPr>
              <a:solidFill>
                <a:srgbClr val="CBB062"/>
              </a:solidFill>
              <a:ln w="19050">
                <a:solidFill>
                  <a:sysClr val="window" lastClr="FFFFFF"/>
                </a:solidFill>
              </a:ln>
            </c:spPr>
          </c:dPt>
          <c:cat>
            <c:strRef>
              <c:f>Sheet1!$A$2:$A$6</c:f>
              <c:strCache>
                <c:ptCount val="5"/>
                <c:pt idx="0">
                  <c:v>B</c:v>
                </c:pt>
                <c:pt idx="1">
                  <c:v>D</c:v>
                </c:pt>
                <c:pt idx="2">
                  <c:v>A</c:v>
                </c:pt>
                <c:pt idx="3">
                  <c:v>E</c:v>
                </c:pt>
                <c:pt idx="4">
                  <c:v>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199.20000000000002</c:v>
                </c:pt>
                <c:pt idx="1">
                  <c:v>67.349999999999994</c:v>
                </c:pt>
                <c:pt idx="2">
                  <c:v>82.25</c:v>
                </c:pt>
                <c:pt idx="3">
                  <c:v>174.3</c:v>
                </c:pt>
                <c:pt idx="4">
                  <c:v>646.6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0"/>
      </c:pieChart>
    </c:plotArea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78704589698751"/>
          <c:y val="0.11249748260730787"/>
          <c:w val="0.72681013569831032"/>
          <c:h val="0.753553428071583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 w="1905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FEB155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solidFill>
                <a:srgbClr val="FEC98D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spPr>
              <a:solidFill>
                <a:srgbClr val="CBB062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3"/>
            <c:bubble3D val="0"/>
            <c:spPr>
              <a:solidFill>
                <a:srgbClr val="323232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4"/>
            <c:bubble3D val="0"/>
            <c:spPr>
              <a:solidFill>
                <a:srgbClr val="C41500"/>
              </a:solidFill>
              <a:ln w="19050">
                <a:solidFill>
                  <a:sysClr val="window" lastClr="FFFFFF"/>
                </a:solidFill>
              </a:ln>
            </c:spPr>
          </c:dPt>
          <c:cat>
            <c:strRef>
              <c:f>Sheet1!$A$2:$A$6</c:f>
              <c:strCache>
                <c:ptCount val="5"/>
                <c:pt idx="0">
                  <c:v>B</c:v>
                </c:pt>
                <c:pt idx="1">
                  <c:v>D</c:v>
                </c:pt>
                <c:pt idx="2">
                  <c:v>A</c:v>
                </c:pt>
                <c:pt idx="3">
                  <c:v>E</c:v>
                </c:pt>
                <c:pt idx="4">
                  <c:v>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199.20000000000002</c:v>
                </c:pt>
                <c:pt idx="1">
                  <c:v>67.349999999999994</c:v>
                </c:pt>
                <c:pt idx="2">
                  <c:v>82.25</c:v>
                </c:pt>
                <c:pt idx="3">
                  <c:v>174.3</c:v>
                </c:pt>
                <c:pt idx="4">
                  <c:v>646.6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0"/>
      </c:pieChart>
    </c:plotArea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78704589698751"/>
          <c:y val="0.11249748260730787"/>
          <c:w val="0.72681013569831032"/>
          <c:h val="0.753553428071583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 w="1905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F4C70A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solidFill>
                <a:srgbClr val="5B9BD5">
                  <a:lumMod val="50000"/>
                </a:srgbClr>
              </a:solidFill>
              <a:ln w="19050">
                <a:solidFill>
                  <a:sysClr val="window" lastClr="FFFFFF"/>
                </a:solidFill>
              </a:ln>
            </c:spPr>
          </c:dPt>
          <c:cat>
            <c:strRef>
              <c:f>Sheet1!$A$2:$A$3</c:f>
              <c:strCache>
                <c:ptCount val="2"/>
                <c:pt idx="0">
                  <c:v>B</c:v>
                </c:pt>
                <c:pt idx="1">
                  <c:v>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820.9</c:v>
                </c:pt>
                <c:pt idx="1">
                  <c:v>348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40"/>
      </c:pieChart>
    </c:plotArea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78704589698751"/>
          <c:y val="0.11249748260730787"/>
          <c:w val="0.72681013569831032"/>
          <c:h val="0.7535534280715833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0"/>
      </c:pieChart>
    </c:plotArea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14845800524935E-2"/>
          <c:y val="7.4999999999999997E-2"/>
          <c:w val="0.55833333333333335"/>
          <c:h val="0.837500000000000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 w="19050"/>
            <a:effectLst/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  <c:spPr>
              <a:solidFill>
                <a:srgbClr val="FFC000"/>
              </a:solidFill>
              <a:ln w="19050"/>
              <a:effectLst/>
            </c:spPr>
          </c:dPt>
          <c:dLbls>
            <c:dLbl>
              <c:idx val="0"/>
              <c:layout>
                <c:manualLayout>
                  <c:x val="0.12477586475345048"/>
                  <c:y val="-0.1020573812860146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255744754200702"/>
                  <c:y val="-1.62982438888055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9051941026866"/>
                  <c:y val="0.137861445911914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879949544822733E-3"/>
                  <c:y val="0.19862268171336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3514317117993607"/>
                  <c:y val="-0.2128497499804786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u="sng">
                    <a:solidFill>
                      <a:schemeClr val="tx1"/>
                    </a:solidFill>
                    <a:latin typeface="Myriad Web Pro Condensed" panose="020B0506030403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D</c:v>
                </c:pt>
                <c:pt idx="1">
                  <c:v>A</c:v>
                </c:pt>
                <c:pt idx="2">
                  <c:v>E</c:v>
                </c:pt>
                <c:pt idx="3">
                  <c:v>B</c:v>
                </c:pt>
                <c:pt idx="4">
                  <c:v>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67.349999999999994</c:v>
                </c:pt>
                <c:pt idx="1">
                  <c:v>82.25</c:v>
                </c:pt>
                <c:pt idx="2">
                  <c:v>174.3</c:v>
                </c:pt>
                <c:pt idx="3">
                  <c:v>199.20000000000002</c:v>
                </c:pt>
                <c:pt idx="4">
                  <c:v>646.6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0"/>
      </c:pieChart>
    </c:plotArea>
    <c:legend>
      <c:legendPos val="r"/>
      <c:layout>
        <c:manualLayout>
          <c:xMode val="edge"/>
          <c:yMode val="edge"/>
          <c:x val="0.72546358267716538"/>
          <c:y val="0.33903001968503937"/>
          <c:w val="7.6776082677165361E-2"/>
          <c:h val="0.43367495078740159"/>
        </c:manualLayout>
      </c:layout>
      <c:overlay val="0"/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78704589698751"/>
          <c:y val="0.11249748260730787"/>
          <c:w val="0.72681013569831032"/>
          <c:h val="0.7535534280715833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0"/>
      </c:pieChart>
    </c:plotArea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14845800524935E-2"/>
          <c:y val="7.4999999999999997E-2"/>
          <c:w val="0.55833333333333335"/>
          <c:h val="0.837500000000000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 w="19050"/>
            <a:effectLst/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  <c:spPr>
              <a:solidFill>
                <a:srgbClr val="FFC000"/>
              </a:solidFill>
              <a:ln w="19050"/>
              <a:effectLst/>
            </c:spPr>
          </c:dPt>
          <c:cat>
            <c:strRef>
              <c:f>Sheet1!$A$2:$A$6</c:f>
              <c:strCache>
                <c:ptCount val="5"/>
                <c:pt idx="0">
                  <c:v>D</c:v>
                </c:pt>
                <c:pt idx="1">
                  <c:v>A</c:v>
                </c:pt>
                <c:pt idx="2">
                  <c:v>E</c:v>
                </c:pt>
                <c:pt idx="3">
                  <c:v>B</c:v>
                </c:pt>
                <c:pt idx="4">
                  <c:v>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67.349999999999994</c:v>
                </c:pt>
                <c:pt idx="1">
                  <c:v>82.25</c:v>
                </c:pt>
                <c:pt idx="2">
                  <c:v>174.3</c:v>
                </c:pt>
                <c:pt idx="3">
                  <c:v>199.20000000000002</c:v>
                </c:pt>
                <c:pt idx="4">
                  <c:v>646.6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78704589698751"/>
          <c:y val="0.11249748260730787"/>
          <c:w val="0.72681013569831032"/>
          <c:h val="0.7535534280715833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0"/>
      </c:pieChart>
    </c:plotArea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78704589698751"/>
          <c:y val="0.11249748260730787"/>
          <c:w val="0.72681013569831032"/>
          <c:h val="0.753553428071583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 w="1905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A02311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solidFill>
                <a:srgbClr val="444444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spPr>
              <a:solidFill>
                <a:srgbClr val="4B6367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3"/>
            <c:bubble3D val="0"/>
            <c:spPr>
              <a:solidFill>
                <a:srgbClr val="ED7D31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4"/>
            <c:bubble3D val="0"/>
            <c:spPr>
              <a:solidFill>
                <a:srgbClr val="CBB062"/>
              </a:solidFill>
              <a:ln w="19050">
                <a:solidFill>
                  <a:sysClr val="window" lastClr="FFFFFF"/>
                </a:solidFill>
              </a:ln>
            </c:spPr>
          </c:dPt>
          <c:cat>
            <c:strRef>
              <c:f>Sheet1!$A$2:$A$6</c:f>
              <c:strCache>
                <c:ptCount val="5"/>
                <c:pt idx="0">
                  <c:v>B</c:v>
                </c:pt>
                <c:pt idx="1">
                  <c:v>D</c:v>
                </c:pt>
                <c:pt idx="2">
                  <c:v>A</c:v>
                </c:pt>
                <c:pt idx="3">
                  <c:v>E</c:v>
                </c:pt>
                <c:pt idx="4">
                  <c:v>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199.20000000000002</c:v>
                </c:pt>
                <c:pt idx="1">
                  <c:v>67.349999999999994</c:v>
                </c:pt>
                <c:pt idx="2">
                  <c:v>82.25</c:v>
                </c:pt>
                <c:pt idx="3">
                  <c:v>174.3</c:v>
                </c:pt>
                <c:pt idx="4">
                  <c:v>646.6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0"/>
      </c:pieChart>
    </c:plotArea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78704589698751"/>
          <c:y val="0.11249748260730787"/>
          <c:w val="0.72681013569831032"/>
          <c:h val="0.753553428071583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 w="1905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A02311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solidFill>
                <a:srgbClr val="444444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spPr>
              <a:solidFill>
                <a:srgbClr val="4B6367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3"/>
            <c:bubble3D val="0"/>
            <c:spPr>
              <a:solidFill>
                <a:srgbClr val="ED7D31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4"/>
            <c:bubble3D val="0"/>
            <c:spPr>
              <a:solidFill>
                <a:srgbClr val="CBB062"/>
              </a:solidFill>
              <a:ln w="19050">
                <a:solidFill>
                  <a:sysClr val="window" lastClr="FFFFFF"/>
                </a:solidFill>
              </a:ln>
            </c:spPr>
          </c:dPt>
          <c:cat>
            <c:strRef>
              <c:f>Sheet1!$A$2:$A$6</c:f>
              <c:strCache>
                <c:ptCount val="5"/>
                <c:pt idx="0">
                  <c:v>B</c:v>
                </c:pt>
                <c:pt idx="1">
                  <c:v>D</c:v>
                </c:pt>
                <c:pt idx="2">
                  <c:v>A</c:v>
                </c:pt>
                <c:pt idx="3">
                  <c:v>E</c:v>
                </c:pt>
                <c:pt idx="4">
                  <c:v>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199.20000000000002</c:v>
                </c:pt>
                <c:pt idx="1">
                  <c:v>67.349999999999994</c:v>
                </c:pt>
                <c:pt idx="2">
                  <c:v>82.25</c:v>
                </c:pt>
                <c:pt idx="3">
                  <c:v>174.3</c:v>
                </c:pt>
                <c:pt idx="4">
                  <c:v>646.6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10"/>
      </c:pieChart>
    </c:plotArea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78704589698751"/>
          <c:y val="0.11249748260730787"/>
          <c:w val="0.72681013569831032"/>
          <c:h val="0.753553428071583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 w="1905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A02311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solidFill>
                <a:srgbClr val="444444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spPr>
              <a:solidFill>
                <a:srgbClr val="4B6367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3"/>
            <c:bubble3D val="0"/>
            <c:spPr>
              <a:solidFill>
                <a:srgbClr val="ED7D31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4"/>
            <c:bubble3D val="0"/>
            <c:spPr>
              <a:solidFill>
                <a:srgbClr val="CBB062"/>
              </a:solidFill>
              <a:ln w="19050">
                <a:solidFill>
                  <a:sysClr val="window" lastClr="FFFFFF"/>
                </a:solidFill>
              </a:ln>
            </c:spPr>
          </c:dPt>
          <c:cat>
            <c:strRef>
              <c:f>Sheet1!$A$2:$A$6</c:f>
              <c:strCache>
                <c:ptCount val="5"/>
                <c:pt idx="0">
                  <c:v>B</c:v>
                </c:pt>
                <c:pt idx="1">
                  <c:v>D</c:v>
                </c:pt>
                <c:pt idx="2">
                  <c:v>A</c:v>
                </c:pt>
                <c:pt idx="3">
                  <c:v>E</c:v>
                </c:pt>
                <c:pt idx="4">
                  <c:v>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199.20000000000002</c:v>
                </c:pt>
                <c:pt idx="1">
                  <c:v>67.349999999999994</c:v>
                </c:pt>
                <c:pt idx="2">
                  <c:v>82.25</c:v>
                </c:pt>
                <c:pt idx="3">
                  <c:v>174.3</c:v>
                </c:pt>
                <c:pt idx="4">
                  <c:v>646.6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10"/>
      </c:pieChart>
    </c:plotArea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14845800524935E-2"/>
          <c:y val="7.4999999999999997E-2"/>
          <c:w val="0.55833333333333335"/>
          <c:h val="0.837500000000000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 w="19050"/>
            <a:effectLst/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  <c:spPr>
              <a:solidFill>
                <a:srgbClr val="FFC000"/>
              </a:solidFill>
              <a:ln w="19050"/>
              <a:effectLst/>
            </c:spPr>
          </c:dPt>
          <c:cat>
            <c:strRef>
              <c:f>Sheet1!$A$2:$A$6</c:f>
              <c:strCache>
                <c:ptCount val="5"/>
                <c:pt idx="0">
                  <c:v>D</c:v>
                </c:pt>
                <c:pt idx="1">
                  <c:v>A</c:v>
                </c:pt>
                <c:pt idx="2">
                  <c:v>E</c:v>
                </c:pt>
                <c:pt idx="3">
                  <c:v>B</c:v>
                </c:pt>
                <c:pt idx="4">
                  <c:v>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67.349999999999994</c:v>
                </c:pt>
                <c:pt idx="1">
                  <c:v>82.25</c:v>
                </c:pt>
                <c:pt idx="2">
                  <c:v>174.3</c:v>
                </c:pt>
                <c:pt idx="3">
                  <c:v>199.20000000000002</c:v>
                </c:pt>
                <c:pt idx="4">
                  <c:v>646.6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0"/>
      </c:pie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14845800524935E-2"/>
          <c:y val="7.4999999999999997E-2"/>
          <c:w val="0.55833333333333335"/>
          <c:h val="0.837500000000000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 w="19050"/>
            <a:effectLst/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  <c:spPr>
              <a:solidFill>
                <a:srgbClr val="FFC000"/>
              </a:solidFill>
              <a:ln w="19050"/>
              <a:effectLst/>
            </c:spPr>
          </c:dPt>
          <c:cat>
            <c:strRef>
              <c:f>Sheet1!$A$2:$A$6</c:f>
              <c:strCache>
                <c:ptCount val="5"/>
                <c:pt idx="0">
                  <c:v>D</c:v>
                </c:pt>
                <c:pt idx="1">
                  <c:v>A</c:v>
                </c:pt>
                <c:pt idx="2">
                  <c:v>E</c:v>
                </c:pt>
                <c:pt idx="3">
                  <c:v>B</c:v>
                </c:pt>
                <c:pt idx="4">
                  <c:v>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67.349999999999994</c:v>
                </c:pt>
                <c:pt idx="1">
                  <c:v>82.25</c:v>
                </c:pt>
                <c:pt idx="2">
                  <c:v>174.3</c:v>
                </c:pt>
                <c:pt idx="3">
                  <c:v>199.20000000000002</c:v>
                </c:pt>
                <c:pt idx="4">
                  <c:v>646.6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78704589698751"/>
          <c:y val="0.11249748260730787"/>
          <c:w val="0.72681013569831032"/>
          <c:h val="0.753553428071583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 w="1905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B0DC00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solidFill>
                <a:srgbClr val="ED7D31"/>
              </a:solidFill>
              <a:ln w="19050">
                <a:solidFill>
                  <a:sysClr val="window" lastClr="FFFFFF"/>
                </a:solidFill>
              </a:ln>
            </c:spPr>
          </c:dPt>
          <c:cat>
            <c:strRef>
              <c:f>Sheet1!$A$2:$A$3</c:f>
              <c:strCache>
                <c:ptCount val="2"/>
                <c:pt idx="0">
                  <c:v>B</c:v>
                </c:pt>
                <c:pt idx="1">
                  <c:v>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820.9</c:v>
                </c:pt>
                <c:pt idx="1">
                  <c:v>348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40"/>
      </c:pieChart>
    </c:plotArea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14845800524935E-2"/>
          <c:y val="7.4999999999999997E-2"/>
          <c:w val="0.55833333333333335"/>
          <c:h val="0.837500000000000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 w="19050"/>
            <a:effectLst/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  <c:spPr>
              <a:solidFill>
                <a:srgbClr val="FFC000"/>
              </a:solidFill>
              <a:ln w="19050"/>
              <a:effectLst/>
            </c:spPr>
          </c:dPt>
          <c:cat>
            <c:strRef>
              <c:f>Sheet1!$A$2:$A$6</c:f>
              <c:strCache>
                <c:ptCount val="5"/>
                <c:pt idx="0">
                  <c:v>D</c:v>
                </c:pt>
                <c:pt idx="1">
                  <c:v>A</c:v>
                </c:pt>
                <c:pt idx="2">
                  <c:v>E</c:v>
                </c:pt>
                <c:pt idx="3">
                  <c:v>B</c:v>
                </c:pt>
                <c:pt idx="4">
                  <c:v>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67.349999999999994</c:v>
                </c:pt>
                <c:pt idx="1">
                  <c:v>82.25</c:v>
                </c:pt>
                <c:pt idx="2">
                  <c:v>174.3</c:v>
                </c:pt>
                <c:pt idx="3">
                  <c:v>199.20000000000002</c:v>
                </c:pt>
                <c:pt idx="4">
                  <c:v>646.6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78704589698751"/>
          <c:y val="0.11249748260730787"/>
          <c:w val="0.72681013569831032"/>
          <c:h val="0.753553428071583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 w="1905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A02311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solidFill>
                <a:srgbClr val="444444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spPr>
              <a:solidFill>
                <a:srgbClr val="4B6367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3"/>
            <c:bubble3D val="0"/>
            <c:spPr>
              <a:solidFill>
                <a:srgbClr val="ED7D31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4"/>
            <c:bubble3D val="0"/>
            <c:spPr>
              <a:solidFill>
                <a:srgbClr val="CBB062"/>
              </a:solidFill>
              <a:ln w="19050">
                <a:solidFill>
                  <a:sysClr val="window" lastClr="FFFFFF"/>
                </a:solidFill>
              </a:ln>
            </c:spPr>
          </c:dPt>
          <c:cat>
            <c:strRef>
              <c:f>Sheet1!$A$2:$A$6</c:f>
              <c:strCache>
                <c:ptCount val="5"/>
                <c:pt idx="0">
                  <c:v>B</c:v>
                </c:pt>
                <c:pt idx="1">
                  <c:v>D</c:v>
                </c:pt>
                <c:pt idx="2">
                  <c:v>A</c:v>
                </c:pt>
                <c:pt idx="3">
                  <c:v>E</c:v>
                </c:pt>
                <c:pt idx="4">
                  <c:v>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199.20000000000002</c:v>
                </c:pt>
                <c:pt idx="1">
                  <c:v>67.349999999999994</c:v>
                </c:pt>
                <c:pt idx="2">
                  <c:v>82.25</c:v>
                </c:pt>
                <c:pt idx="3">
                  <c:v>174.3</c:v>
                </c:pt>
                <c:pt idx="4">
                  <c:v>646.6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10"/>
      </c:pieChart>
    </c:plotArea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78704589698751"/>
          <c:y val="0.11249748260730787"/>
          <c:w val="0.72681013569831032"/>
          <c:h val="0.753553428071583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 w="1905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B0DC00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solidFill>
                <a:srgbClr val="F36861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spPr>
              <a:solidFill>
                <a:srgbClr val="FFCF37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3"/>
            <c:bubble3D val="0"/>
            <c:spPr>
              <a:solidFill>
                <a:srgbClr val="27A1FF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4"/>
            <c:bubble3D val="0"/>
            <c:spPr>
              <a:solidFill>
                <a:srgbClr val="FFAA00"/>
              </a:solidFill>
              <a:ln w="19050">
                <a:solidFill>
                  <a:sysClr val="window" lastClr="FFFFFF"/>
                </a:solidFill>
              </a:ln>
            </c:spPr>
          </c:dPt>
          <c:cat>
            <c:strRef>
              <c:f>Sheet1!$A$2:$A$6</c:f>
              <c:strCache>
                <c:ptCount val="5"/>
                <c:pt idx="0">
                  <c:v>B</c:v>
                </c:pt>
                <c:pt idx="1">
                  <c:v>D</c:v>
                </c:pt>
                <c:pt idx="2">
                  <c:v>A</c:v>
                </c:pt>
                <c:pt idx="3">
                  <c:v>E</c:v>
                </c:pt>
                <c:pt idx="4">
                  <c:v>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199.20000000000002</c:v>
                </c:pt>
                <c:pt idx="1">
                  <c:v>67.349999999999994</c:v>
                </c:pt>
                <c:pt idx="2">
                  <c:v>82.25</c:v>
                </c:pt>
                <c:pt idx="3">
                  <c:v>174.3</c:v>
                </c:pt>
                <c:pt idx="4">
                  <c:v>646.6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99"/>
      </c:pieChart>
    </c:plotArea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78704589698751"/>
          <c:y val="0.11249748260730787"/>
          <c:w val="0.72681013569831032"/>
          <c:h val="0.753553428071583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 w="1905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CBB062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ysClr val="window" lastClr="FFFFFF"/>
                </a:solidFill>
              </a:ln>
            </c:spPr>
          </c:dPt>
          <c:cat>
            <c:strRef>
              <c:f>Sheet1!$A$2:$A$3</c:f>
              <c:strCache>
                <c:ptCount val="2"/>
                <c:pt idx="0">
                  <c:v>B</c:v>
                </c:pt>
                <c:pt idx="1">
                  <c:v>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820.9</c:v>
                </c:pt>
                <c:pt idx="1">
                  <c:v>348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40"/>
      </c:pieChart>
    </c:plotArea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78704589698751"/>
          <c:y val="0.11249748260730787"/>
          <c:w val="0.72681013569831032"/>
          <c:h val="0.753553428071583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 w="1905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4472C4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solidFill>
                <a:srgbClr val="7F7F7F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spPr>
              <a:solidFill>
                <a:srgbClr val="A6A6A6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3"/>
            <c:bubble3D val="0"/>
            <c:spPr>
              <a:solidFill>
                <a:srgbClr val="D0CECE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4"/>
            <c:bubble3D val="0"/>
            <c:spPr>
              <a:solidFill>
                <a:srgbClr val="7698D4"/>
              </a:solidFill>
              <a:ln w="19050">
                <a:solidFill>
                  <a:sysClr val="window" lastClr="FFFFFF"/>
                </a:solidFill>
              </a:ln>
            </c:spPr>
          </c:dPt>
          <c:cat>
            <c:strRef>
              <c:f>Sheet1!$A$2:$A$6</c:f>
              <c:strCache>
                <c:ptCount val="5"/>
                <c:pt idx="0">
                  <c:v>B</c:v>
                </c:pt>
                <c:pt idx="1">
                  <c:v>D</c:v>
                </c:pt>
                <c:pt idx="2">
                  <c:v>A</c:v>
                </c:pt>
                <c:pt idx="3">
                  <c:v>E</c:v>
                </c:pt>
                <c:pt idx="4">
                  <c:v>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199.20000000000002</c:v>
                </c:pt>
                <c:pt idx="1">
                  <c:v>67.349999999999994</c:v>
                </c:pt>
                <c:pt idx="2">
                  <c:v>82.25</c:v>
                </c:pt>
                <c:pt idx="3">
                  <c:v>174.3</c:v>
                </c:pt>
                <c:pt idx="4">
                  <c:v>646.6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0"/>
      </c:pieChart>
    </c:plotArea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78704589698751"/>
          <c:y val="0.11249748260730787"/>
          <c:w val="0.72681013569831032"/>
          <c:h val="0.753553428071583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 w="1905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E57D1C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solidFill>
                <a:srgbClr val="C86432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spPr>
              <a:solidFill>
                <a:srgbClr val="A9D18E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3"/>
            <c:bubble3D val="0"/>
            <c:spPr>
              <a:solidFill>
                <a:srgbClr val="8DC86E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4"/>
            <c:bubble3D val="0"/>
            <c:spPr>
              <a:solidFill>
                <a:srgbClr val="FFB93D"/>
              </a:solidFill>
              <a:ln w="19050">
                <a:solidFill>
                  <a:sysClr val="window" lastClr="FFFFFF"/>
                </a:solidFill>
              </a:ln>
            </c:spPr>
          </c:dPt>
          <c:cat>
            <c:strRef>
              <c:f>Sheet1!$A$2:$A$6</c:f>
              <c:strCache>
                <c:ptCount val="5"/>
                <c:pt idx="0">
                  <c:v>B</c:v>
                </c:pt>
                <c:pt idx="1">
                  <c:v>D</c:v>
                </c:pt>
                <c:pt idx="2">
                  <c:v>A</c:v>
                </c:pt>
                <c:pt idx="3">
                  <c:v>E</c:v>
                </c:pt>
                <c:pt idx="4">
                  <c:v>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199.20000000000002</c:v>
                </c:pt>
                <c:pt idx="1">
                  <c:v>67.349999999999994</c:v>
                </c:pt>
                <c:pt idx="2">
                  <c:v>82.25</c:v>
                </c:pt>
                <c:pt idx="3">
                  <c:v>174.3</c:v>
                </c:pt>
                <c:pt idx="4">
                  <c:v>646.6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0"/>
      </c:pieChart>
    </c:plotArea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78704589698751"/>
          <c:y val="0.11249748260730787"/>
          <c:w val="0.72681013569831032"/>
          <c:h val="0.753553428071583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 w="1905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C6E981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solidFill>
                <a:srgbClr val="E7EC85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spPr>
              <a:solidFill>
                <a:srgbClr val="F2C067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3"/>
            <c:bubble3D val="0"/>
            <c:spPr>
              <a:solidFill>
                <a:srgbClr val="F9773D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4"/>
            <c:bubble3D val="0"/>
            <c:spPr>
              <a:solidFill>
                <a:srgbClr val="B3DB61"/>
              </a:solidFill>
              <a:ln w="19050">
                <a:solidFill>
                  <a:sysClr val="window" lastClr="FFFFFF"/>
                </a:solidFill>
              </a:ln>
            </c:spPr>
          </c:dPt>
          <c:cat>
            <c:strRef>
              <c:f>Sheet1!$A$2:$A$6</c:f>
              <c:strCache>
                <c:ptCount val="5"/>
                <c:pt idx="0">
                  <c:v>B</c:v>
                </c:pt>
                <c:pt idx="1">
                  <c:v>D</c:v>
                </c:pt>
                <c:pt idx="2">
                  <c:v>A</c:v>
                </c:pt>
                <c:pt idx="3">
                  <c:v>E</c:v>
                </c:pt>
                <c:pt idx="4">
                  <c:v>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199.20000000000002</c:v>
                </c:pt>
                <c:pt idx="1">
                  <c:v>67.349999999999994</c:v>
                </c:pt>
                <c:pt idx="2">
                  <c:v>82.25</c:v>
                </c:pt>
                <c:pt idx="3">
                  <c:v>174.3</c:v>
                </c:pt>
                <c:pt idx="4">
                  <c:v>646.6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0"/>
      </c:pieChart>
    </c:plotArea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78704589698751"/>
          <c:y val="0.11249748260730787"/>
          <c:w val="0.72681013569831032"/>
          <c:h val="0.753553428071583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交易额</c:v>
                </c:pt>
              </c:strCache>
            </c:strRef>
          </c:tx>
          <c:spPr>
            <a:ln w="1905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FE957F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1"/>
            <c:bubble3D val="0"/>
            <c:spPr>
              <a:solidFill>
                <a:srgbClr val="E37CFA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2"/>
            <c:bubble3D val="0"/>
            <c:spPr>
              <a:solidFill>
                <a:srgbClr val="7DCBDF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3"/>
            <c:bubble3D val="0"/>
            <c:spPr>
              <a:solidFill>
                <a:srgbClr val="FDE47D"/>
              </a:solidFill>
              <a:ln w="19050">
                <a:solidFill>
                  <a:sysClr val="window" lastClr="FFFFFF"/>
                </a:solidFill>
              </a:ln>
            </c:spPr>
          </c:dPt>
          <c:dPt>
            <c:idx val="4"/>
            <c:bubble3D val="0"/>
            <c:spPr>
              <a:solidFill>
                <a:srgbClr val="CAE07B"/>
              </a:solidFill>
              <a:ln w="19050">
                <a:solidFill>
                  <a:sysClr val="window" lastClr="FFFFFF"/>
                </a:solidFill>
              </a:ln>
            </c:spPr>
          </c:dPt>
          <c:cat>
            <c:strRef>
              <c:f>Sheet1!$A$2:$A$6</c:f>
              <c:strCache>
                <c:ptCount val="5"/>
                <c:pt idx="0">
                  <c:v>B</c:v>
                </c:pt>
                <c:pt idx="1">
                  <c:v>D</c:v>
                </c:pt>
                <c:pt idx="2">
                  <c:v>A</c:v>
                </c:pt>
                <c:pt idx="3">
                  <c:v>E</c:v>
                </c:pt>
                <c:pt idx="4">
                  <c:v>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199.20000000000002</c:v>
                </c:pt>
                <c:pt idx="1">
                  <c:v>67.349999999999994</c:v>
                </c:pt>
                <c:pt idx="2">
                  <c:v>82.25</c:v>
                </c:pt>
                <c:pt idx="3">
                  <c:v>174.3</c:v>
                </c:pt>
                <c:pt idx="4">
                  <c:v>646.6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0"/>
      </c:pieChart>
    </c:plotArea>
    <c:plotVisOnly val="1"/>
    <c:dispBlanksAs val="gap"/>
    <c:showDLblsOverMax val="0"/>
  </c:chart>
  <c:spPr>
    <a:ln w="19050">
      <a:noFill/>
    </a:ln>
  </c:spPr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eibo.com/excelbible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9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52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0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1594"/>
            <a:ext cx="12192000" cy="6909594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/>
        </p:nvCxnSpPr>
        <p:spPr>
          <a:xfrm>
            <a:off x="653140" y="989045"/>
            <a:ext cx="29298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 userDrawn="1"/>
        </p:nvSpPr>
        <p:spPr>
          <a:xfrm>
            <a:off x="634483" y="299820"/>
            <a:ext cx="488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50"/>
            <a:r>
              <a:rPr lang="en-US" altLang="zh-CN" sz="3600" dirty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PPT</a:t>
            </a:r>
            <a:r>
              <a:rPr lang="zh-CN" altLang="en-US" sz="3600" dirty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图表美化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1" y="299820"/>
            <a:ext cx="485192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50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1961844" y="6033090"/>
            <a:ext cx="230155" cy="5574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50"/>
            <a:endParaRPr lang="zh-CN" altLang="en-US" sz="1900">
              <a:solidFill>
                <a:prstClr val="white"/>
              </a:solidFill>
            </a:endParaRP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8976047" y="6574971"/>
            <a:ext cx="289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85" y="6500238"/>
            <a:ext cx="141927" cy="1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直接连接符 13"/>
          <p:cNvCxnSpPr/>
          <p:nvPr userDrawn="1"/>
        </p:nvCxnSpPr>
        <p:spPr>
          <a:xfrm flipV="1">
            <a:off x="446977" y="6491711"/>
            <a:ext cx="0" cy="15840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</p:cxn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" y="6428597"/>
            <a:ext cx="8651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>
            <a:hlinkClick r:id="rId6"/>
          </p:cNvPr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00"/>
          <a:stretch/>
        </p:blipFill>
        <p:spPr bwMode="auto">
          <a:xfrm>
            <a:off x="9241557" y="365125"/>
            <a:ext cx="263009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文本框 16"/>
          <p:cNvSpPr txBox="1"/>
          <p:nvPr userDrawn="1"/>
        </p:nvSpPr>
        <p:spPr>
          <a:xfrm>
            <a:off x="1238193" y="6416916"/>
            <a:ext cx="975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PPTfans.cn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9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44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2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1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15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2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85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95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0"/>
            <a:fld id="{AB69DC98-C844-4197-86D0-F071804556C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2014/10/29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0"/>
            <a:fld id="{EBBE261A-AEF4-4115-9737-E15990A8854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0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 smtClean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饼图的几种美化途径</a:t>
            </a:r>
            <a:endParaRPr lang="zh-CN" altLang="en-US" sz="2200" dirty="0">
              <a:solidFill>
                <a:prstClr val="black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869449138"/>
              </p:ext>
            </p:extLst>
          </p:nvPr>
        </p:nvGraphicFramePr>
        <p:xfrm>
          <a:off x="2735601" y="1695580"/>
          <a:ext cx="6718042" cy="4443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4408155" y="6139433"/>
            <a:ext cx="1772816" cy="369332"/>
            <a:chOff x="1866123" y="3396346"/>
            <a:chExt cx="1772816" cy="369332"/>
          </a:xfrm>
        </p:grpSpPr>
        <p:sp>
          <p:nvSpPr>
            <p:cNvPr id="7" name="文本框 6"/>
            <p:cNvSpPr txBox="1"/>
            <p:nvPr/>
          </p:nvSpPr>
          <p:spPr>
            <a:xfrm>
              <a:off x="1866123" y="3396346"/>
              <a:ext cx="1772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单色系配色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2071396" y="3743745"/>
              <a:ext cx="13809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914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1745701961"/>
              </p:ext>
            </p:extLst>
          </p:nvPr>
        </p:nvGraphicFramePr>
        <p:xfrm>
          <a:off x="3493493" y="1254233"/>
          <a:ext cx="5065200" cy="488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 smtClean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饼图的几种美化途径</a:t>
            </a:r>
            <a:endParaRPr lang="zh-CN" altLang="en-US" sz="2200" dirty="0">
              <a:solidFill>
                <a:prstClr val="black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1065212884"/>
              </p:ext>
            </p:extLst>
          </p:nvPr>
        </p:nvGraphicFramePr>
        <p:xfrm>
          <a:off x="3530069" y="1254233"/>
          <a:ext cx="5065200" cy="488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5121387" y="5970155"/>
            <a:ext cx="1772816" cy="369332"/>
            <a:chOff x="1866123" y="3396346"/>
            <a:chExt cx="1772816" cy="369332"/>
          </a:xfrm>
        </p:grpSpPr>
        <p:sp>
          <p:nvSpPr>
            <p:cNvPr id="7" name="文本框 6"/>
            <p:cNvSpPr txBox="1"/>
            <p:nvPr/>
          </p:nvSpPr>
          <p:spPr>
            <a:xfrm>
              <a:off x="1866123" y="3396346"/>
              <a:ext cx="1772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商业杂志风格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2071396" y="3743745"/>
              <a:ext cx="13809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1282299884"/>
              </p:ext>
            </p:extLst>
          </p:nvPr>
        </p:nvGraphicFramePr>
        <p:xfrm>
          <a:off x="258345" y="1930400"/>
          <a:ext cx="3626771" cy="349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图表 11"/>
          <p:cNvGraphicFramePr/>
          <p:nvPr>
            <p:extLst>
              <p:ext uri="{D42A27DB-BD31-4B8C-83A1-F6EECF244321}">
                <p14:modId xmlns:p14="http://schemas.microsoft.com/office/powerpoint/2010/main" val="2450187319"/>
              </p:ext>
            </p:extLst>
          </p:nvPr>
        </p:nvGraphicFramePr>
        <p:xfrm>
          <a:off x="8323060" y="1930400"/>
          <a:ext cx="3626771" cy="349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7638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1745701961"/>
              </p:ext>
            </p:extLst>
          </p:nvPr>
        </p:nvGraphicFramePr>
        <p:xfrm>
          <a:off x="3493493" y="1254233"/>
          <a:ext cx="5065200" cy="488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 smtClean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饼图的几种美化途径</a:t>
            </a:r>
            <a:endParaRPr lang="zh-CN" altLang="en-US" sz="2200" dirty="0">
              <a:solidFill>
                <a:prstClr val="black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aphicFrame>
        <p:nvGraphicFramePr>
          <p:cNvPr id="9" name="图表 8"/>
          <p:cNvGraphicFramePr/>
          <p:nvPr>
            <p:extLst>
              <p:ext uri="{D42A27DB-BD31-4B8C-83A1-F6EECF244321}">
                <p14:modId xmlns:p14="http://schemas.microsoft.com/office/powerpoint/2010/main" val="890054454"/>
              </p:ext>
            </p:extLst>
          </p:nvPr>
        </p:nvGraphicFramePr>
        <p:xfrm>
          <a:off x="2949300" y="1695580"/>
          <a:ext cx="6718042" cy="4443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395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1745701961"/>
              </p:ext>
            </p:extLst>
          </p:nvPr>
        </p:nvGraphicFramePr>
        <p:xfrm>
          <a:off x="3493493" y="1254233"/>
          <a:ext cx="5065200" cy="488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 smtClean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饼图的几种美化途径</a:t>
            </a:r>
            <a:endParaRPr lang="zh-CN" altLang="en-US" sz="2200" dirty="0">
              <a:solidFill>
                <a:prstClr val="black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aphicFrame>
        <p:nvGraphicFramePr>
          <p:cNvPr id="28" name="图表 27"/>
          <p:cNvGraphicFramePr/>
          <p:nvPr>
            <p:extLst>
              <p:ext uri="{D42A27DB-BD31-4B8C-83A1-F6EECF244321}">
                <p14:modId xmlns:p14="http://schemas.microsoft.com/office/powerpoint/2010/main" val="3224975419"/>
              </p:ext>
            </p:extLst>
          </p:nvPr>
        </p:nvGraphicFramePr>
        <p:xfrm>
          <a:off x="3262656" y="1732042"/>
          <a:ext cx="6718042" cy="4443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9" name="组合 28"/>
          <p:cNvGrpSpPr/>
          <p:nvPr/>
        </p:nvGrpSpPr>
        <p:grpSpPr>
          <a:xfrm>
            <a:off x="2718319" y="1223505"/>
            <a:ext cx="5747657" cy="4673794"/>
            <a:chOff x="2718319" y="1223505"/>
            <a:chExt cx="5747657" cy="4673794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6767805" y="5579706"/>
              <a:ext cx="242596" cy="317593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7010401" y="5897299"/>
              <a:ext cx="1306285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/>
          </p:nvSpPr>
          <p:spPr>
            <a:xfrm>
              <a:off x="7252997" y="5432134"/>
              <a:ext cx="12129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latin typeface="Constantia" panose="02030602050306030303" pitchFamily="18" charset="0"/>
                </a:rPr>
                <a:t>C: 55</a:t>
              </a:r>
              <a:r>
                <a:rPr lang="en-US" altLang="zh-CN" sz="1800" dirty="0" smtClean="0">
                  <a:latin typeface="Constantia" panose="02030602050306030303" pitchFamily="18" charset="0"/>
                </a:rPr>
                <a:t>%</a:t>
              </a:r>
              <a:endParaRPr lang="zh-CN" altLang="en-US" sz="1800" dirty="0">
                <a:latin typeface="Constantia" panose="02030602050306030303" pitchFamily="18" charset="0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 flipH="1">
              <a:off x="3987287" y="5262465"/>
              <a:ext cx="373220" cy="428931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2718319" y="5691669"/>
              <a:ext cx="126896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2782596" y="5226779"/>
              <a:ext cx="12129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latin typeface="Constantia" panose="02030602050306030303" pitchFamily="18" charset="0"/>
                </a:rPr>
                <a:t>D: 6</a:t>
              </a:r>
              <a:r>
                <a:rPr lang="en-US" altLang="zh-CN" sz="1800" dirty="0" smtClean="0">
                  <a:latin typeface="Constantia" panose="02030602050306030303" pitchFamily="18" charset="0"/>
                </a:rPr>
                <a:t>%</a:t>
              </a:r>
              <a:endParaRPr lang="zh-CN" altLang="en-US" sz="2400" dirty="0">
                <a:latin typeface="Constantia" panose="02030602050306030303" pitchFamily="18" charset="0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 flipH="1">
              <a:off x="2718319" y="4341138"/>
              <a:ext cx="117565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2782596" y="3883535"/>
              <a:ext cx="12129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Constantia" panose="02030602050306030303" pitchFamily="18" charset="0"/>
                </a:rPr>
                <a:t>A</a:t>
              </a:r>
              <a:r>
                <a:rPr lang="en-US" altLang="zh-CN" sz="2400" dirty="0" smtClean="0">
                  <a:latin typeface="Constantia" panose="02030602050306030303" pitchFamily="18" charset="0"/>
                </a:rPr>
                <a:t>: </a:t>
              </a:r>
              <a:r>
                <a:rPr lang="en-US" altLang="zh-CN" sz="2400" dirty="0">
                  <a:latin typeface="Constantia" panose="02030602050306030303" pitchFamily="18" charset="0"/>
                </a:rPr>
                <a:t>7</a:t>
              </a:r>
              <a:r>
                <a:rPr lang="en-US" altLang="zh-CN" sz="1800" dirty="0" smtClean="0">
                  <a:latin typeface="Constantia" panose="02030602050306030303" pitchFamily="18" charset="0"/>
                </a:rPr>
                <a:t>%</a:t>
              </a:r>
              <a:endParaRPr lang="zh-CN" altLang="en-US" sz="2400" dirty="0">
                <a:latin typeface="Constantia" panose="02030602050306030303" pitchFamily="18" charset="0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 flipH="1" flipV="1">
              <a:off x="3726032" y="2521224"/>
              <a:ext cx="447863" cy="37126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2718320" y="2521226"/>
              <a:ext cx="1007709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2782596" y="2052962"/>
              <a:ext cx="12129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latin typeface="Constantia" panose="02030602050306030303" pitchFamily="18" charset="0"/>
                </a:rPr>
                <a:t>E: 15</a:t>
              </a:r>
              <a:r>
                <a:rPr lang="en-US" altLang="zh-CN" sz="1800" dirty="0" smtClean="0">
                  <a:latin typeface="Constantia" panose="02030602050306030303" pitchFamily="18" charset="0"/>
                </a:rPr>
                <a:t>%</a:t>
              </a:r>
              <a:endParaRPr lang="zh-CN" altLang="en-US" sz="1800" dirty="0">
                <a:latin typeface="Constantia" panose="02030602050306030303" pitchFamily="18" charset="0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 flipV="1">
              <a:off x="6110514" y="1688672"/>
              <a:ext cx="126484" cy="372357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6236998" y="1688669"/>
              <a:ext cx="207968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/>
          </p:nvSpPr>
          <p:spPr>
            <a:xfrm>
              <a:off x="7252997" y="1223505"/>
              <a:ext cx="12129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latin typeface="Constantia" panose="02030602050306030303" pitchFamily="18" charset="0"/>
                </a:rPr>
                <a:t>B: 17</a:t>
              </a:r>
              <a:r>
                <a:rPr lang="en-US" altLang="zh-CN" sz="1800" dirty="0" smtClean="0">
                  <a:latin typeface="Constantia" panose="02030602050306030303" pitchFamily="18" charset="0"/>
                </a:rPr>
                <a:t>%</a:t>
              </a:r>
              <a:endParaRPr lang="zh-CN" altLang="en-US" sz="1800" dirty="0">
                <a:latin typeface="Constantia" panose="0203060205030603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283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1745701961"/>
              </p:ext>
            </p:extLst>
          </p:nvPr>
        </p:nvGraphicFramePr>
        <p:xfrm>
          <a:off x="3493493" y="1254233"/>
          <a:ext cx="5065200" cy="488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 smtClean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饼图的几种美化途径</a:t>
            </a:r>
            <a:endParaRPr lang="zh-CN" altLang="en-US" sz="2200" dirty="0">
              <a:solidFill>
                <a:prstClr val="black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aphicFrame>
        <p:nvGraphicFramePr>
          <p:cNvPr id="18" name="图表 17"/>
          <p:cNvGraphicFramePr/>
          <p:nvPr>
            <p:extLst>
              <p:ext uri="{D42A27DB-BD31-4B8C-83A1-F6EECF244321}">
                <p14:modId xmlns:p14="http://schemas.microsoft.com/office/powerpoint/2010/main" val="2894079057"/>
              </p:ext>
            </p:extLst>
          </p:nvPr>
        </p:nvGraphicFramePr>
        <p:xfrm>
          <a:off x="3148264" y="1395441"/>
          <a:ext cx="4974035" cy="479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椭圆 18"/>
          <p:cNvSpPr/>
          <p:nvPr/>
        </p:nvSpPr>
        <p:spPr>
          <a:xfrm>
            <a:off x="8168133" y="2141893"/>
            <a:ext cx="466531" cy="466531"/>
          </a:xfrm>
          <a:prstGeom prst="ellipse">
            <a:avLst/>
          </a:prstGeom>
          <a:solidFill>
            <a:srgbClr val="CBB06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21" name="椭圆 20"/>
          <p:cNvSpPr/>
          <p:nvPr/>
        </p:nvSpPr>
        <p:spPr>
          <a:xfrm>
            <a:off x="8168133" y="2832027"/>
            <a:ext cx="466531" cy="466531"/>
          </a:xfrm>
          <a:prstGeom prst="ellipse">
            <a:avLst/>
          </a:prstGeom>
          <a:solidFill>
            <a:srgbClr val="A023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22" name="椭圆 21"/>
          <p:cNvSpPr/>
          <p:nvPr/>
        </p:nvSpPr>
        <p:spPr>
          <a:xfrm>
            <a:off x="8168133" y="3522161"/>
            <a:ext cx="466531" cy="466531"/>
          </a:xfrm>
          <a:prstGeom prst="ellipse">
            <a:avLst/>
          </a:prstGeom>
          <a:solidFill>
            <a:srgbClr val="ED7D3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</a:t>
            </a:r>
            <a:endParaRPr lang="zh-CN" altLang="en-US" dirty="0"/>
          </a:p>
        </p:txBody>
      </p:sp>
      <p:sp>
        <p:nvSpPr>
          <p:cNvPr id="28" name="椭圆 27"/>
          <p:cNvSpPr/>
          <p:nvPr/>
        </p:nvSpPr>
        <p:spPr>
          <a:xfrm>
            <a:off x="8168133" y="4212295"/>
            <a:ext cx="466531" cy="466531"/>
          </a:xfrm>
          <a:prstGeom prst="ellipse">
            <a:avLst/>
          </a:prstGeom>
          <a:solidFill>
            <a:srgbClr val="4B636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29" name="椭圆 28"/>
          <p:cNvSpPr/>
          <p:nvPr/>
        </p:nvSpPr>
        <p:spPr>
          <a:xfrm>
            <a:off x="8168133" y="4902428"/>
            <a:ext cx="466531" cy="466531"/>
          </a:xfrm>
          <a:prstGeom prst="ellipse">
            <a:avLst/>
          </a:prstGeom>
          <a:solidFill>
            <a:srgbClr val="44444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8736581" y="2780183"/>
            <a:ext cx="1212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Myriad Pro Cond" panose="020B0506030403020204" pitchFamily="34" charset="0"/>
              </a:rPr>
              <a:t>17</a:t>
            </a:r>
            <a:r>
              <a:rPr lang="en-US" altLang="zh-CN" sz="2000" dirty="0" smtClean="0">
                <a:latin typeface="Myriad Pro Cond" panose="020B0506030403020204" pitchFamily="34" charset="0"/>
              </a:rPr>
              <a:t>%</a:t>
            </a:r>
            <a:endParaRPr lang="zh-CN" altLang="en-US" sz="2000" dirty="0">
              <a:latin typeface="Myriad Pro Cond" panose="020B0506030403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736581" y="2120379"/>
            <a:ext cx="1212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Myriad Pro Cond" panose="020B0506030403020204" pitchFamily="34" charset="0"/>
              </a:rPr>
              <a:t>55</a:t>
            </a:r>
            <a:r>
              <a:rPr lang="en-US" altLang="zh-CN" sz="2000" dirty="0" smtClean="0">
                <a:latin typeface="Myriad Pro Cond" panose="020B0506030403020204" pitchFamily="34" charset="0"/>
              </a:rPr>
              <a:t>%</a:t>
            </a:r>
            <a:endParaRPr lang="zh-CN" altLang="en-US" sz="2000" dirty="0">
              <a:latin typeface="Myriad Pro Cond" panose="020B0506030403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736581" y="3486481"/>
            <a:ext cx="1212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Myriad Pro Cond" panose="020B0506030403020204" pitchFamily="34" charset="0"/>
              </a:rPr>
              <a:t>15</a:t>
            </a:r>
            <a:r>
              <a:rPr lang="en-US" altLang="zh-CN" sz="2000" dirty="0" smtClean="0">
                <a:latin typeface="Myriad Pro Cond" panose="020B0506030403020204" pitchFamily="34" charset="0"/>
              </a:rPr>
              <a:t>%</a:t>
            </a:r>
            <a:endParaRPr lang="zh-CN" altLang="en-US" sz="2000" dirty="0">
              <a:latin typeface="Myriad Pro Cond" panose="020B0506030403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736581" y="4883580"/>
            <a:ext cx="1212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Myriad Pro Cond" panose="020B0506030403020204" pitchFamily="34" charset="0"/>
              </a:rPr>
              <a:t>6</a:t>
            </a:r>
            <a:r>
              <a:rPr lang="en-US" altLang="zh-CN" sz="2000" dirty="0" smtClean="0">
                <a:latin typeface="Myriad Pro Cond" panose="020B0506030403020204" pitchFamily="34" charset="0"/>
              </a:rPr>
              <a:t>%</a:t>
            </a:r>
            <a:endParaRPr lang="zh-CN" altLang="en-US" sz="2800" dirty="0">
              <a:latin typeface="Myriad Pro Cond" panose="020B0506030403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736581" y="4177281"/>
            <a:ext cx="1212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Myriad Pro Cond" panose="020B0506030403020204" pitchFamily="34" charset="0"/>
              </a:rPr>
              <a:t>7</a:t>
            </a:r>
            <a:r>
              <a:rPr lang="en-US" altLang="zh-CN" sz="2000" dirty="0" smtClean="0">
                <a:latin typeface="Myriad Pro Cond" panose="020B0506030403020204" pitchFamily="34" charset="0"/>
              </a:rPr>
              <a:t>%</a:t>
            </a:r>
            <a:endParaRPr lang="zh-CN" altLang="en-US" sz="2800" dirty="0">
              <a:latin typeface="Myriad Pro Cond" panose="020B050603040302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8018845" y="2141893"/>
            <a:ext cx="0" cy="32533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7533653" y="3752027"/>
            <a:ext cx="48519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29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 smtClean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饼图的几种美化途径</a:t>
            </a:r>
            <a:endParaRPr lang="zh-CN" altLang="en-US" sz="2200" dirty="0">
              <a:solidFill>
                <a:prstClr val="black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827964" y="1584125"/>
            <a:ext cx="6695564" cy="4797509"/>
            <a:chOff x="2697338" y="1584125"/>
            <a:chExt cx="6695564" cy="4797509"/>
          </a:xfrm>
        </p:grpSpPr>
        <p:graphicFrame>
          <p:nvGraphicFramePr>
            <p:cNvPr id="22" name="图表 21"/>
            <p:cNvGraphicFramePr/>
            <p:nvPr>
              <p:extLst>
                <p:ext uri="{D42A27DB-BD31-4B8C-83A1-F6EECF244321}">
                  <p14:modId xmlns:p14="http://schemas.microsoft.com/office/powerpoint/2010/main" val="364936808"/>
                </p:ext>
              </p:extLst>
            </p:nvPr>
          </p:nvGraphicFramePr>
          <p:xfrm>
            <a:off x="3423298" y="1584125"/>
            <a:ext cx="4974035" cy="47975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23" name="组合 22"/>
            <p:cNvGrpSpPr/>
            <p:nvPr/>
          </p:nvGrpSpPr>
          <p:grpSpPr>
            <a:xfrm>
              <a:off x="2697338" y="1931029"/>
              <a:ext cx="6695564" cy="3038161"/>
              <a:chOff x="2697338" y="1931029"/>
              <a:chExt cx="6695564" cy="3038161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7277403" y="4284963"/>
                <a:ext cx="466531" cy="466531"/>
              </a:xfrm>
              <a:prstGeom prst="ellipse">
                <a:avLst/>
              </a:prstGeom>
              <a:solidFill>
                <a:srgbClr val="CBB06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 smtClean="0"/>
                  <a:t>C</a:t>
                </a:r>
                <a:endParaRPr lang="zh-CN" altLang="en-US" sz="2400" dirty="0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982818" y="4491615"/>
                <a:ext cx="466531" cy="466531"/>
              </a:xfrm>
              <a:prstGeom prst="ellipse">
                <a:avLst/>
              </a:prstGeom>
              <a:solidFill>
                <a:srgbClr val="A0231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 smtClean="0"/>
                  <a:t>B</a:t>
                </a:r>
                <a:endParaRPr lang="zh-CN" altLang="en-US" sz="2400" dirty="0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5080521" y="2007488"/>
                <a:ext cx="466531" cy="466531"/>
              </a:xfrm>
              <a:prstGeom prst="ellipse">
                <a:avLst/>
              </a:prstGeom>
              <a:solidFill>
                <a:srgbClr val="ED7D3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 smtClean="0"/>
                  <a:t>E</a:t>
                </a:r>
                <a:endParaRPr lang="zh-CN" altLang="en-US" sz="2400" dirty="0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125369" y="2652047"/>
                <a:ext cx="466531" cy="466531"/>
              </a:xfrm>
              <a:prstGeom prst="ellipse">
                <a:avLst/>
              </a:prstGeom>
              <a:solidFill>
                <a:srgbClr val="4B6367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 smtClean="0"/>
                  <a:t>A</a:t>
                </a:r>
                <a:endParaRPr lang="zh-CN" altLang="en-US" sz="2400" dirty="0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3852191" y="3319105"/>
                <a:ext cx="466531" cy="466531"/>
              </a:xfrm>
              <a:prstGeom prst="ellipse">
                <a:avLst/>
              </a:prstGeom>
              <a:solidFill>
                <a:srgbClr val="44444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 smtClean="0"/>
                  <a:t>D</a:t>
                </a:r>
                <a:endParaRPr lang="zh-CN" altLang="en-US" sz="2400" dirty="0"/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2697339" y="4507525"/>
                <a:ext cx="7005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2400" dirty="0" smtClean="0">
                    <a:latin typeface="Myriad Pro Cond" panose="020B0506030403020204" pitchFamily="34" charset="0"/>
                  </a:rPr>
                  <a:t>17</a:t>
                </a:r>
                <a:r>
                  <a:rPr lang="en-US" altLang="zh-CN" sz="1800" dirty="0" smtClean="0">
                    <a:latin typeface="Myriad Pro Cond" panose="020B0506030403020204" pitchFamily="34" charset="0"/>
                  </a:rPr>
                  <a:t>%</a:t>
                </a:r>
                <a:endParaRPr lang="zh-CN" altLang="en-US" sz="1800" dirty="0">
                  <a:latin typeface="Myriad Pro Cond" panose="020B0506030403020204" pitchFamily="34" charset="0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8179923" y="4282520"/>
                <a:ext cx="12129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latin typeface="Myriad Pro Cond" panose="020B0506030403020204" pitchFamily="34" charset="0"/>
                  </a:rPr>
                  <a:t>55</a:t>
                </a:r>
                <a:r>
                  <a:rPr lang="en-US" altLang="zh-CN" sz="1800" dirty="0" smtClean="0">
                    <a:latin typeface="Myriad Pro Cond" panose="020B0506030403020204" pitchFamily="34" charset="0"/>
                  </a:rPr>
                  <a:t>%</a:t>
                </a:r>
                <a:endParaRPr lang="zh-CN" altLang="en-US" sz="1800" dirty="0">
                  <a:latin typeface="Myriad Pro Cond" panose="020B0506030403020204" pitchFamily="34" charset="0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2697339" y="1931029"/>
                <a:ext cx="7005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2400" dirty="0" smtClean="0">
                    <a:latin typeface="Myriad Pro Cond" panose="020B0506030403020204" pitchFamily="34" charset="0"/>
                  </a:rPr>
                  <a:t>15</a:t>
                </a:r>
                <a:r>
                  <a:rPr lang="en-US" altLang="zh-CN" sz="1800" dirty="0" smtClean="0">
                    <a:latin typeface="Myriad Pro Cond" panose="020B0506030403020204" pitchFamily="34" charset="0"/>
                  </a:rPr>
                  <a:t>%</a:t>
                </a:r>
                <a:endParaRPr lang="zh-CN" altLang="en-US" sz="1800" dirty="0">
                  <a:latin typeface="Myriad Pro Cond" panose="020B0506030403020204" pitchFamily="34" charset="0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2697339" y="3364987"/>
                <a:ext cx="7005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2400" dirty="0" smtClean="0">
                    <a:latin typeface="Myriad Pro Cond" panose="020B0506030403020204" pitchFamily="34" charset="0"/>
                  </a:rPr>
                  <a:t>6</a:t>
                </a:r>
                <a:r>
                  <a:rPr lang="en-US" altLang="zh-CN" sz="1800" dirty="0" smtClean="0">
                    <a:latin typeface="Myriad Pro Cond" panose="020B0506030403020204" pitchFamily="34" charset="0"/>
                  </a:rPr>
                  <a:t>%</a:t>
                </a:r>
                <a:endParaRPr lang="zh-CN" altLang="en-US" sz="2400" dirty="0">
                  <a:latin typeface="Myriad Pro Cond" panose="020B0506030403020204" pitchFamily="34" charset="0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2697338" y="2594649"/>
                <a:ext cx="7005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2400" dirty="0" smtClean="0">
                    <a:latin typeface="Myriad Pro Cond" panose="020B0506030403020204" pitchFamily="34" charset="0"/>
                  </a:rPr>
                  <a:t>7</a:t>
                </a:r>
                <a:r>
                  <a:rPr lang="en-US" altLang="zh-CN" sz="1800" dirty="0" smtClean="0">
                    <a:latin typeface="Myriad Pro Cond" panose="020B0506030403020204" pitchFamily="34" charset="0"/>
                  </a:rPr>
                  <a:t>%</a:t>
                </a:r>
                <a:endParaRPr lang="zh-CN" altLang="en-US" sz="2400" dirty="0">
                  <a:latin typeface="Myriad Pro Cond" panose="020B0506030403020204" pitchFamily="34" charset="0"/>
                </a:endParaRPr>
              </a:p>
            </p:txBody>
          </p:sp>
          <p:cxnSp>
            <p:nvCxnSpPr>
              <p:cNvPr id="34" name="直接连接符 33"/>
              <p:cNvCxnSpPr/>
              <p:nvPr/>
            </p:nvCxnSpPr>
            <p:spPr>
              <a:xfrm flipH="1">
                <a:off x="3392797" y="2183382"/>
                <a:ext cx="1597646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flipH="1">
                <a:off x="3392797" y="2829401"/>
                <a:ext cx="590022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flipH="1">
                <a:off x="3392797" y="3602808"/>
                <a:ext cx="337375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3392797" y="4753902"/>
                <a:ext cx="459395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>
                <a:off x="7811003" y="4520643"/>
                <a:ext cx="353845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390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553924" y="1584125"/>
            <a:ext cx="4974035" cy="4797509"/>
            <a:chOff x="3553924" y="1584125"/>
            <a:chExt cx="4974035" cy="4797509"/>
          </a:xfrm>
        </p:grpSpPr>
        <p:graphicFrame>
          <p:nvGraphicFramePr>
            <p:cNvPr id="5" name="图表 4"/>
            <p:cNvGraphicFramePr/>
            <p:nvPr>
              <p:extLst>
                <p:ext uri="{D42A27DB-BD31-4B8C-83A1-F6EECF244321}">
                  <p14:modId xmlns:p14="http://schemas.microsoft.com/office/powerpoint/2010/main" val="3006255692"/>
                </p:ext>
              </p:extLst>
            </p:nvPr>
          </p:nvGraphicFramePr>
          <p:xfrm>
            <a:off x="3553924" y="1584125"/>
            <a:ext cx="4974035" cy="47975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椭圆 5"/>
            <p:cNvSpPr/>
            <p:nvPr/>
          </p:nvSpPr>
          <p:spPr>
            <a:xfrm>
              <a:off x="7408029" y="4284963"/>
              <a:ext cx="466531" cy="466531"/>
            </a:xfrm>
            <a:prstGeom prst="ellipse">
              <a:avLst/>
            </a:prstGeom>
            <a:solidFill>
              <a:srgbClr val="CBB06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7" name="椭圆 6"/>
            <p:cNvSpPr/>
            <p:nvPr/>
          </p:nvSpPr>
          <p:spPr>
            <a:xfrm>
              <a:off x="4113444" y="4491615"/>
              <a:ext cx="466531" cy="466531"/>
            </a:xfrm>
            <a:prstGeom prst="ellipse">
              <a:avLst/>
            </a:prstGeom>
            <a:solidFill>
              <a:srgbClr val="A0231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8" name="椭圆 7"/>
            <p:cNvSpPr/>
            <p:nvPr/>
          </p:nvSpPr>
          <p:spPr>
            <a:xfrm>
              <a:off x="5211147" y="2007488"/>
              <a:ext cx="466531" cy="466531"/>
            </a:xfrm>
            <a:prstGeom prst="ellipse">
              <a:avLst/>
            </a:prstGeom>
            <a:solidFill>
              <a:srgbClr val="ED7D3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/>
            </a:p>
          </p:txBody>
        </p:sp>
        <p:sp>
          <p:nvSpPr>
            <p:cNvPr id="9" name="椭圆 8"/>
            <p:cNvSpPr/>
            <p:nvPr/>
          </p:nvSpPr>
          <p:spPr>
            <a:xfrm>
              <a:off x="4255995" y="2652047"/>
              <a:ext cx="466531" cy="466531"/>
            </a:xfrm>
            <a:prstGeom prst="ellipse">
              <a:avLst/>
            </a:prstGeom>
            <a:solidFill>
              <a:srgbClr val="4B636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10" name="椭圆 9"/>
            <p:cNvSpPr/>
            <p:nvPr/>
          </p:nvSpPr>
          <p:spPr>
            <a:xfrm>
              <a:off x="3982817" y="3319105"/>
              <a:ext cx="466531" cy="466531"/>
            </a:xfrm>
            <a:prstGeom prst="ellipse">
              <a:avLst/>
            </a:prstGeom>
            <a:solidFill>
              <a:srgbClr val="44444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184149" y="2047848"/>
              <a:ext cx="73179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Myriad Pro Cond" panose="020B0506030403020204" pitchFamily="34" charset="0"/>
                </a:rPr>
                <a:t>15</a:t>
              </a:r>
              <a:r>
                <a:rPr lang="en-US" altLang="zh-CN" sz="1600" dirty="0" smtClean="0">
                  <a:solidFill>
                    <a:schemeClr val="bg1"/>
                  </a:solidFill>
                  <a:latin typeface="Myriad Pro Cond" panose="020B0506030403020204" pitchFamily="34" charset="0"/>
                </a:rPr>
                <a:t>%</a:t>
              </a:r>
              <a:endParaRPr lang="zh-CN" altLang="en-US" sz="1600" dirty="0">
                <a:solidFill>
                  <a:schemeClr val="bg1"/>
                </a:solidFill>
                <a:latin typeface="Myriad Pro Cond" panose="020B0506030403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295149" y="2689532"/>
              <a:ext cx="73179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Myriad Pro Cond" panose="020B0506030403020204" pitchFamily="34" charset="0"/>
                </a:rPr>
                <a:t>7</a:t>
              </a:r>
              <a:r>
                <a:rPr lang="en-US" altLang="zh-CN" sz="1600" dirty="0" smtClean="0">
                  <a:solidFill>
                    <a:schemeClr val="bg1"/>
                  </a:solidFill>
                  <a:latin typeface="Myriad Pro Cond" panose="020B0506030403020204" pitchFamily="34" charset="0"/>
                </a:rPr>
                <a:t>%</a:t>
              </a:r>
              <a:endParaRPr lang="zh-CN" altLang="en-US" sz="1600" dirty="0">
                <a:solidFill>
                  <a:schemeClr val="bg1"/>
                </a:solidFill>
                <a:latin typeface="Myriad Pro Cond" panose="020B0506030403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800016" y="3011262"/>
              <a:ext cx="541094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u="sng" dirty="0" smtClean="0">
                  <a:solidFill>
                    <a:schemeClr val="bg1"/>
                  </a:solidFill>
                </a:rPr>
                <a:t>A</a:t>
              </a:r>
              <a:endParaRPr lang="zh-CN" altLang="en-US" u="sng" dirty="0">
                <a:solidFill>
                  <a:schemeClr val="bg1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579975" y="3476083"/>
              <a:ext cx="541094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u="sng" dirty="0" smtClean="0">
                  <a:solidFill>
                    <a:schemeClr val="bg1"/>
                  </a:solidFill>
                </a:rPr>
                <a:t>D</a:t>
              </a:r>
              <a:endParaRPr lang="zh-CN" altLang="en-US" u="sng" dirty="0">
                <a:solidFill>
                  <a:schemeClr val="bg1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013142" y="3360009"/>
              <a:ext cx="73179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Myriad Pro Cond" panose="020B0506030403020204" pitchFamily="34" charset="0"/>
                </a:rPr>
                <a:t>6</a:t>
              </a:r>
              <a:r>
                <a:rPr lang="en-US" altLang="zh-CN" sz="1600" dirty="0" smtClean="0">
                  <a:solidFill>
                    <a:schemeClr val="bg1"/>
                  </a:solidFill>
                  <a:latin typeface="Myriad Pro Cond" panose="020B0506030403020204" pitchFamily="34" charset="0"/>
                </a:rPr>
                <a:t>%</a:t>
              </a:r>
              <a:endParaRPr lang="zh-CN" altLang="en-US" sz="1600" dirty="0">
                <a:solidFill>
                  <a:schemeClr val="bg1"/>
                </a:solidFill>
                <a:latin typeface="Myriad Pro Cond" panose="020B050603040302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821003" y="4282520"/>
              <a:ext cx="541094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u="sng" dirty="0" smtClean="0">
                  <a:solidFill>
                    <a:schemeClr val="bg1"/>
                  </a:solidFill>
                </a:rPr>
                <a:t>B</a:t>
              </a:r>
              <a:endParaRPr lang="zh-CN" altLang="en-US" u="sng" dirty="0">
                <a:solidFill>
                  <a:schemeClr val="bg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092112" y="4521865"/>
              <a:ext cx="73179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Myriad Pro Cond" panose="020B0506030403020204" pitchFamily="34" charset="0"/>
                </a:rPr>
                <a:t>17</a:t>
              </a:r>
              <a:r>
                <a:rPr lang="en-US" altLang="zh-CN" sz="1600" dirty="0" smtClean="0">
                  <a:solidFill>
                    <a:schemeClr val="bg1"/>
                  </a:solidFill>
                  <a:latin typeface="Myriad Pro Cond" panose="020B0506030403020204" pitchFamily="34" charset="0"/>
                </a:rPr>
                <a:t>%</a:t>
              </a:r>
              <a:endParaRPr lang="zh-CN" altLang="en-US" sz="1600" dirty="0">
                <a:solidFill>
                  <a:schemeClr val="bg1"/>
                </a:solidFill>
                <a:latin typeface="Myriad Pro Cond" panose="020B050603040302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565776" y="4080139"/>
              <a:ext cx="541094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u="sng" dirty="0" smtClean="0">
                  <a:solidFill>
                    <a:schemeClr val="bg1"/>
                  </a:solidFill>
                </a:rPr>
                <a:t>C</a:t>
              </a:r>
              <a:endParaRPr lang="zh-CN" altLang="en-US" u="sng" dirty="0">
                <a:solidFill>
                  <a:schemeClr val="bg1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382875" y="4330362"/>
              <a:ext cx="73179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Myriad Pro Cond" panose="020B0506030403020204" pitchFamily="34" charset="0"/>
                </a:rPr>
                <a:t>55</a:t>
              </a:r>
              <a:r>
                <a:rPr lang="en-US" altLang="zh-CN" sz="1600" dirty="0" smtClean="0">
                  <a:solidFill>
                    <a:schemeClr val="bg1"/>
                  </a:solidFill>
                  <a:latin typeface="Myriad Pro Cond" panose="020B0506030403020204" pitchFamily="34" charset="0"/>
                </a:rPr>
                <a:t>%</a:t>
              </a:r>
              <a:endParaRPr lang="zh-CN" altLang="en-US" sz="1600" dirty="0">
                <a:solidFill>
                  <a:schemeClr val="bg1"/>
                </a:solidFill>
                <a:latin typeface="Myriad Pro Cond" panose="020B0506030403020204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466833" y="2652047"/>
              <a:ext cx="541094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u="sng" dirty="0" smtClean="0">
                  <a:solidFill>
                    <a:schemeClr val="bg1"/>
                  </a:solidFill>
                </a:rPr>
                <a:t>E</a:t>
              </a:r>
              <a:endParaRPr lang="zh-CN" altLang="en-US" u="sng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 smtClean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饼图的几种美化途径</a:t>
            </a:r>
            <a:endParaRPr lang="zh-CN" altLang="en-US" sz="2200" dirty="0">
              <a:solidFill>
                <a:prstClr val="black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3372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 smtClean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饼图的几种美化途径</a:t>
            </a:r>
            <a:endParaRPr lang="zh-CN" altLang="en-US" sz="2200" dirty="0">
              <a:solidFill>
                <a:prstClr val="black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aphicFrame>
        <p:nvGraphicFramePr>
          <p:cNvPr id="20" name="图表 19"/>
          <p:cNvGraphicFramePr/>
          <p:nvPr>
            <p:extLst>
              <p:ext uri="{D42A27DB-BD31-4B8C-83A1-F6EECF244321}">
                <p14:modId xmlns:p14="http://schemas.microsoft.com/office/powerpoint/2010/main" val="1047363883"/>
              </p:ext>
            </p:extLst>
          </p:nvPr>
        </p:nvGraphicFramePr>
        <p:xfrm>
          <a:off x="3451341" y="1732042"/>
          <a:ext cx="6718042" cy="4443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椭圆 22"/>
          <p:cNvSpPr/>
          <p:nvPr/>
        </p:nvSpPr>
        <p:spPr>
          <a:xfrm>
            <a:off x="4022535" y="1958819"/>
            <a:ext cx="3934980" cy="3934980"/>
          </a:xfrm>
          <a:prstGeom prst="ellipse">
            <a:avLst/>
          </a:prstGeom>
          <a:noFill/>
          <a:ln w="152400">
            <a:solidFill>
              <a:schemeClr val="bg1">
                <a:lumMod val="50000"/>
                <a:alpha val="58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2950548" y="1223505"/>
            <a:ext cx="5747657" cy="4673794"/>
            <a:chOff x="2718319" y="1223505"/>
            <a:chExt cx="5747657" cy="4673794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6767805" y="5579706"/>
              <a:ext cx="242596" cy="317593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7010401" y="5897299"/>
              <a:ext cx="1306285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7252997" y="5432134"/>
              <a:ext cx="12129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latin typeface="Constantia" panose="02030602050306030303" pitchFamily="18" charset="0"/>
                </a:rPr>
                <a:t>C: 55</a:t>
              </a:r>
              <a:r>
                <a:rPr lang="en-US" altLang="zh-CN" sz="1800" dirty="0" smtClean="0">
                  <a:latin typeface="Constantia" panose="02030602050306030303" pitchFamily="18" charset="0"/>
                </a:rPr>
                <a:t>%</a:t>
              </a:r>
              <a:endParaRPr lang="zh-CN" altLang="en-US" sz="1800" dirty="0">
                <a:latin typeface="Constantia" panose="02030602050306030303" pitchFamily="18" charset="0"/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 flipH="1">
              <a:off x="3987287" y="5262465"/>
              <a:ext cx="373220" cy="428931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2718319" y="5691669"/>
              <a:ext cx="126896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41"/>
            <p:cNvSpPr txBox="1"/>
            <p:nvPr/>
          </p:nvSpPr>
          <p:spPr>
            <a:xfrm>
              <a:off x="2782596" y="5226779"/>
              <a:ext cx="12129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latin typeface="Constantia" panose="02030602050306030303" pitchFamily="18" charset="0"/>
                </a:rPr>
                <a:t>D: 6</a:t>
              </a:r>
              <a:r>
                <a:rPr lang="en-US" altLang="zh-CN" sz="1800" dirty="0" smtClean="0">
                  <a:latin typeface="Constantia" panose="02030602050306030303" pitchFamily="18" charset="0"/>
                </a:rPr>
                <a:t>%</a:t>
              </a:r>
              <a:endParaRPr lang="zh-CN" altLang="en-US" sz="2400" dirty="0">
                <a:latin typeface="Constantia" panose="02030602050306030303" pitchFamily="18" charset="0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 flipH="1">
              <a:off x="2718319" y="4341138"/>
              <a:ext cx="117565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43"/>
            <p:cNvSpPr txBox="1"/>
            <p:nvPr/>
          </p:nvSpPr>
          <p:spPr>
            <a:xfrm>
              <a:off x="2782596" y="3883535"/>
              <a:ext cx="12129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Constantia" panose="02030602050306030303" pitchFamily="18" charset="0"/>
                </a:rPr>
                <a:t>A</a:t>
              </a:r>
              <a:r>
                <a:rPr lang="en-US" altLang="zh-CN" sz="2400" dirty="0" smtClean="0">
                  <a:latin typeface="Constantia" panose="02030602050306030303" pitchFamily="18" charset="0"/>
                </a:rPr>
                <a:t>: </a:t>
              </a:r>
              <a:r>
                <a:rPr lang="en-US" altLang="zh-CN" sz="2400" dirty="0">
                  <a:latin typeface="Constantia" panose="02030602050306030303" pitchFamily="18" charset="0"/>
                </a:rPr>
                <a:t>7</a:t>
              </a:r>
              <a:r>
                <a:rPr lang="en-US" altLang="zh-CN" sz="1800" dirty="0" smtClean="0">
                  <a:latin typeface="Constantia" panose="02030602050306030303" pitchFamily="18" charset="0"/>
                </a:rPr>
                <a:t>%</a:t>
              </a:r>
              <a:endParaRPr lang="zh-CN" altLang="en-US" sz="2400" dirty="0">
                <a:latin typeface="Constantia" panose="02030602050306030303" pitchFamily="18" charset="0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 flipH="1" flipV="1">
              <a:off x="3726032" y="2521224"/>
              <a:ext cx="447863" cy="37126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718320" y="2521226"/>
              <a:ext cx="1007709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2782596" y="2052962"/>
              <a:ext cx="12129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latin typeface="Constantia" panose="02030602050306030303" pitchFamily="18" charset="0"/>
                </a:rPr>
                <a:t>E: 15</a:t>
              </a:r>
              <a:r>
                <a:rPr lang="en-US" altLang="zh-CN" sz="1800" dirty="0" smtClean="0">
                  <a:latin typeface="Constantia" panose="02030602050306030303" pitchFamily="18" charset="0"/>
                </a:rPr>
                <a:t>%</a:t>
              </a:r>
              <a:endParaRPr lang="zh-CN" altLang="en-US" sz="1800" dirty="0">
                <a:latin typeface="Constantia" panose="02030602050306030303" pitchFamily="18" charset="0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 flipV="1">
              <a:off x="6110514" y="1688672"/>
              <a:ext cx="126484" cy="372357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6236998" y="1688669"/>
              <a:ext cx="207968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49"/>
            <p:cNvSpPr txBox="1"/>
            <p:nvPr/>
          </p:nvSpPr>
          <p:spPr>
            <a:xfrm>
              <a:off x="7252997" y="1223505"/>
              <a:ext cx="12129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latin typeface="Constantia" panose="02030602050306030303" pitchFamily="18" charset="0"/>
                </a:rPr>
                <a:t>B: 17</a:t>
              </a:r>
              <a:r>
                <a:rPr lang="en-US" altLang="zh-CN" sz="1800" dirty="0" smtClean="0">
                  <a:latin typeface="Constantia" panose="02030602050306030303" pitchFamily="18" charset="0"/>
                </a:rPr>
                <a:t>%</a:t>
              </a:r>
              <a:endParaRPr lang="zh-CN" altLang="en-US" sz="1800" dirty="0">
                <a:latin typeface="Constantia" panose="0203060205030603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34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2965057" y="1179963"/>
            <a:ext cx="5747657" cy="4673794"/>
            <a:chOff x="2718319" y="1223505"/>
            <a:chExt cx="5747657" cy="467379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6767805" y="5579706"/>
              <a:ext cx="242596" cy="317593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7010401" y="5897299"/>
              <a:ext cx="1306285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7252997" y="5432134"/>
              <a:ext cx="12129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latin typeface="Constantia" panose="02030602050306030303" pitchFamily="18" charset="0"/>
                </a:rPr>
                <a:t>C: 55</a:t>
              </a:r>
              <a:r>
                <a:rPr lang="en-US" altLang="zh-CN" sz="1800" dirty="0" smtClean="0">
                  <a:latin typeface="Constantia" panose="02030602050306030303" pitchFamily="18" charset="0"/>
                </a:rPr>
                <a:t>%</a:t>
              </a:r>
              <a:endParaRPr lang="zh-CN" altLang="en-US" sz="1800" dirty="0">
                <a:latin typeface="Constantia" panose="02030602050306030303" pitchFamily="18" charset="0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 flipH="1">
              <a:off x="3987287" y="5262465"/>
              <a:ext cx="373220" cy="428931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2718319" y="5691669"/>
              <a:ext cx="126896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/>
          </p:nvSpPr>
          <p:spPr>
            <a:xfrm>
              <a:off x="2782596" y="5226779"/>
              <a:ext cx="12129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latin typeface="Constantia" panose="02030602050306030303" pitchFamily="18" charset="0"/>
                </a:rPr>
                <a:t>D: 6</a:t>
              </a:r>
              <a:r>
                <a:rPr lang="en-US" altLang="zh-CN" sz="1800" dirty="0" smtClean="0">
                  <a:latin typeface="Constantia" panose="02030602050306030303" pitchFamily="18" charset="0"/>
                </a:rPr>
                <a:t>%</a:t>
              </a:r>
              <a:endParaRPr lang="zh-CN" altLang="en-US" sz="2400" dirty="0">
                <a:latin typeface="Constantia" panose="02030602050306030303" pitchFamily="18" charset="0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 flipH="1">
              <a:off x="2718319" y="4341138"/>
              <a:ext cx="117565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/>
            <p:cNvSpPr txBox="1"/>
            <p:nvPr/>
          </p:nvSpPr>
          <p:spPr>
            <a:xfrm>
              <a:off x="2782596" y="3883535"/>
              <a:ext cx="12129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Constantia" panose="02030602050306030303" pitchFamily="18" charset="0"/>
                </a:rPr>
                <a:t>A</a:t>
              </a:r>
              <a:r>
                <a:rPr lang="en-US" altLang="zh-CN" sz="2400" dirty="0" smtClean="0">
                  <a:latin typeface="Constantia" panose="02030602050306030303" pitchFamily="18" charset="0"/>
                </a:rPr>
                <a:t>: </a:t>
              </a:r>
              <a:r>
                <a:rPr lang="en-US" altLang="zh-CN" sz="2400" dirty="0">
                  <a:latin typeface="Constantia" panose="02030602050306030303" pitchFamily="18" charset="0"/>
                </a:rPr>
                <a:t>7</a:t>
              </a:r>
              <a:r>
                <a:rPr lang="en-US" altLang="zh-CN" sz="1800" dirty="0" smtClean="0">
                  <a:latin typeface="Constantia" panose="02030602050306030303" pitchFamily="18" charset="0"/>
                </a:rPr>
                <a:t>%</a:t>
              </a:r>
              <a:endParaRPr lang="zh-CN" altLang="en-US" sz="2400" dirty="0">
                <a:latin typeface="Constantia" panose="02030602050306030303" pitchFamily="18" charset="0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 flipH="1" flipV="1">
              <a:off x="3726032" y="2521224"/>
              <a:ext cx="447863" cy="37126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2718320" y="2521226"/>
              <a:ext cx="1007709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2782596" y="2052962"/>
              <a:ext cx="12129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latin typeface="Constantia" panose="02030602050306030303" pitchFamily="18" charset="0"/>
                </a:rPr>
                <a:t>E: 15</a:t>
              </a:r>
              <a:r>
                <a:rPr lang="en-US" altLang="zh-CN" sz="1800" dirty="0" smtClean="0">
                  <a:latin typeface="Constantia" panose="02030602050306030303" pitchFamily="18" charset="0"/>
                </a:rPr>
                <a:t>%</a:t>
              </a:r>
              <a:endParaRPr lang="zh-CN" altLang="en-US" sz="1800" dirty="0">
                <a:latin typeface="Constantia" panose="02030602050306030303" pitchFamily="18" charset="0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 flipV="1">
              <a:off x="6110514" y="1688672"/>
              <a:ext cx="126484" cy="372357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6236998" y="1688669"/>
              <a:ext cx="207968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50"/>
            <p:cNvSpPr txBox="1"/>
            <p:nvPr/>
          </p:nvSpPr>
          <p:spPr>
            <a:xfrm>
              <a:off x="7252997" y="1223505"/>
              <a:ext cx="12129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latin typeface="Constantia" panose="02030602050306030303" pitchFamily="18" charset="0"/>
                </a:rPr>
                <a:t>B: 17</a:t>
              </a:r>
              <a:r>
                <a:rPr lang="en-US" altLang="zh-CN" sz="1800" dirty="0" smtClean="0">
                  <a:latin typeface="Constantia" panose="02030602050306030303" pitchFamily="18" charset="0"/>
                </a:rPr>
                <a:t>%</a:t>
              </a:r>
              <a:endParaRPr lang="zh-CN" altLang="en-US" sz="1800" dirty="0">
                <a:latin typeface="Constantia" panose="02030602050306030303" pitchFamily="18" charset="0"/>
              </a:endParaRPr>
            </a:p>
          </p:txBody>
        </p:sp>
      </p:grpSp>
      <p:graphicFrame>
        <p:nvGraphicFramePr>
          <p:cNvPr id="52" name="图表 51"/>
          <p:cNvGraphicFramePr/>
          <p:nvPr>
            <p:extLst>
              <p:ext uri="{D42A27DB-BD31-4B8C-83A1-F6EECF244321}">
                <p14:modId xmlns:p14="http://schemas.microsoft.com/office/powerpoint/2010/main" val="3997661215"/>
              </p:ext>
            </p:extLst>
          </p:nvPr>
        </p:nvGraphicFramePr>
        <p:xfrm>
          <a:off x="3451341" y="1732042"/>
          <a:ext cx="6718042" cy="4443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" name="椭圆 52"/>
          <p:cNvSpPr/>
          <p:nvPr/>
        </p:nvSpPr>
        <p:spPr>
          <a:xfrm>
            <a:off x="4013433" y="1958819"/>
            <a:ext cx="3934980" cy="3934980"/>
          </a:xfrm>
          <a:prstGeom prst="ellipse">
            <a:avLst/>
          </a:prstGeom>
          <a:noFill/>
          <a:ln w="254000">
            <a:gradFill>
              <a:gsLst>
                <a:gs pos="100000">
                  <a:schemeClr val="bg1">
                    <a:lumMod val="75000"/>
                  </a:schemeClr>
                </a:gs>
                <a:gs pos="27000">
                  <a:schemeClr val="bg1"/>
                </a:gs>
              </a:gsLst>
              <a:lin ang="14400000" scaled="0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 smtClean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饼图的几种美化途径</a:t>
            </a:r>
            <a:endParaRPr lang="zh-CN" altLang="en-US" sz="2200" dirty="0">
              <a:solidFill>
                <a:prstClr val="black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049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文本框 53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 smtClean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饼图的几种美化途径</a:t>
            </a:r>
            <a:endParaRPr lang="zh-CN" altLang="en-US" sz="2200" dirty="0">
              <a:solidFill>
                <a:prstClr val="black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aphicFrame>
        <p:nvGraphicFramePr>
          <p:cNvPr id="56" name="图表 55"/>
          <p:cNvGraphicFramePr/>
          <p:nvPr>
            <p:extLst>
              <p:ext uri="{D42A27DB-BD31-4B8C-83A1-F6EECF244321}">
                <p14:modId xmlns:p14="http://schemas.microsoft.com/office/powerpoint/2010/main" val="2888335397"/>
              </p:ext>
            </p:extLst>
          </p:nvPr>
        </p:nvGraphicFramePr>
        <p:xfrm>
          <a:off x="3451341" y="1732042"/>
          <a:ext cx="6718042" cy="4443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7" name="组合 56"/>
          <p:cNvGrpSpPr/>
          <p:nvPr/>
        </p:nvGrpSpPr>
        <p:grpSpPr>
          <a:xfrm>
            <a:off x="4533007" y="2468026"/>
            <a:ext cx="2892490" cy="2892490"/>
            <a:chOff x="7230077" y="379709"/>
            <a:chExt cx="2892490" cy="2892490"/>
          </a:xfrm>
        </p:grpSpPr>
        <p:sp>
          <p:nvSpPr>
            <p:cNvPr id="58" name="椭圆 57"/>
            <p:cNvSpPr/>
            <p:nvPr/>
          </p:nvSpPr>
          <p:spPr>
            <a:xfrm>
              <a:off x="7560334" y="709966"/>
              <a:ext cx="2231975" cy="22319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7230077" y="379709"/>
              <a:ext cx="2892490" cy="2892490"/>
            </a:xfrm>
            <a:prstGeom prst="ellipse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950548" y="1223505"/>
            <a:ext cx="5747657" cy="4673794"/>
            <a:chOff x="2718319" y="1223505"/>
            <a:chExt cx="5747657" cy="4673794"/>
          </a:xfrm>
        </p:grpSpPr>
        <p:cxnSp>
          <p:nvCxnSpPr>
            <p:cNvPr id="61" name="直接连接符 60"/>
            <p:cNvCxnSpPr/>
            <p:nvPr/>
          </p:nvCxnSpPr>
          <p:spPr>
            <a:xfrm>
              <a:off x="6767805" y="5579706"/>
              <a:ext cx="242596" cy="317593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010401" y="5897299"/>
              <a:ext cx="1306285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文本框 62"/>
            <p:cNvSpPr txBox="1"/>
            <p:nvPr/>
          </p:nvSpPr>
          <p:spPr>
            <a:xfrm>
              <a:off x="7252997" y="5432134"/>
              <a:ext cx="12129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latin typeface="Constantia" panose="02030602050306030303" pitchFamily="18" charset="0"/>
                </a:rPr>
                <a:t>C: 55</a:t>
              </a:r>
              <a:r>
                <a:rPr lang="en-US" altLang="zh-CN" sz="1800" dirty="0" smtClean="0">
                  <a:latin typeface="Constantia" panose="02030602050306030303" pitchFamily="18" charset="0"/>
                </a:rPr>
                <a:t>%</a:t>
              </a:r>
              <a:endParaRPr lang="zh-CN" altLang="en-US" sz="1800" dirty="0">
                <a:latin typeface="Constantia" panose="02030602050306030303" pitchFamily="18" charset="0"/>
              </a:endParaRPr>
            </a:p>
          </p:txBody>
        </p:sp>
        <p:cxnSp>
          <p:nvCxnSpPr>
            <p:cNvPr id="64" name="直接连接符 63"/>
            <p:cNvCxnSpPr/>
            <p:nvPr/>
          </p:nvCxnSpPr>
          <p:spPr>
            <a:xfrm flipH="1">
              <a:off x="3987287" y="5262465"/>
              <a:ext cx="373220" cy="428931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2718319" y="5691669"/>
              <a:ext cx="126896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文本框 65"/>
            <p:cNvSpPr txBox="1"/>
            <p:nvPr/>
          </p:nvSpPr>
          <p:spPr>
            <a:xfrm>
              <a:off x="2782596" y="5226779"/>
              <a:ext cx="12129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latin typeface="Constantia" panose="02030602050306030303" pitchFamily="18" charset="0"/>
                </a:rPr>
                <a:t>D: 6</a:t>
              </a:r>
              <a:r>
                <a:rPr lang="en-US" altLang="zh-CN" sz="1800" dirty="0" smtClean="0">
                  <a:latin typeface="Constantia" panose="02030602050306030303" pitchFamily="18" charset="0"/>
                </a:rPr>
                <a:t>%</a:t>
              </a:r>
              <a:endParaRPr lang="zh-CN" altLang="en-US" sz="2400" dirty="0">
                <a:latin typeface="Constantia" panose="02030602050306030303" pitchFamily="18" charset="0"/>
              </a:endParaRPr>
            </a:p>
          </p:txBody>
        </p:sp>
        <p:cxnSp>
          <p:nvCxnSpPr>
            <p:cNvPr id="67" name="直接连接符 66"/>
            <p:cNvCxnSpPr/>
            <p:nvPr/>
          </p:nvCxnSpPr>
          <p:spPr>
            <a:xfrm flipH="1">
              <a:off x="2718319" y="4341138"/>
              <a:ext cx="117565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文本框 67"/>
            <p:cNvSpPr txBox="1"/>
            <p:nvPr/>
          </p:nvSpPr>
          <p:spPr>
            <a:xfrm>
              <a:off x="2782596" y="3883535"/>
              <a:ext cx="12129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Constantia" panose="02030602050306030303" pitchFamily="18" charset="0"/>
                </a:rPr>
                <a:t>A</a:t>
              </a:r>
              <a:r>
                <a:rPr lang="en-US" altLang="zh-CN" sz="2400" dirty="0" smtClean="0">
                  <a:latin typeface="Constantia" panose="02030602050306030303" pitchFamily="18" charset="0"/>
                </a:rPr>
                <a:t>: </a:t>
              </a:r>
              <a:r>
                <a:rPr lang="en-US" altLang="zh-CN" sz="2400" dirty="0">
                  <a:latin typeface="Constantia" panose="02030602050306030303" pitchFamily="18" charset="0"/>
                </a:rPr>
                <a:t>7</a:t>
              </a:r>
              <a:r>
                <a:rPr lang="en-US" altLang="zh-CN" sz="1800" dirty="0" smtClean="0">
                  <a:latin typeface="Constantia" panose="02030602050306030303" pitchFamily="18" charset="0"/>
                </a:rPr>
                <a:t>%</a:t>
              </a:r>
              <a:endParaRPr lang="zh-CN" altLang="en-US" sz="2400" dirty="0">
                <a:latin typeface="Constantia" panose="02030602050306030303" pitchFamily="18" charset="0"/>
              </a:endParaRPr>
            </a:p>
          </p:txBody>
        </p:sp>
        <p:cxnSp>
          <p:nvCxnSpPr>
            <p:cNvPr id="69" name="直接连接符 68"/>
            <p:cNvCxnSpPr/>
            <p:nvPr/>
          </p:nvCxnSpPr>
          <p:spPr>
            <a:xfrm flipH="1" flipV="1">
              <a:off x="3726032" y="2521224"/>
              <a:ext cx="447863" cy="37126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>
              <a:off x="2718320" y="2521226"/>
              <a:ext cx="1007709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文本框 70"/>
            <p:cNvSpPr txBox="1"/>
            <p:nvPr/>
          </p:nvSpPr>
          <p:spPr>
            <a:xfrm>
              <a:off x="2782596" y="2052962"/>
              <a:ext cx="12129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latin typeface="Constantia" panose="02030602050306030303" pitchFamily="18" charset="0"/>
                </a:rPr>
                <a:t>E: 15</a:t>
              </a:r>
              <a:r>
                <a:rPr lang="en-US" altLang="zh-CN" sz="1800" dirty="0" smtClean="0">
                  <a:latin typeface="Constantia" panose="02030602050306030303" pitchFamily="18" charset="0"/>
                </a:rPr>
                <a:t>%</a:t>
              </a:r>
              <a:endParaRPr lang="zh-CN" altLang="en-US" sz="1800" dirty="0">
                <a:latin typeface="Constantia" panose="02030602050306030303" pitchFamily="18" charset="0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>
            <a:xfrm flipV="1">
              <a:off x="6110514" y="1688672"/>
              <a:ext cx="126484" cy="372357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236998" y="1688669"/>
              <a:ext cx="207968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文本框 73"/>
            <p:cNvSpPr txBox="1"/>
            <p:nvPr/>
          </p:nvSpPr>
          <p:spPr>
            <a:xfrm>
              <a:off x="7252997" y="1223505"/>
              <a:ext cx="12129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latin typeface="Constantia" panose="02030602050306030303" pitchFamily="18" charset="0"/>
                </a:rPr>
                <a:t>B: 17</a:t>
              </a:r>
              <a:r>
                <a:rPr lang="en-US" altLang="zh-CN" sz="1800" dirty="0" smtClean="0">
                  <a:latin typeface="Constantia" panose="02030602050306030303" pitchFamily="18" charset="0"/>
                </a:rPr>
                <a:t>%</a:t>
              </a:r>
              <a:endParaRPr lang="zh-CN" altLang="en-US" sz="1800" dirty="0">
                <a:latin typeface="Constantia" panose="0203060205030603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855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 smtClean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饼图的几种美化途径</a:t>
            </a:r>
            <a:endParaRPr lang="zh-CN" altLang="en-US" sz="2200" dirty="0">
              <a:solidFill>
                <a:prstClr val="black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2813450" y="1584125"/>
            <a:ext cx="6695564" cy="4797509"/>
            <a:chOff x="2697338" y="1584125"/>
            <a:chExt cx="6695564" cy="4797509"/>
          </a:xfrm>
        </p:grpSpPr>
        <p:graphicFrame>
          <p:nvGraphicFramePr>
            <p:cNvPr id="45" name="图表 44"/>
            <p:cNvGraphicFramePr/>
            <p:nvPr>
              <p:extLst>
                <p:ext uri="{D42A27DB-BD31-4B8C-83A1-F6EECF244321}">
                  <p14:modId xmlns:p14="http://schemas.microsoft.com/office/powerpoint/2010/main" val="2031778435"/>
                </p:ext>
              </p:extLst>
            </p:nvPr>
          </p:nvGraphicFramePr>
          <p:xfrm>
            <a:off x="3423298" y="1584125"/>
            <a:ext cx="4974035" cy="47975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46" name="组合 45"/>
            <p:cNvGrpSpPr/>
            <p:nvPr/>
          </p:nvGrpSpPr>
          <p:grpSpPr>
            <a:xfrm>
              <a:off x="2697338" y="1931029"/>
              <a:ext cx="6695564" cy="3038161"/>
              <a:chOff x="2697338" y="1931029"/>
              <a:chExt cx="6695564" cy="3038161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7277403" y="4424445"/>
                <a:ext cx="466531" cy="466531"/>
              </a:xfrm>
              <a:prstGeom prst="ellipse">
                <a:avLst/>
              </a:prstGeom>
              <a:solidFill>
                <a:srgbClr val="CBB06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 smtClean="0"/>
                  <a:t>C</a:t>
                </a:r>
                <a:endParaRPr lang="zh-CN" altLang="en-US" sz="2400" dirty="0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3982818" y="4491615"/>
                <a:ext cx="466531" cy="466531"/>
              </a:xfrm>
              <a:prstGeom prst="ellipse">
                <a:avLst/>
              </a:prstGeom>
              <a:solidFill>
                <a:srgbClr val="A0231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 smtClean="0"/>
                  <a:t>B</a:t>
                </a:r>
                <a:endParaRPr lang="zh-CN" altLang="en-US" sz="2400" dirty="0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5080521" y="2007488"/>
                <a:ext cx="466531" cy="466531"/>
              </a:xfrm>
              <a:prstGeom prst="ellipse">
                <a:avLst/>
              </a:prstGeom>
              <a:solidFill>
                <a:srgbClr val="ED7D3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 smtClean="0"/>
                  <a:t>E</a:t>
                </a:r>
                <a:endParaRPr lang="zh-CN" altLang="en-US" sz="2400" dirty="0"/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4125369" y="2652047"/>
                <a:ext cx="466531" cy="466531"/>
              </a:xfrm>
              <a:prstGeom prst="ellipse">
                <a:avLst/>
              </a:prstGeom>
              <a:solidFill>
                <a:srgbClr val="4B6367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 smtClean="0"/>
                  <a:t>A</a:t>
                </a:r>
                <a:endParaRPr lang="zh-CN" altLang="en-US" sz="2400" dirty="0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3852191" y="3319105"/>
                <a:ext cx="466531" cy="466531"/>
              </a:xfrm>
              <a:prstGeom prst="ellipse">
                <a:avLst/>
              </a:prstGeom>
              <a:solidFill>
                <a:srgbClr val="44444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 smtClean="0"/>
                  <a:t>D</a:t>
                </a:r>
                <a:endParaRPr lang="zh-CN" altLang="en-US" sz="2400" dirty="0"/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2697339" y="4507525"/>
                <a:ext cx="7005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2400" dirty="0" smtClean="0">
                    <a:latin typeface="Myriad Pro Cond" panose="020B0506030403020204" pitchFamily="34" charset="0"/>
                  </a:rPr>
                  <a:t>17</a:t>
                </a:r>
                <a:r>
                  <a:rPr lang="en-US" altLang="zh-CN" sz="1800" dirty="0" smtClean="0">
                    <a:latin typeface="Myriad Pro Cond" panose="020B0506030403020204" pitchFamily="34" charset="0"/>
                  </a:rPr>
                  <a:t>%</a:t>
                </a:r>
                <a:endParaRPr lang="zh-CN" altLang="en-US" sz="1800" dirty="0">
                  <a:latin typeface="Myriad Pro Cond" panose="020B0506030403020204" pitchFamily="34" charset="0"/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8179923" y="4422002"/>
                <a:ext cx="12129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latin typeface="Myriad Pro Cond" panose="020B0506030403020204" pitchFamily="34" charset="0"/>
                  </a:rPr>
                  <a:t>55</a:t>
                </a:r>
                <a:r>
                  <a:rPr lang="en-US" altLang="zh-CN" sz="1800" dirty="0" smtClean="0">
                    <a:latin typeface="Myriad Pro Cond" panose="020B0506030403020204" pitchFamily="34" charset="0"/>
                  </a:rPr>
                  <a:t>%</a:t>
                </a:r>
                <a:endParaRPr lang="zh-CN" altLang="en-US" sz="1800" dirty="0">
                  <a:latin typeface="Myriad Pro Cond" panose="020B0506030403020204" pitchFamily="34" charset="0"/>
                </a:endParaRP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2697339" y="1931029"/>
                <a:ext cx="7005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2400" dirty="0" smtClean="0">
                    <a:latin typeface="Myriad Pro Cond" panose="020B0506030403020204" pitchFamily="34" charset="0"/>
                  </a:rPr>
                  <a:t>15</a:t>
                </a:r>
                <a:r>
                  <a:rPr lang="en-US" altLang="zh-CN" sz="1800" dirty="0" smtClean="0">
                    <a:latin typeface="Myriad Pro Cond" panose="020B0506030403020204" pitchFamily="34" charset="0"/>
                  </a:rPr>
                  <a:t>%</a:t>
                </a:r>
                <a:endParaRPr lang="zh-CN" altLang="en-US" sz="1800" dirty="0">
                  <a:latin typeface="Myriad Pro Cond" panose="020B0506030403020204" pitchFamily="34" charset="0"/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2697339" y="3364987"/>
                <a:ext cx="7005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2400" dirty="0" smtClean="0">
                    <a:latin typeface="Myriad Pro Cond" panose="020B0506030403020204" pitchFamily="34" charset="0"/>
                  </a:rPr>
                  <a:t>6</a:t>
                </a:r>
                <a:r>
                  <a:rPr lang="en-US" altLang="zh-CN" sz="1800" dirty="0" smtClean="0">
                    <a:latin typeface="Myriad Pro Cond" panose="020B0506030403020204" pitchFamily="34" charset="0"/>
                  </a:rPr>
                  <a:t>%</a:t>
                </a:r>
                <a:endParaRPr lang="zh-CN" altLang="en-US" sz="2400" dirty="0">
                  <a:latin typeface="Myriad Pro Cond" panose="020B0506030403020204" pitchFamily="34" charset="0"/>
                </a:endParaRP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2697338" y="2594649"/>
                <a:ext cx="7005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2400" dirty="0" smtClean="0">
                    <a:latin typeface="Myriad Pro Cond" panose="020B0506030403020204" pitchFamily="34" charset="0"/>
                  </a:rPr>
                  <a:t>7</a:t>
                </a:r>
                <a:r>
                  <a:rPr lang="en-US" altLang="zh-CN" sz="1800" dirty="0" smtClean="0">
                    <a:latin typeface="Myriad Pro Cond" panose="020B0506030403020204" pitchFamily="34" charset="0"/>
                  </a:rPr>
                  <a:t>%</a:t>
                </a:r>
                <a:endParaRPr lang="zh-CN" altLang="en-US" sz="2400" dirty="0">
                  <a:latin typeface="Myriad Pro Cond" panose="020B0506030403020204" pitchFamily="34" charset="0"/>
                </a:endParaRPr>
              </a:p>
            </p:txBody>
          </p:sp>
          <p:cxnSp>
            <p:nvCxnSpPr>
              <p:cNvPr id="57" name="直接连接符 56"/>
              <p:cNvCxnSpPr/>
              <p:nvPr/>
            </p:nvCxnSpPr>
            <p:spPr>
              <a:xfrm flipH="1">
                <a:off x="3392797" y="2183382"/>
                <a:ext cx="1597646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>
                <a:off x="3392797" y="2829401"/>
                <a:ext cx="590022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H="1">
                <a:off x="3392797" y="3602808"/>
                <a:ext cx="337375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flipH="1">
                <a:off x="3392797" y="4753902"/>
                <a:ext cx="459395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flipH="1">
                <a:off x="7811003" y="4660125"/>
                <a:ext cx="353845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组合 61"/>
          <p:cNvGrpSpPr/>
          <p:nvPr/>
        </p:nvGrpSpPr>
        <p:grpSpPr>
          <a:xfrm>
            <a:off x="4489462" y="2482540"/>
            <a:ext cx="2892490" cy="2892490"/>
            <a:chOff x="7230077" y="379709"/>
            <a:chExt cx="2892490" cy="2892490"/>
          </a:xfrm>
        </p:grpSpPr>
        <p:sp>
          <p:nvSpPr>
            <p:cNvPr id="63" name="椭圆 62"/>
            <p:cNvSpPr/>
            <p:nvPr/>
          </p:nvSpPr>
          <p:spPr>
            <a:xfrm>
              <a:off x="7560334" y="709966"/>
              <a:ext cx="2231975" cy="22319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7230077" y="379709"/>
              <a:ext cx="2892490" cy="2892490"/>
            </a:xfrm>
            <a:prstGeom prst="ellipse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032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 smtClean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饼图的几种美化途径</a:t>
            </a:r>
            <a:endParaRPr lang="zh-CN" altLang="en-US" sz="2200" dirty="0">
              <a:solidFill>
                <a:prstClr val="black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3529907325"/>
              </p:ext>
            </p:extLst>
          </p:nvPr>
        </p:nvGraphicFramePr>
        <p:xfrm>
          <a:off x="2716128" y="1695580"/>
          <a:ext cx="6718042" cy="4443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4408155" y="6139433"/>
            <a:ext cx="1772816" cy="369332"/>
            <a:chOff x="1866123" y="3396346"/>
            <a:chExt cx="1772816" cy="369332"/>
          </a:xfrm>
        </p:grpSpPr>
        <p:sp>
          <p:nvSpPr>
            <p:cNvPr id="7" name="文本框 6"/>
            <p:cNvSpPr txBox="1"/>
            <p:nvPr/>
          </p:nvSpPr>
          <p:spPr>
            <a:xfrm>
              <a:off x="1866123" y="3396346"/>
              <a:ext cx="1772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单色系配色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2071396" y="3743745"/>
              <a:ext cx="13809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408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 smtClean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饼图的几种美化途径</a:t>
            </a:r>
            <a:endParaRPr lang="zh-CN" altLang="en-US" sz="2200" dirty="0">
              <a:solidFill>
                <a:prstClr val="black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aphicFrame>
        <p:nvGraphicFramePr>
          <p:cNvPr id="50" name="图表 49"/>
          <p:cNvGraphicFramePr/>
          <p:nvPr>
            <p:extLst>
              <p:ext uri="{D42A27DB-BD31-4B8C-83A1-F6EECF244321}">
                <p14:modId xmlns:p14="http://schemas.microsoft.com/office/powerpoint/2010/main" val="1578902180"/>
              </p:ext>
            </p:extLst>
          </p:nvPr>
        </p:nvGraphicFramePr>
        <p:xfrm>
          <a:off x="3338288" y="1509486"/>
          <a:ext cx="5167086" cy="4905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1" name="组合 50"/>
          <p:cNvGrpSpPr/>
          <p:nvPr/>
        </p:nvGrpSpPr>
        <p:grpSpPr>
          <a:xfrm>
            <a:off x="3805625" y="2076784"/>
            <a:ext cx="3871067" cy="3611574"/>
            <a:chOff x="3950765" y="2076784"/>
            <a:chExt cx="3871067" cy="3611574"/>
          </a:xfrm>
        </p:grpSpPr>
        <p:sp>
          <p:nvSpPr>
            <p:cNvPr id="52" name="Arc 1136"/>
            <p:cNvSpPr>
              <a:spLocks/>
            </p:cNvSpPr>
            <p:nvPr/>
          </p:nvSpPr>
          <p:spPr bwMode="auto">
            <a:xfrm>
              <a:off x="4238171" y="2121355"/>
              <a:ext cx="1783445" cy="1623330"/>
            </a:xfrm>
            <a:custGeom>
              <a:avLst/>
              <a:gdLst>
                <a:gd name="G0" fmla="+- 21600 0 0"/>
                <a:gd name="G1" fmla="+- 21582 0 0"/>
                <a:gd name="G2" fmla="+- 21600 0 0"/>
                <a:gd name="T0" fmla="*/ 34 w 21600"/>
                <a:gd name="T1" fmla="*/ 22798 h 22798"/>
                <a:gd name="T2" fmla="*/ 20729 w 21600"/>
                <a:gd name="T3" fmla="*/ 0 h 22798"/>
                <a:gd name="T4" fmla="*/ 21600 w 21600"/>
                <a:gd name="T5" fmla="*/ 21582 h 22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798" fill="none" extrusionOk="0">
                  <a:moveTo>
                    <a:pt x="34" y="22797"/>
                  </a:moveTo>
                  <a:cubicBezTo>
                    <a:pt x="11" y="22393"/>
                    <a:pt x="0" y="21987"/>
                    <a:pt x="0" y="21582"/>
                  </a:cubicBezTo>
                  <a:cubicBezTo>
                    <a:pt x="-1" y="9991"/>
                    <a:pt x="9147" y="466"/>
                    <a:pt x="20728" y="-1"/>
                  </a:cubicBezTo>
                </a:path>
                <a:path w="21600" h="22798" stroke="0" extrusionOk="0">
                  <a:moveTo>
                    <a:pt x="34" y="22797"/>
                  </a:moveTo>
                  <a:cubicBezTo>
                    <a:pt x="11" y="22393"/>
                    <a:pt x="0" y="21987"/>
                    <a:pt x="0" y="21582"/>
                  </a:cubicBezTo>
                  <a:cubicBezTo>
                    <a:pt x="-1" y="9991"/>
                    <a:pt x="9147" y="466"/>
                    <a:pt x="20728" y="-1"/>
                  </a:cubicBezTo>
                  <a:lnTo>
                    <a:pt x="21600" y="21582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79216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rnd">
                  <a:solidFill>
                    <a:srgbClr val="F0AC0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3" name="Arc 1188"/>
            <p:cNvSpPr>
              <a:spLocks/>
            </p:cNvSpPr>
            <p:nvPr/>
          </p:nvSpPr>
          <p:spPr bwMode="auto">
            <a:xfrm rot="-60000">
              <a:off x="5963560" y="2092327"/>
              <a:ext cx="1801583" cy="1847397"/>
            </a:xfrm>
            <a:custGeom>
              <a:avLst/>
              <a:gdLst>
                <a:gd name="G0" fmla="+- 0 0 0"/>
                <a:gd name="G1" fmla="+- 21583 0 0"/>
                <a:gd name="G2" fmla="+- 21600 0 0"/>
                <a:gd name="T0" fmla="*/ 853 w 21575"/>
                <a:gd name="T1" fmla="*/ 0 h 21583"/>
                <a:gd name="T2" fmla="*/ 21575 w 21575"/>
                <a:gd name="T3" fmla="*/ 20546 h 21583"/>
                <a:gd name="T4" fmla="*/ 0 w 21575"/>
                <a:gd name="T5" fmla="*/ 21583 h 2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75" h="21583" fill="none" extrusionOk="0">
                  <a:moveTo>
                    <a:pt x="853" y="-1"/>
                  </a:moveTo>
                  <a:cubicBezTo>
                    <a:pt x="12041" y="442"/>
                    <a:pt x="21037" y="9361"/>
                    <a:pt x="21575" y="20545"/>
                  </a:cubicBezTo>
                </a:path>
                <a:path w="21575" h="21583" stroke="0" extrusionOk="0">
                  <a:moveTo>
                    <a:pt x="853" y="-1"/>
                  </a:moveTo>
                  <a:cubicBezTo>
                    <a:pt x="12041" y="442"/>
                    <a:pt x="21037" y="9361"/>
                    <a:pt x="21575" y="20545"/>
                  </a:cubicBezTo>
                  <a:lnTo>
                    <a:pt x="0" y="21583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79216"/>
                    <a:invGamma/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defTabSz="914400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4" name="Arc 1188"/>
            <p:cNvSpPr>
              <a:spLocks/>
            </p:cNvSpPr>
            <p:nvPr/>
          </p:nvSpPr>
          <p:spPr bwMode="auto">
            <a:xfrm rot="11875963">
              <a:off x="3950765" y="3623302"/>
              <a:ext cx="1797833" cy="1764708"/>
            </a:xfrm>
            <a:custGeom>
              <a:avLst/>
              <a:gdLst>
                <a:gd name="G0" fmla="+- 0 0 0"/>
                <a:gd name="G1" fmla="+- 21583 0 0"/>
                <a:gd name="G2" fmla="+- 21600 0 0"/>
                <a:gd name="T0" fmla="*/ 853 w 21575"/>
                <a:gd name="T1" fmla="*/ 0 h 21583"/>
                <a:gd name="T2" fmla="*/ 21575 w 21575"/>
                <a:gd name="T3" fmla="*/ 20546 h 21583"/>
                <a:gd name="T4" fmla="*/ 0 w 21575"/>
                <a:gd name="T5" fmla="*/ 21583 h 2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75" h="21583" fill="none" extrusionOk="0">
                  <a:moveTo>
                    <a:pt x="853" y="-1"/>
                  </a:moveTo>
                  <a:cubicBezTo>
                    <a:pt x="12041" y="442"/>
                    <a:pt x="21037" y="9361"/>
                    <a:pt x="21575" y="20545"/>
                  </a:cubicBezTo>
                </a:path>
                <a:path w="21575" h="21583" stroke="0" extrusionOk="0">
                  <a:moveTo>
                    <a:pt x="853" y="-1"/>
                  </a:moveTo>
                  <a:cubicBezTo>
                    <a:pt x="12041" y="442"/>
                    <a:pt x="21037" y="9361"/>
                    <a:pt x="21575" y="20545"/>
                  </a:cubicBezTo>
                  <a:lnTo>
                    <a:pt x="0" y="21583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79216"/>
                    <a:invGamma/>
                    <a:alpha val="0"/>
                  </a:schemeClr>
                </a:gs>
              </a:gsLst>
              <a:lin ang="6600000" scaled="0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defTabSz="914400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55" name="饼形 54"/>
            <p:cNvSpPr/>
            <p:nvPr/>
          </p:nvSpPr>
          <p:spPr>
            <a:xfrm rot="10262580">
              <a:off x="4166965" y="2076784"/>
              <a:ext cx="3654867" cy="3611574"/>
            </a:xfrm>
            <a:prstGeom prst="pie">
              <a:avLst>
                <a:gd name="adj1" fmla="val 0"/>
                <a:gd name="adj2" fmla="val 2616419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79216"/>
                    <a:invGamma/>
                    <a:alpha val="0"/>
                  </a:schemeClr>
                </a:gs>
              </a:gsLst>
              <a:lin ang="16200000" scaled="0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defTabSz="914400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56" name="Oval 961"/>
          <p:cNvSpPr>
            <a:spLocks noChangeArrowheads="1"/>
          </p:cNvSpPr>
          <p:nvPr/>
        </p:nvSpPr>
        <p:spPr bwMode="auto">
          <a:xfrm>
            <a:off x="3949367" y="2018690"/>
            <a:ext cx="3760491" cy="3760491"/>
          </a:xfrm>
          <a:prstGeom prst="ellips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</a:pPr>
            <a:endParaRPr kumimoji="1"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8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 smtClean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饼图的几种美化途径</a:t>
            </a:r>
            <a:endParaRPr lang="zh-CN" altLang="en-US" sz="2200" dirty="0">
              <a:solidFill>
                <a:prstClr val="black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011659" y="5970155"/>
            <a:ext cx="1772816" cy="369332"/>
            <a:chOff x="1866123" y="3396346"/>
            <a:chExt cx="1772816" cy="369332"/>
          </a:xfrm>
        </p:grpSpPr>
        <p:sp>
          <p:nvSpPr>
            <p:cNvPr id="7" name="文本框 6"/>
            <p:cNvSpPr txBox="1"/>
            <p:nvPr/>
          </p:nvSpPr>
          <p:spPr>
            <a:xfrm>
              <a:off x="1866123" y="3396346"/>
              <a:ext cx="1772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双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色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配色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2071396" y="3743745"/>
              <a:ext cx="13809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3682422769"/>
              </p:ext>
            </p:extLst>
          </p:nvPr>
        </p:nvGraphicFramePr>
        <p:xfrm>
          <a:off x="4114138" y="2021981"/>
          <a:ext cx="3485305" cy="3361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2339798270"/>
              </p:ext>
            </p:extLst>
          </p:nvPr>
        </p:nvGraphicFramePr>
        <p:xfrm>
          <a:off x="800213" y="2021981"/>
          <a:ext cx="3485305" cy="3361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图表 11"/>
          <p:cNvGraphicFramePr/>
          <p:nvPr>
            <p:extLst>
              <p:ext uri="{D42A27DB-BD31-4B8C-83A1-F6EECF244321}">
                <p14:modId xmlns:p14="http://schemas.microsoft.com/office/powerpoint/2010/main" val="1319532383"/>
              </p:ext>
            </p:extLst>
          </p:nvPr>
        </p:nvGraphicFramePr>
        <p:xfrm>
          <a:off x="7465377" y="2021981"/>
          <a:ext cx="3485305" cy="3361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1333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 smtClean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饼图的几种美化途径</a:t>
            </a:r>
            <a:endParaRPr lang="zh-CN" altLang="en-US" sz="2200" dirty="0">
              <a:solidFill>
                <a:prstClr val="black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011659" y="5970155"/>
            <a:ext cx="1772816" cy="369332"/>
            <a:chOff x="1866123" y="3396346"/>
            <a:chExt cx="1772816" cy="369332"/>
          </a:xfrm>
        </p:grpSpPr>
        <p:sp>
          <p:nvSpPr>
            <p:cNvPr id="7" name="文本框 6"/>
            <p:cNvSpPr txBox="1"/>
            <p:nvPr/>
          </p:nvSpPr>
          <p:spPr>
            <a:xfrm>
              <a:off x="1866123" y="3396346"/>
              <a:ext cx="1772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双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色过渡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2071396" y="3743745"/>
              <a:ext cx="13809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图表 12"/>
          <p:cNvGraphicFramePr/>
          <p:nvPr>
            <p:extLst>
              <p:ext uri="{D42A27DB-BD31-4B8C-83A1-F6EECF244321}">
                <p14:modId xmlns:p14="http://schemas.microsoft.com/office/powerpoint/2010/main" val="72105957"/>
              </p:ext>
            </p:extLst>
          </p:nvPr>
        </p:nvGraphicFramePr>
        <p:xfrm>
          <a:off x="851014" y="1956500"/>
          <a:ext cx="3485305" cy="3361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图表 13"/>
          <p:cNvGraphicFramePr/>
          <p:nvPr>
            <p:extLst>
              <p:ext uri="{D42A27DB-BD31-4B8C-83A1-F6EECF244321}">
                <p14:modId xmlns:p14="http://schemas.microsoft.com/office/powerpoint/2010/main" val="2135096865"/>
              </p:ext>
            </p:extLst>
          </p:nvPr>
        </p:nvGraphicFramePr>
        <p:xfrm>
          <a:off x="4164939" y="1956500"/>
          <a:ext cx="3485305" cy="3361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图表 14"/>
          <p:cNvGraphicFramePr/>
          <p:nvPr>
            <p:extLst>
              <p:ext uri="{D42A27DB-BD31-4B8C-83A1-F6EECF244321}">
                <p14:modId xmlns:p14="http://schemas.microsoft.com/office/powerpoint/2010/main" val="1016961246"/>
              </p:ext>
            </p:extLst>
          </p:nvPr>
        </p:nvGraphicFramePr>
        <p:xfrm>
          <a:off x="7516178" y="1956500"/>
          <a:ext cx="3485305" cy="3361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544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 smtClean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饼图的几种美化途径</a:t>
            </a:r>
            <a:endParaRPr lang="zh-CN" altLang="en-US" sz="2200" dirty="0">
              <a:solidFill>
                <a:prstClr val="black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011659" y="5970155"/>
            <a:ext cx="1772816" cy="369332"/>
            <a:chOff x="1866123" y="3396346"/>
            <a:chExt cx="1772816" cy="369332"/>
          </a:xfrm>
        </p:grpSpPr>
        <p:sp>
          <p:nvSpPr>
            <p:cNvPr id="7" name="文本框 6"/>
            <p:cNvSpPr txBox="1"/>
            <p:nvPr/>
          </p:nvSpPr>
          <p:spPr>
            <a:xfrm>
              <a:off x="1866123" y="3396346"/>
              <a:ext cx="1772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浅色风格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2071396" y="3743745"/>
              <a:ext cx="13809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2678311760"/>
              </p:ext>
            </p:extLst>
          </p:nvPr>
        </p:nvGraphicFramePr>
        <p:xfrm>
          <a:off x="3458745" y="1135754"/>
          <a:ext cx="5065200" cy="488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548378600"/>
              </p:ext>
            </p:extLst>
          </p:nvPr>
        </p:nvGraphicFramePr>
        <p:xfrm>
          <a:off x="258345" y="1930400"/>
          <a:ext cx="3626771" cy="349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图表 11"/>
          <p:cNvGraphicFramePr/>
          <p:nvPr>
            <p:extLst>
              <p:ext uri="{D42A27DB-BD31-4B8C-83A1-F6EECF244321}">
                <p14:modId xmlns:p14="http://schemas.microsoft.com/office/powerpoint/2010/main" val="882171069"/>
              </p:ext>
            </p:extLst>
          </p:nvPr>
        </p:nvGraphicFramePr>
        <p:xfrm>
          <a:off x="8323060" y="1930400"/>
          <a:ext cx="3626771" cy="349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646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 smtClean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饼图的几种美化途径</a:t>
            </a:r>
            <a:endParaRPr lang="zh-CN" altLang="en-US" sz="2200" dirty="0">
              <a:solidFill>
                <a:prstClr val="black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509474941"/>
              </p:ext>
            </p:extLst>
          </p:nvPr>
        </p:nvGraphicFramePr>
        <p:xfrm>
          <a:off x="3493009" y="1254233"/>
          <a:ext cx="5065200" cy="488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5011659" y="5970155"/>
            <a:ext cx="1772816" cy="369332"/>
            <a:chOff x="1866123" y="3396346"/>
            <a:chExt cx="1772816" cy="369332"/>
          </a:xfrm>
        </p:grpSpPr>
        <p:sp>
          <p:nvSpPr>
            <p:cNvPr id="7" name="文本框 6"/>
            <p:cNvSpPr txBox="1"/>
            <p:nvPr/>
          </p:nvSpPr>
          <p:spPr>
            <a:xfrm>
              <a:off x="1866123" y="3396346"/>
              <a:ext cx="1772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Web2.0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风格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2071396" y="3743745"/>
              <a:ext cx="13809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2579160688"/>
              </p:ext>
            </p:extLst>
          </p:nvPr>
        </p:nvGraphicFramePr>
        <p:xfrm>
          <a:off x="258345" y="1930400"/>
          <a:ext cx="3626771" cy="349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416658029"/>
              </p:ext>
            </p:extLst>
          </p:nvPr>
        </p:nvGraphicFramePr>
        <p:xfrm>
          <a:off x="8323060" y="1930400"/>
          <a:ext cx="3626771" cy="349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9023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 smtClean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饼图的几种美化途径</a:t>
            </a:r>
            <a:endParaRPr lang="zh-CN" altLang="en-US" sz="2200" dirty="0">
              <a:solidFill>
                <a:prstClr val="black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955317568"/>
              </p:ext>
            </p:extLst>
          </p:nvPr>
        </p:nvGraphicFramePr>
        <p:xfrm>
          <a:off x="3493493" y="1254233"/>
          <a:ext cx="5065200" cy="488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5011659" y="5970155"/>
            <a:ext cx="1772816" cy="369332"/>
            <a:chOff x="1866123" y="3396346"/>
            <a:chExt cx="1772816" cy="369332"/>
          </a:xfrm>
        </p:grpSpPr>
        <p:sp>
          <p:nvSpPr>
            <p:cNvPr id="7" name="文本框 6"/>
            <p:cNvSpPr txBox="1"/>
            <p:nvPr/>
          </p:nvSpPr>
          <p:spPr>
            <a:xfrm>
              <a:off x="1866123" y="3396346"/>
              <a:ext cx="1772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Metro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风格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2071396" y="3743745"/>
              <a:ext cx="13809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1264665116"/>
              </p:ext>
            </p:extLst>
          </p:nvPr>
        </p:nvGraphicFramePr>
        <p:xfrm>
          <a:off x="258345" y="1930400"/>
          <a:ext cx="3626771" cy="349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1944852802"/>
              </p:ext>
            </p:extLst>
          </p:nvPr>
        </p:nvGraphicFramePr>
        <p:xfrm>
          <a:off x="8323060" y="1930400"/>
          <a:ext cx="3626771" cy="349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1614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 smtClean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饼图的几种美化途径</a:t>
            </a:r>
            <a:endParaRPr lang="zh-CN" altLang="en-US" sz="2200" dirty="0">
              <a:solidFill>
                <a:prstClr val="black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3982797741"/>
              </p:ext>
            </p:extLst>
          </p:nvPr>
        </p:nvGraphicFramePr>
        <p:xfrm>
          <a:off x="3485161" y="1254233"/>
          <a:ext cx="5065200" cy="488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1292222973"/>
              </p:ext>
            </p:extLst>
          </p:nvPr>
        </p:nvGraphicFramePr>
        <p:xfrm>
          <a:off x="3493493" y="1254233"/>
          <a:ext cx="5065200" cy="488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5048235" y="5970155"/>
            <a:ext cx="1772816" cy="369332"/>
            <a:chOff x="1866123" y="3396346"/>
            <a:chExt cx="1772816" cy="369332"/>
          </a:xfrm>
        </p:grpSpPr>
        <p:sp>
          <p:nvSpPr>
            <p:cNvPr id="7" name="文本框 6"/>
            <p:cNvSpPr txBox="1"/>
            <p:nvPr/>
          </p:nvSpPr>
          <p:spPr>
            <a:xfrm>
              <a:off x="1866123" y="3396346"/>
              <a:ext cx="1772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日系风格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2071396" y="3743745"/>
              <a:ext cx="13809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4290054014"/>
              </p:ext>
            </p:extLst>
          </p:nvPr>
        </p:nvGraphicFramePr>
        <p:xfrm>
          <a:off x="258345" y="1930400"/>
          <a:ext cx="3626771" cy="349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847320660"/>
              </p:ext>
            </p:extLst>
          </p:nvPr>
        </p:nvGraphicFramePr>
        <p:xfrm>
          <a:off x="8323060" y="1930400"/>
          <a:ext cx="3626771" cy="349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4898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1745701961"/>
              </p:ext>
            </p:extLst>
          </p:nvPr>
        </p:nvGraphicFramePr>
        <p:xfrm>
          <a:off x="3493493" y="1254233"/>
          <a:ext cx="5065200" cy="488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8868427" y="6139433"/>
            <a:ext cx="3081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150"/>
            <a:r>
              <a:rPr lang="zh-CN" altLang="en-US" sz="2200" dirty="0" smtClean="0">
                <a:solidFill>
                  <a:prstClr val="black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饼图的几种美化途径</a:t>
            </a:r>
            <a:endParaRPr lang="zh-CN" altLang="en-US" sz="2200" dirty="0">
              <a:solidFill>
                <a:prstClr val="black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423075877"/>
              </p:ext>
            </p:extLst>
          </p:nvPr>
        </p:nvGraphicFramePr>
        <p:xfrm>
          <a:off x="3507246" y="1254233"/>
          <a:ext cx="5065200" cy="488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5048235" y="5970155"/>
            <a:ext cx="1772816" cy="369332"/>
            <a:chOff x="1866123" y="3396346"/>
            <a:chExt cx="1772816" cy="369332"/>
          </a:xfrm>
        </p:grpSpPr>
        <p:sp>
          <p:nvSpPr>
            <p:cNvPr id="7" name="文本框 6"/>
            <p:cNvSpPr txBox="1"/>
            <p:nvPr/>
          </p:nvSpPr>
          <p:spPr>
            <a:xfrm>
              <a:off x="1866123" y="3396346"/>
              <a:ext cx="1772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韩系风格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2071396" y="3743745"/>
              <a:ext cx="13809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" name="图表 11"/>
          <p:cNvGraphicFramePr/>
          <p:nvPr>
            <p:extLst>
              <p:ext uri="{D42A27DB-BD31-4B8C-83A1-F6EECF244321}">
                <p14:modId xmlns:p14="http://schemas.microsoft.com/office/powerpoint/2010/main" val="1871667418"/>
              </p:ext>
            </p:extLst>
          </p:nvPr>
        </p:nvGraphicFramePr>
        <p:xfrm>
          <a:off x="258345" y="1930400"/>
          <a:ext cx="3626771" cy="349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图表 12"/>
          <p:cNvGraphicFramePr/>
          <p:nvPr>
            <p:extLst>
              <p:ext uri="{D42A27DB-BD31-4B8C-83A1-F6EECF244321}">
                <p14:modId xmlns:p14="http://schemas.microsoft.com/office/powerpoint/2010/main" val="3128991656"/>
              </p:ext>
            </p:extLst>
          </p:nvPr>
        </p:nvGraphicFramePr>
        <p:xfrm>
          <a:off x="8323060" y="1930400"/>
          <a:ext cx="3626771" cy="349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778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黄绿红主色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00"/>
    </a:accent2>
    <a:accent3>
      <a:srgbClr val="A5A5A5"/>
    </a:accent3>
    <a:accent4>
      <a:srgbClr val="F9C300"/>
    </a:accent4>
    <a:accent5>
      <a:srgbClr val="D13363"/>
    </a:accent5>
    <a:accent6>
      <a:srgbClr val="B0DC00"/>
    </a:accent6>
    <a:hlink>
      <a:srgbClr val="0563C1"/>
    </a:hlink>
    <a:folHlink>
      <a:srgbClr val="954F72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黄绿红主色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00"/>
    </a:accent2>
    <a:accent3>
      <a:srgbClr val="A5A5A5"/>
    </a:accent3>
    <a:accent4>
      <a:srgbClr val="F9C300"/>
    </a:accent4>
    <a:accent5>
      <a:srgbClr val="D13363"/>
    </a:accent5>
    <a:accent6>
      <a:srgbClr val="B0DC00"/>
    </a:accent6>
    <a:hlink>
      <a:srgbClr val="0563C1"/>
    </a:hlink>
    <a:folHlink>
      <a:srgbClr val="954F72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黄绿红主色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00"/>
    </a:accent2>
    <a:accent3>
      <a:srgbClr val="A5A5A5"/>
    </a:accent3>
    <a:accent4>
      <a:srgbClr val="F9C300"/>
    </a:accent4>
    <a:accent5>
      <a:srgbClr val="D13363"/>
    </a:accent5>
    <a:accent6>
      <a:srgbClr val="B0DC00"/>
    </a:accent6>
    <a:hlink>
      <a:srgbClr val="0563C1"/>
    </a:hlink>
    <a:folHlink>
      <a:srgbClr val="954F72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黄绿红主色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00"/>
    </a:accent2>
    <a:accent3>
      <a:srgbClr val="A5A5A5"/>
    </a:accent3>
    <a:accent4>
      <a:srgbClr val="F9C300"/>
    </a:accent4>
    <a:accent5>
      <a:srgbClr val="D13363"/>
    </a:accent5>
    <a:accent6>
      <a:srgbClr val="B0DC00"/>
    </a:accent6>
    <a:hlink>
      <a:srgbClr val="0563C1"/>
    </a:hlink>
    <a:folHlink>
      <a:srgbClr val="954F72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黄绿红主色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00"/>
    </a:accent2>
    <a:accent3>
      <a:srgbClr val="A5A5A5"/>
    </a:accent3>
    <a:accent4>
      <a:srgbClr val="F9C300"/>
    </a:accent4>
    <a:accent5>
      <a:srgbClr val="D13363"/>
    </a:accent5>
    <a:accent6>
      <a:srgbClr val="B0DC00"/>
    </a:accent6>
    <a:hlink>
      <a:srgbClr val="0563C1"/>
    </a:hlink>
    <a:folHlink>
      <a:srgbClr val="954F72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雅黑Calibri">
    <a:majorFont>
      <a:latin typeface="Cambria"/>
      <a:ea typeface="微软雅黑"/>
      <a:cs typeface=""/>
    </a:majorFont>
    <a:minorFont>
      <a:latin typeface="Calibri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292</Words>
  <Application>Microsoft Office PowerPoint</Application>
  <PresentationFormat>宽屏</PresentationFormat>
  <Paragraphs>95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</vt:lpstr>
      <vt:lpstr>Myriad Web Pro Condensed</vt:lpstr>
      <vt:lpstr>Calibri Light</vt:lpstr>
      <vt:lpstr>Constantia</vt:lpstr>
      <vt:lpstr>宋体</vt:lpstr>
      <vt:lpstr>Myriad Pro Cond</vt:lpstr>
      <vt:lpstr>Calibri</vt:lpstr>
      <vt:lpstr>方正兰亭细黑_GBK</vt:lpstr>
      <vt:lpstr>微软雅黑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chris fang</dc:creator>
  <cp:lastModifiedBy>林辉强</cp:lastModifiedBy>
  <cp:revision>22</cp:revision>
  <dcterms:created xsi:type="dcterms:W3CDTF">2013-12-13T15:59:29Z</dcterms:created>
  <dcterms:modified xsi:type="dcterms:W3CDTF">2014-10-29T12:21:21Z</dcterms:modified>
</cp:coreProperties>
</file>