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6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方正兰亭细黑_GBK" panose="02010600030101010101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155"/>
    <a:srgbClr val="FEC98D"/>
    <a:srgbClr val="CBB062"/>
    <a:srgbClr val="323232"/>
    <a:srgbClr val="C41500"/>
    <a:srgbClr val="A02311"/>
    <a:srgbClr val="444444"/>
    <a:srgbClr val="4B6367"/>
    <a:srgbClr val="ED7D3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8FBF0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F87E6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F37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u="sng">
                    <a:solidFill>
                      <a:schemeClr val="tx1"/>
                    </a:solidFill>
                    <a:latin typeface="Myriad Pro Cond" panose="020B0506030403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FFCE6D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B0DC0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5B9D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EBAA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A8D9FF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0761245674740483E-2"/>
                  <c:y val="-1.19047619047619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38095238095238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761245674740483E-2"/>
                  <c:y val="-2.380952380952381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374855824682813E-2"/>
                  <c:y val="-2.8571428571428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06805074971165E-3"/>
                  <c:y val="-3.80952380952380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u="sng">
                    <a:solidFill>
                      <a:schemeClr val="tx1"/>
                    </a:solidFill>
                    <a:latin typeface="Myriad Pro Cond" panose="020B0506030403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FFAA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B0DC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66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F37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27A1FF"/>
              </a:solidFill>
              <a:ln w="19050">
                <a:noFill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8FBF0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F87E6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F37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0761245674740483E-2"/>
                  <c:y val="-1.19047619047619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38095238095238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761245674740483E-2"/>
                  <c:y val="-2.380952380952381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749711649365668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06805074971165E-3"/>
                  <c:y val="-3.80952380952380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u="sng">
                    <a:solidFill>
                      <a:schemeClr val="tx1"/>
                    </a:solidFill>
                    <a:latin typeface="Myriad Pro Cond" panose="020B0506030403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8FBF0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F87E6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F37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5B5B5B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u="sng">
                    <a:solidFill>
                      <a:schemeClr val="tx1"/>
                    </a:solidFill>
                    <a:latin typeface="Myriad Pro Cond" panose="020B0506030403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FFB93D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E57D1C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A02311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44444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4B6367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CBB062"/>
              </a:solidFill>
              <a:ln>
                <a:noFill/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  <c:pt idx="5">
                  <c:v>Part6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FFB93D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E57D1C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A02311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44444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4B6367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CBB062"/>
              </a:solidFill>
              <a:ln>
                <a:noFill/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  <c:pt idx="5">
                  <c:v>Part6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gradFill flip="none" rotWithShape="1">
                <a:gsLst>
                  <a:gs pos="0">
                    <a:srgbClr val="8FBF00">
                      <a:shade val="30000"/>
                      <a:satMod val="115000"/>
                    </a:srgbClr>
                  </a:gs>
                  <a:gs pos="50000">
                    <a:srgbClr val="8FBF00">
                      <a:shade val="67500"/>
                      <a:satMod val="115000"/>
                    </a:srgbClr>
                  </a:gs>
                  <a:gs pos="100000">
                    <a:srgbClr val="8FB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0F87E6">
                      <a:shade val="30000"/>
                      <a:satMod val="115000"/>
                    </a:srgbClr>
                  </a:gs>
                  <a:gs pos="50000">
                    <a:srgbClr val="0F87E6">
                      <a:shade val="67500"/>
                      <a:satMod val="115000"/>
                    </a:srgbClr>
                  </a:gs>
                  <a:gs pos="100000">
                    <a:srgbClr val="0F87E6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CF37">
                      <a:shade val="30000"/>
                      <a:satMod val="115000"/>
                    </a:srgbClr>
                  </a:gs>
                  <a:gs pos="50000">
                    <a:srgbClr val="FFCF37">
                      <a:shade val="67500"/>
                      <a:satMod val="115000"/>
                    </a:srgbClr>
                  </a:gs>
                  <a:gs pos="100000">
                    <a:srgbClr val="FFCF37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BFBFBF">
                      <a:shade val="30000"/>
                      <a:satMod val="115000"/>
                    </a:srgbClr>
                  </a:gs>
                  <a:gs pos="50000">
                    <a:srgbClr val="BFBFBF">
                      <a:shade val="67500"/>
                      <a:satMod val="115000"/>
                    </a:srgbClr>
                  </a:gs>
                  <a:gs pos="100000">
                    <a:srgbClr val="BFBFBF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9050">
                <a:solidFill>
                  <a:sysClr val="window" lastClr="FFFFFF"/>
                </a:solidFill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5B5B5B">
                      <a:shade val="30000"/>
                      <a:satMod val="115000"/>
                    </a:srgbClr>
                  </a:gs>
                  <a:gs pos="50000">
                    <a:srgbClr val="5B5B5B">
                      <a:shade val="67500"/>
                      <a:satMod val="115000"/>
                    </a:srgbClr>
                  </a:gs>
                  <a:gs pos="100000">
                    <a:srgbClr val="5B5B5B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>
                <a:solidFill>
                  <a:sysClr val="window" lastClr="FFFFFF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70AD47">
                      <a:lumMod val="40000"/>
                      <a:lumOff val="60000"/>
                    </a:srgbClr>
                  </a:gs>
                  <a:gs pos="46000">
                    <a:srgbClr val="70AD47">
                      <a:lumMod val="95000"/>
                      <a:lumOff val="5000"/>
                    </a:srgbClr>
                  </a:gs>
                  <a:gs pos="100000">
                    <a:srgbClr val="70AD47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5B9BD5">
                      <a:lumMod val="40000"/>
                      <a:lumOff val="60000"/>
                    </a:srgbClr>
                  </a:gs>
                  <a:gs pos="46000">
                    <a:srgbClr val="5B9BD5">
                      <a:lumMod val="95000"/>
                      <a:lumOff val="5000"/>
                    </a:srgbClr>
                  </a:gs>
                  <a:gs pos="100000">
                    <a:srgbClr val="5B9BD5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C000">
                      <a:lumMod val="40000"/>
                      <a:lumOff val="60000"/>
                    </a:srgbClr>
                  </a:gs>
                  <a:gs pos="46000">
                    <a:srgbClr val="FFC000">
                      <a:lumMod val="95000"/>
                      <a:lumOff val="5000"/>
                    </a:srgbClr>
                  </a:gs>
                  <a:gs pos="100000">
                    <a:srgbClr val="FFC000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ED7D31">
                      <a:lumMod val="40000"/>
                      <a:lumOff val="60000"/>
                    </a:srgbClr>
                  </a:gs>
                  <a:gs pos="46000">
                    <a:srgbClr val="ED7D31">
                      <a:lumMod val="95000"/>
                      <a:lumOff val="5000"/>
                    </a:srgbClr>
                  </a:gs>
                  <a:gs pos="100000">
                    <a:srgbClr val="ED7D31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A5A5A5">
                      <a:lumMod val="40000"/>
                      <a:lumOff val="60000"/>
                    </a:srgbClr>
                  </a:gs>
                  <a:gs pos="46000">
                    <a:srgbClr val="A5A5A5">
                      <a:lumMod val="95000"/>
                      <a:lumOff val="5000"/>
                    </a:srgbClr>
                  </a:gs>
                  <a:gs pos="100000">
                    <a:srgbClr val="A5A5A5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0.23050014076960104"/>
                  <c:y val="-8.14210723659542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091536568309547E-2"/>
                  <c:y val="-0.207652043494563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205559945145264"/>
                  <c:y val="-6.143419572553430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880990654714873"/>
                  <c:y val="0.128325271841019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275472486345968E-4"/>
                  <c:y val="0.177442257217847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u="sng">
                    <a:solidFill>
                      <a:schemeClr val="tx1"/>
                    </a:solidFill>
                    <a:latin typeface="Myriad Pro Cond" panose="020B050603040302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FFAA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B0DC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66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F37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27A1FF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u="sng">
                    <a:solidFill>
                      <a:schemeClr val="tx1"/>
                    </a:solidFill>
                    <a:latin typeface="Myriad Pro Cond" panose="020B0506030403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509295334623"/>
          <c:y val="0.12707967754030747"/>
          <c:w val="0.74209592313071604"/>
          <c:h val="0.76594900637420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FFAA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B0DC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66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F37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27A1FF"/>
              </a:solidFill>
              <a:ln w="19050">
                <a:noFill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  <c:pt idx="4">
                  <c:v>Part5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eibo.com/excelbibl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5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1594"/>
            <a:ext cx="12192000" cy="6909594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653140" y="989045"/>
            <a:ext cx="2929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634483" y="299820"/>
            <a:ext cx="488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0"/>
            <a:r>
              <a:rPr lang="en-US" altLang="zh-CN" sz="36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PPT</a:t>
            </a:r>
            <a:r>
              <a:rPr lang="zh-CN" altLang="en-US" sz="36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图表美化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99820"/>
            <a:ext cx="485192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0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961844" y="6033090"/>
            <a:ext cx="230155" cy="55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0"/>
            <a:endParaRPr lang="zh-CN" altLang="en-US" sz="1900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8976047" y="6574971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5" y="6500238"/>
            <a:ext cx="141927" cy="1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连接符 13"/>
          <p:cNvCxnSpPr/>
          <p:nvPr userDrawn="1"/>
        </p:nvCxnSpPr>
        <p:spPr>
          <a:xfrm flipV="1">
            <a:off x="446977" y="6491711"/>
            <a:ext cx="0" cy="15840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" y="6428597"/>
            <a:ext cx="8651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6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0"/>
          <a:stretch/>
        </p:blipFill>
        <p:spPr bwMode="auto">
          <a:xfrm>
            <a:off x="9241557" y="365125"/>
            <a:ext cx="263009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 userDrawn="1"/>
        </p:nvSpPr>
        <p:spPr>
          <a:xfrm>
            <a:off x="1285771" y="6373659"/>
            <a:ext cx="1056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smtClean="0">
                <a:solidFill>
                  <a:schemeClr val="bg1">
                    <a:lumMod val="50000"/>
                  </a:schemeClr>
                </a:solidFill>
              </a:rPr>
              <a:t>pptfans.cn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9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1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8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5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115713896"/>
              </p:ext>
            </p:extLst>
          </p:nvPr>
        </p:nvGraphicFramePr>
        <p:xfrm>
          <a:off x="3362977" y="104775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椭圆 10"/>
          <p:cNvSpPr/>
          <p:nvPr/>
        </p:nvSpPr>
        <p:spPr>
          <a:xfrm>
            <a:off x="4649755" y="2344705"/>
            <a:ext cx="2892490" cy="2892490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80012" y="2674962"/>
            <a:ext cx="2231975" cy="2231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00674" y="3448733"/>
            <a:ext cx="139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Myriad Pro Cond" panose="020B0506030403020204" pitchFamily="34" charset="0"/>
              </a:rPr>
              <a:t>Budget</a:t>
            </a:r>
            <a:endParaRPr lang="zh-CN" altLang="en-US" sz="400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588396675"/>
              </p:ext>
            </p:extLst>
          </p:nvPr>
        </p:nvGraphicFramePr>
        <p:xfrm>
          <a:off x="2886726" y="532893"/>
          <a:ext cx="6447773" cy="624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任意多边形 6"/>
          <p:cNvSpPr/>
          <p:nvPr/>
        </p:nvSpPr>
        <p:spPr>
          <a:xfrm>
            <a:off x="4402105" y="2019141"/>
            <a:ext cx="3387574" cy="3387574"/>
          </a:xfrm>
          <a:custGeom>
            <a:avLst/>
            <a:gdLst>
              <a:gd name="connsiteX0" fmla="*/ 1446245 w 2892490"/>
              <a:gd name="connsiteY0" fmla="*/ 330257 h 2892490"/>
              <a:gd name="connsiteX1" fmla="*/ 330257 w 2892490"/>
              <a:gd name="connsiteY1" fmla="*/ 1446245 h 2892490"/>
              <a:gd name="connsiteX2" fmla="*/ 1446245 w 2892490"/>
              <a:gd name="connsiteY2" fmla="*/ 2562233 h 2892490"/>
              <a:gd name="connsiteX3" fmla="*/ 2562233 w 2892490"/>
              <a:gd name="connsiteY3" fmla="*/ 1446245 h 2892490"/>
              <a:gd name="connsiteX4" fmla="*/ 1446245 w 2892490"/>
              <a:gd name="connsiteY4" fmla="*/ 330257 h 2892490"/>
              <a:gd name="connsiteX5" fmla="*/ 1446245 w 2892490"/>
              <a:gd name="connsiteY5" fmla="*/ 0 h 2892490"/>
              <a:gd name="connsiteX6" fmla="*/ 2892490 w 2892490"/>
              <a:gd name="connsiteY6" fmla="*/ 1446245 h 2892490"/>
              <a:gd name="connsiteX7" fmla="*/ 1446245 w 2892490"/>
              <a:gd name="connsiteY7" fmla="*/ 2892490 h 2892490"/>
              <a:gd name="connsiteX8" fmla="*/ 0 w 2892490"/>
              <a:gd name="connsiteY8" fmla="*/ 1446245 h 2892490"/>
              <a:gd name="connsiteX9" fmla="*/ 1446245 w 2892490"/>
              <a:gd name="connsiteY9" fmla="*/ 0 h 28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2490" h="2892490">
                <a:moveTo>
                  <a:pt x="1446245" y="330257"/>
                </a:moveTo>
                <a:cubicBezTo>
                  <a:pt x="829902" y="330257"/>
                  <a:pt x="330257" y="829902"/>
                  <a:pt x="330257" y="1446245"/>
                </a:cubicBezTo>
                <a:cubicBezTo>
                  <a:pt x="330257" y="2062588"/>
                  <a:pt x="829902" y="2562233"/>
                  <a:pt x="1446245" y="2562233"/>
                </a:cubicBezTo>
                <a:cubicBezTo>
                  <a:pt x="2062588" y="2562233"/>
                  <a:pt x="2562233" y="2062588"/>
                  <a:pt x="2562233" y="1446245"/>
                </a:cubicBezTo>
                <a:cubicBezTo>
                  <a:pt x="2562233" y="829902"/>
                  <a:pt x="2062588" y="330257"/>
                  <a:pt x="1446245" y="330257"/>
                </a:cubicBezTo>
                <a:close/>
                <a:moveTo>
                  <a:pt x="1446245" y="0"/>
                </a:moveTo>
                <a:cubicBezTo>
                  <a:pt x="2244984" y="0"/>
                  <a:pt x="2892490" y="647506"/>
                  <a:pt x="2892490" y="1446245"/>
                </a:cubicBezTo>
                <a:cubicBezTo>
                  <a:pt x="2892490" y="2244984"/>
                  <a:pt x="2244984" y="2892490"/>
                  <a:pt x="1446245" y="2892490"/>
                </a:cubicBezTo>
                <a:cubicBezTo>
                  <a:pt x="647506" y="2892490"/>
                  <a:pt x="0" y="2244984"/>
                  <a:pt x="0" y="1446245"/>
                </a:cubicBezTo>
                <a:cubicBezTo>
                  <a:pt x="0" y="647506"/>
                  <a:pt x="647506" y="0"/>
                  <a:pt x="1446245" y="0"/>
                </a:cubicBez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159153" y="1836503"/>
            <a:ext cx="3873477" cy="3752850"/>
            <a:chOff x="3439177" y="895350"/>
            <a:chExt cx="3873477" cy="3752850"/>
          </a:xfrm>
        </p:grpSpPr>
        <p:graphicFrame>
          <p:nvGraphicFramePr>
            <p:cNvPr id="9" name="图表 8"/>
            <p:cNvGraphicFramePr/>
            <p:nvPr>
              <p:extLst>
                <p:ext uri="{D42A27DB-BD31-4B8C-83A1-F6EECF244321}">
                  <p14:modId xmlns:p14="http://schemas.microsoft.com/office/powerpoint/2010/main" val="4166685861"/>
                </p:ext>
              </p:extLst>
            </p:nvPr>
          </p:nvGraphicFramePr>
          <p:xfrm>
            <a:off x="3439177" y="895350"/>
            <a:ext cx="3873477" cy="3752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Oval 961"/>
            <p:cNvSpPr>
              <a:spLocks noChangeArrowheads="1"/>
            </p:cNvSpPr>
            <p:nvPr/>
          </p:nvSpPr>
          <p:spPr bwMode="auto">
            <a:xfrm>
              <a:off x="3886201" y="1332890"/>
              <a:ext cx="2935265" cy="2935265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000126" y="1433412"/>
              <a:ext cx="2707413" cy="27342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65000">
                  <a:schemeClr val="bg1">
                    <a:alpha val="0"/>
                    <a:lumMod val="10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8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982392992"/>
              </p:ext>
            </p:extLst>
          </p:nvPr>
        </p:nvGraphicFramePr>
        <p:xfrm>
          <a:off x="3362977" y="104775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任意多边形 8"/>
          <p:cNvSpPr/>
          <p:nvPr/>
        </p:nvSpPr>
        <p:spPr>
          <a:xfrm>
            <a:off x="4649755" y="2325655"/>
            <a:ext cx="2892490" cy="2892490"/>
          </a:xfrm>
          <a:custGeom>
            <a:avLst/>
            <a:gdLst>
              <a:gd name="connsiteX0" fmla="*/ 1446245 w 2892490"/>
              <a:gd name="connsiteY0" fmla="*/ 330257 h 2892490"/>
              <a:gd name="connsiteX1" fmla="*/ 330257 w 2892490"/>
              <a:gd name="connsiteY1" fmla="*/ 1446245 h 2892490"/>
              <a:gd name="connsiteX2" fmla="*/ 1446245 w 2892490"/>
              <a:gd name="connsiteY2" fmla="*/ 2562233 h 2892490"/>
              <a:gd name="connsiteX3" fmla="*/ 2562233 w 2892490"/>
              <a:gd name="connsiteY3" fmla="*/ 1446245 h 2892490"/>
              <a:gd name="connsiteX4" fmla="*/ 1446245 w 2892490"/>
              <a:gd name="connsiteY4" fmla="*/ 330257 h 2892490"/>
              <a:gd name="connsiteX5" fmla="*/ 1446245 w 2892490"/>
              <a:gd name="connsiteY5" fmla="*/ 0 h 2892490"/>
              <a:gd name="connsiteX6" fmla="*/ 2892490 w 2892490"/>
              <a:gd name="connsiteY6" fmla="*/ 1446245 h 2892490"/>
              <a:gd name="connsiteX7" fmla="*/ 1446245 w 2892490"/>
              <a:gd name="connsiteY7" fmla="*/ 2892490 h 2892490"/>
              <a:gd name="connsiteX8" fmla="*/ 0 w 2892490"/>
              <a:gd name="connsiteY8" fmla="*/ 1446245 h 2892490"/>
              <a:gd name="connsiteX9" fmla="*/ 1446245 w 2892490"/>
              <a:gd name="connsiteY9" fmla="*/ 0 h 28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2490" h="2892490">
                <a:moveTo>
                  <a:pt x="1446245" y="330257"/>
                </a:moveTo>
                <a:cubicBezTo>
                  <a:pt x="829902" y="330257"/>
                  <a:pt x="330257" y="829902"/>
                  <a:pt x="330257" y="1446245"/>
                </a:cubicBezTo>
                <a:cubicBezTo>
                  <a:pt x="330257" y="2062588"/>
                  <a:pt x="829902" y="2562233"/>
                  <a:pt x="1446245" y="2562233"/>
                </a:cubicBezTo>
                <a:cubicBezTo>
                  <a:pt x="2062588" y="2562233"/>
                  <a:pt x="2562233" y="2062588"/>
                  <a:pt x="2562233" y="1446245"/>
                </a:cubicBezTo>
                <a:cubicBezTo>
                  <a:pt x="2562233" y="829902"/>
                  <a:pt x="2062588" y="330257"/>
                  <a:pt x="1446245" y="330257"/>
                </a:cubicBezTo>
                <a:close/>
                <a:moveTo>
                  <a:pt x="1446245" y="0"/>
                </a:moveTo>
                <a:cubicBezTo>
                  <a:pt x="2244984" y="0"/>
                  <a:pt x="2892490" y="647506"/>
                  <a:pt x="2892490" y="1446245"/>
                </a:cubicBezTo>
                <a:cubicBezTo>
                  <a:pt x="2892490" y="2244984"/>
                  <a:pt x="2244984" y="2892490"/>
                  <a:pt x="1446245" y="2892490"/>
                </a:cubicBezTo>
                <a:cubicBezTo>
                  <a:pt x="647506" y="2892490"/>
                  <a:pt x="0" y="2244984"/>
                  <a:pt x="0" y="1446245"/>
                </a:cubicBezTo>
                <a:cubicBezTo>
                  <a:pt x="0" y="647506"/>
                  <a:pt x="647506" y="0"/>
                  <a:pt x="1446245" y="0"/>
                </a:cubicBez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400674" y="3410633"/>
            <a:ext cx="139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Myriad Pro Cond" panose="020B0506030403020204" pitchFamily="34" charset="0"/>
              </a:rPr>
              <a:t>Budget</a:t>
            </a:r>
            <a:endParaRPr lang="zh-CN" altLang="en-US" sz="4000" dirty="0">
              <a:latin typeface="Myriad Pro Cond" panose="020B0506030403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66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424097665"/>
              </p:ext>
            </p:extLst>
          </p:nvPr>
        </p:nvGraphicFramePr>
        <p:xfrm>
          <a:off x="3362977" y="104775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497354" y="2190750"/>
            <a:ext cx="3179795" cy="3179795"/>
            <a:chOff x="4497354" y="2190750"/>
            <a:chExt cx="3179795" cy="3179795"/>
          </a:xfrm>
        </p:grpSpPr>
        <p:sp>
          <p:nvSpPr>
            <p:cNvPr id="12" name="椭圆 11"/>
            <p:cNvSpPr/>
            <p:nvPr/>
          </p:nvSpPr>
          <p:spPr>
            <a:xfrm>
              <a:off x="4497354" y="2190750"/>
              <a:ext cx="3179795" cy="3179795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99429" y="2506106"/>
              <a:ext cx="2593140" cy="2593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400674" y="3448733"/>
            <a:ext cx="139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Myriad Pro Cond" panose="020B0506030403020204" pitchFamily="34" charset="0"/>
              </a:rPr>
              <a:t>Budget</a:t>
            </a:r>
            <a:endParaRPr lang="zh-CN" altLang="en-US" sz="4000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341509454"/>
              </p:ext>
            </p:extLst>
          </p:nvPr>
        </p:nvGraphicFramePr>
        <p:xfrm>
          <a:off x="3362977" y="104775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椭圆 8"/>
          <p:cNvSpPr/>
          <p:nvPr/>
        </p:nvSpPr>
        <p:spPr>
          <a:xfrm>
            <a:off x="4630704" y="2306605"/>
            <a:ext cx="2951195" cy="2951195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322974" y="4279340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20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23810" y="3197427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25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93892" y="2481731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03548" y="2774118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10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44144" y="3489814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32187" y="4189513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 rot="-9240000">
            <a:off x="4924738" y="5626506"/>
            <a:ext cx="419862" cy="361950"/>
          </a:xfrm>
          <a:prstGeom prst="triangle">
            <a:avLst/>
          </a:prstGeom>
          <a:solidFill>
            <a:srgbClr val="A02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-5580000">
            <a:off x="3629421" y="3676527"/>
            <a:ext cx="419862" cy="361950"/>
          </a:xfrm>
          <a:prstGeom prst="triangl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-2880000">
            <a:off x="4201964" y="2106580"/>
            <a:ext cx="419862" cy="361950"/>
          </a:xfrm>
          <a:prstGeom prst="triangle">
            <a:avLst/>
          </a:prstGeom>
          <a:solidFill>
            <a:srgbClr val="4B6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-180000">
            <a:off x="5801120" y="1333500"/>
            <a:ext cx="419862" cy="361950"/>
          </a:xfrm>
          <a:prstGeom prst="triangle">
            <a:avLst/>
          </a:prstGeom>
          <a:solidFill>
            <a:srgbClr val="CBB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3252339600"/>
              </p:ext>
            </p:extLst>
          </p:nvPr>
        </p:nvGraphicFramePr>
        <p:xfrm>
          <a:off x="3362977" y="104775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椭圆 21"/>
          <p:cNvSpPr/>
          <p:nvPr/>
        </p:nvSpPr>
        <p:spPr>
          <a:xfrm>
            <a:off x="4630704" y="2306605"/>
            <a:ext cx="2951195" cy="2951195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4260000">
            <a:off x="8038403" y="2869710"/>
            <a:ext cx="419862" cy="361950"/>
          </a:xfrm>
          <a:prstGeom prst="triangle">
            <a:avLst/>
          </a:prstGeom>
          <a:solidFill>
            <a:srgbClr val="FF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299466" y="5934786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20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95041" y="2576632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25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5776" y="589908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05499" y="1702780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10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67777" y="3491842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43194" y="5934785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>
          <a:xfrm rot="8460000">
            <a:off x="7295767" y="5360391"/>
            <a:ext cx="419862" cy="361950"/>
          </a:xfrm>
          <a:prstGeom prst="triangle">
            <a:avLst/>
          </a:prstGeom>
          <a:solidFill>
            <a:srgbClr val="E57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300677426"/>
              </p:ext>
            </p:extLst>
          </p:nvPr>
        </p:nvGraphicFramePr>
        <p:xfrm>
          <a:off x="3362977" y="100965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46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921301514"/>
              </p:ext>
            </p:extLst>
          </p:nvPr>
        </p:nvGraphicFramePr>
        <p:xfrm>
          <a:off x="3362977" y="95250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3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524300326"/>
              </p:ext>
            </p:extLst>
          </p:nvPr>
        </p:nvGraphicFramePr>
        <p:xfrm>
          <a:off x="3362977" y="104775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椭圆 3"/>
          <p:cNvSpPr/>
          <p:nvPr/>
        </p:nvSpPr>
        <p:spPr>
          <a:xfrm>
            <a:off x="4171950" y="1820635"/>
            <a:ext cx="3848100" cy="38862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100000"/>
                </a:schemeClr>
              </a:gs>
              <a:gs pos="65000">
                <a:schemeClr val="bg1">
                  <a:alpha val="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5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为饼图增加视觉效果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412479586"/>
              </p:ext>
            </p:extLst>
          </p:nvPr>
        </p:nvGraphicFramePr>
        <p:xfrm>
          <a:off x="3439177" y="895350"/>
          <a:ext cx="55054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961"/>
          <p:cNvSpPr>
            <a:spLocks noChangeArrowheads="1"/>
          </p:cNvSpPr>
          <p:nvPr/>
        </p:nvSpPr>
        <p:spPr bwMode="auto">
          <a:xfrm>
            <a:off x="4095751" y="1523390"/>
            <a:ext cx="4171950" cy="417195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248150" y="1668235"/>
            <a:ext cx="3848100" cy="38862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100000"/>
                </a:schemeClr>
              </a:gs>
              <a:gs pos="65000">
                <a:schemeClr val="bg1">
                  <a:alpha val="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10151" y="5695340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25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7902" y="3024589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35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91201" y="797710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81426" y="1523390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10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43250" y="3316977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400" u="sng" dirty="0" smtClean="0">
                <a:latin typeface="Myriad Pro Cond" panose="020B0506030403020204" pitchFamily="34" charset="0"/>
              </a:rPr>
              <a:t>%</a:t>
            </a:r>
            <a:endParaRPr lang="zh-CN" altLang="en-US" sz="2400" u="sng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107</Words>
  <Application>Microsoft Office PowerPoint</Application>
  <PresentationFormat>宽屏</PresentationFormat>
  <Paragraphs>40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宋体</vt:lpstr>
      <vt:lpstr>Myriad Pro Cond</vt:lpstr>
      <vt:lpstr>方正兰亭细黑_GBK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 fang</dc:creator>
  <cp:lastModifiedBy>林辉强</cp:lastModifiedBy>
  <cp:revision>26</cp:revision>
  <dcterms:created xsi:type="dcterms:W3CDTF">2013-12-13T15:59:29Z</dcterms:created>
  <dcterms:modified xsi:type="dcterms:W3CDTF">2014-10-29T13:27:07Z</dcterms:modified>
</cp:coreProperties>
</file>