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8" r:id="rId3"/>
    <p:sldId id="258" r:id="rId4"/>
    <p:sldId id="272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embeddedFontLst>
    <p:embeddedFont>
      <p:font typeface="方正兰亭细黑_GBK" panose="02010600030101010101" charset="-122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75" d="100"/>
          <a:sy n="75" d="100"/>
        </p:scale>
        <p:origin x="95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4037;&#20316;&#31807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41330977445853E-2"/>
          <c:y val="0.11946390533177763"/>
          <c:w val="0.85596674041188436"/>
          <c:h val="0.75955508754277234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70AD47">
                <a:alpha val="27000"/>
              </a:srgbClr>
            </a:solidFill>
          </c:spP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994592"/>
        <c:axId val="318995152"/>
      </c:areaChar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销售额</c:v>
                </c:pt>
              </c:strCache>
            </c:strRef>
          </c:tx>
          <c:spPr>
            <a:ln w="38100"/>
          </c:spPr>
          <c:marker>
            <c:symbol val="circle"/>
            <c:size val="11"/>
            <c:spPr>
              <a:solidFill>
                <a:sysClr val="window" lastClr="FFFFFF"/>
              </a:solidFill>
              <a:ln w="38100"/>
            </c:spPr>
          </c:marke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994592"/>
        <c:axId val="318995152"/>
      </c:lineChart>
      <c:dateAx>
        <c:axId val="318994592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18995152"/>
        <c:crosses val="autoZero"/>
        <c:auto val="1"/>
        <c:lblOffset val="100"/>
        <c:baseTimeUnit val="days"/>
      </c:dateAx>
      <c:valAx>
        <c:axId val="31899515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18994592"/>
        <c:crosses val="autoZero"/>
        <c:crossBetween val="between"/>
      </c:valAx>
      <c:spPr>
        <a:noFill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56307227694922735"/>
          <c:y val="0.5322993665267175"/>
          <c:w val="0.31662911221270845"/>
          <c:h val="8.3510316330991569E-2"/>
        </c:manualLayout>
      </c:layout>
      <c:overlay val="0"/>
      <c:txPr>
        <a:bodyPr/>
        <a:lstStyle/>
        <a:p>
          <a:pPr>
            <a:defRPr sz="16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06791338582677E-2"/>
          <c:y val="9.6476284225200784E-2"/>
          <c:w val="0.86652684292837112"/>
          <c:h val="0.76084419955925553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辅助1</c:v>
                </c:pt>
              </c:strCache>
            </c:strRef>
          </c:tx>
          <c:spPr>
            <a:solidFill>
              <a:schemeClr val="accent1">
                <a:alpha val="3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辅助2</c:v>
                </c:pt>
              </c:strCache>
            </c:strRef>
          </c:tx>
          <c:spPr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1475</c:v>
                </c:pt>
                <c:pt idx="1">
                  <c:v>2696</c:v>
                </c:pt>
                <c:pt idx="2">
                  <c:v>1921</c:v>
                </c:pt>
                <c:pt idx="3">
                  <c:v>1841</c:v>
                </c:pt>
                <c:pt idx="4">
                  <c:v>2010</c:v>
                </c:pt>
                <c:pt idx="5">
                  <c:v>1021</c:v>
                </c:pt>
                <c:pt idx="6">
                  <c:v>2951</c:v>
                </c:pt>
                <c:pt idx="7">
                  <c:v>2022</c:v>
                </c:pt>
                <c:pt idx="8">
                  <c:v>3254</c:v>
                </c:pt>
                <c:pt idx="9">
                  <c:v>2868</c:v>
                </c:pt>
                <c:pt idx="10">
                  <c:v>2400</c:v>
                </c:pt>
                <c:pt idx="11">
                  <c:v>2453</c:v>
                </c:pt>
                <c:pt idx="12">
                  <c:v>3557</c:v>
                </c:pt>
                <c:pt idx="13">
                  <c:v>3221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097904"/>
        <c:axId val="2920984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产品B</c:v>
                </c:pt>
              </c:strCache>
            </c:strRef>
          </c:tx>
          <c:spPr>
            <a:ln w="508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508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1475</c:v>
                </c:pt>
                <c:pt idx="1">
                  <c:v>2696</c:v>
                </c:pt>
                <c:pt idx="2">
                  <c:v>1921</c:v>
                </c:pt>
                <c:pt idx="3">
                  <c:v>1841</c:v>
                </c:pt>
                <c:pt idx="4">
                  <c:v>2010</c:v>
                </c:pt>
                <c:pt idx="5">
                  <c:v>1021</c:v>
                </c:pt>
                <c:pt idx="6">
                  <c:v>2951</c:v>
                </c:pt>
                <c:pt idx="7">
                  <c:v>2022</c:v>
                </c:pt>
                <c:pt idx="8">
                  <c:v>3254</c:v>
                </c:pt>
                <c:pt idx="9">
                  <c:v>2868</c:v>
                </c:pt>
                <c:pt idx="10">
                  <c:v>2400</c:v>
                </c:pt>
                <c:pt idx="11">
                  <c:v>2453</c:v>
                </c:pt>
                <c:pt idx="12">
                  <c:v>3557</c:v>
                </c:pt>
                <c:pt idx="13">
                  <c:v>3221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097904"/>
        <c:axId val="292098464"/>
      </c:lineChart>
      <c:dateAx>
        <c:axId val="29209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zh-CN"/>
          </a:p>
        </c:txPr>
        <c:crossAx val="292098464"/>
        <c:crosses val="autoZero"/>
        <c:auto val="1"/>
        <c:lblOffset val="100"/>
        <c:baseTimeUnit val="days"/>
      </c:dateAx>
      <c:valAx>
        <c:axId val="29209846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zh-CN"/>
          </a:p>
        </c:txPr>
        <c:crossAx val="292097904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457203792339236"/>
          <c:y val="0.15054425140435881"/>
          <c:w val="0.25043894800414163"/>
          <c:h val="6.2830929982230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06791338582677E-2"/>
          <c:y val="9.6476284225200784E-2"/>
          <c:w val="0.86652684292837112"/>
          <c:h val="0.76084419955925553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辅助1</c:v>
                </c:pt>
              </c:strCache>
            </c:strRef>
          </c:tx>
          <c:spPr>
            <a:solidFill>
              <a:srgbClr val="CC0000">
                <a:alpha val="25000"/>
              </a:srgb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辅助2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1475</c:v>
                </c:pt>
                <c:pt idx="1">
                  <c:v>2696</c:v>
                </c:pt>
                <c:pt idx="2">
                  <c:v>1921</c:v>
                </c:pt>
                <c:pt idx="3">
                  <c:v>1841</c:v>
                </c:pt>
                <c:pt idx="4">
                  <c:v>2010</c:v>
                </c:pt>
                <c:pt idx="5">
                  <c:v>1021</c:v>
                </c:pt>
                <c:pt idx="6">
                  <c:v>2951</c:v>
                </c:pt>
                <c:pt idx="7">
                  <c:v>2022</c:v>
                </c:pt>
                <c:pt idx="8">
                  <c:v>3254</c:v>
                </c:pt>
                <c:pt idx="9">
                  <c:v>2868</c:v>
                </c:pt>
                <c:pt idx="10">
                  <c:v>2400</c:v>
                </c:pt>
                <c:pt idx="11">
                  <c:v>2453</c:v>
                </c:pt>
                <c:pt idx="12">
                  <c:v>3557</c:v>
                </c:pt>
                <c:pt idx="13">
                  <c:v>3221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748048"/>
        <c:axId val="32174860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50800">
                <a:solidFill>
                  <a:srgbClr val="C00000"/>
                </a:solidFill>
              </a:ln>
              <a:effectLst/>
            </c:spPr>
          </c:marke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产品B</c:v>
                </c:pt>
              </c:strCache>
            </c:strRef>
          </c:tx>
          <c:spPr>
            <a:ln w="508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1475</c:v>
                </c:pt>
                <c:pt idx="1">
                  <c:v>2696</c:v>
                </c:pt>
                <c:pt idx="2">
                  <c:v>1921</c:v>
                </c:pt>
                <c:pt idx="3">
                  <c:v>1841</c:v>
                </c:pt>
                <c:pt idx="4">
                  <c:v>2010</c:v>
                </c:pt>
                <c:pt idx="5">
                  <c:v>1021</c:v>
                </c:pt>
                <c:pt idx="6">
                  <c:v>2951</c:v>
                </c:pt>
                <c:pt idx="7">
                  <c:v>2022</c:v>
                </c:pt>
                <c:pt idx="8">
                  <c:v>3254</c:v>
                </c:pt>
                <c:pt idx="9">
                  <c:v>2868</c:v>
                </c:pt>
                <c:pt idx="10">
                  <c:v>2400</c:v>
                </c:pt>
                <c:pt idx="11">
                  <c:v>2453</c:v>
                </c:pt>
                <c:pt idx="12">
                  <c:v>3557</c:v>
                </c:pt>
                <c:pt idx="13">
                  <c:v>3221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748048"/>
        <c:axId val="321748608"/>
      </c:lineChart>
      <c:dateAx>
        <c:axId val="32174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zh-CN"/>
          </a:p>
        </c:txPr>
        <c:crossAx val="321748608"/>
        <c:crosses val="autoZero"/>
        <c:auto val="1"/>
        <c:lblOffset val="100"/>
        <c:baseTimeUnit val="days"/>
      </c:dateAx>
      <c:valAx>
        <c:axId val="32174860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zh-CN"/>
          </a:p>
        </c:txPr>
        <c:crossAx val="321748048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41330977445853E-2"/>
          <c:y val="0.11946390533177763"/>
          <c:w val="0.85596674041188436"/>
          <c:h val="0.75955508754277234"/>
        </c:manualLayout>
      </c:layout>
      <c:areaChart>
        <c:grouping val="standard"/>
        <c:varyColors val="0"/>
        <c:ser>
          <c:idx val="1"/>
          <c:order val="1"/>
          <c:spPr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0"/>
                  </a:sysClr>
                </a:gs>
                <a:gs pos="100000">
                  <a:sysClr val="windowText" lastClr="000000">
                    <a:lumMod val="50000"/>
                    <a:lumOff val="50000"/>
                    <a:alpha val="34000"/>
                  </a:sysClr>
                </a:gs>
              </a:gsLst>
              <a:lin ang="16200000" scaled="1"/>
              <a:tileRect/>
            </a:gradFill>
          </c:spP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782304"/>
        <c:axId val="321782864"/>
      </c:areaChar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销售额</c:v>
                </c:pt>
              </c:strCache>
            </c:strRef>
          </c:tx>
          <c:spPr>
            <a:ln w="38100"/>
          </c:spPr>
          <c:marker>
            <c:symbol val="circle"/>
            <c:size val="11"/>
            <c:spPr>
              <a:solidFill>
                <a:sysClr val="window" lastClr="FFFFFF"/>
              </a:solidFill>
              <a:ln w="38100"/>
            </c:spPr>
          </c:marke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ysClr val="window" lastClr="FFFFFF">
                  <a:lumMod val="75000"/>
                </a:sysClr>
              </a:solidFill>
              <a:prstDash val="dash"/>
            </a:ln>
          </c:spPr>
        </c:dropLines>
        <c:marker val="1"/>
        <c:smooth val="0"/>
        <c:axId val="321782304"/>
        <c:axId val="321782864"/>
      </c:lineChart>
      <c:dateAx>
        <c:axId val="32178230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782864"/>
        <c:crosses val="autoZero"/>
        <c:auto val="1"/>
        <c:lblOffset val="100"/>
        <c:baseTimeUnit val="days"/>
      </c:dateAx>
      <c:valAx>
        <c:axId val="32178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782304"/>
        <c:crosses val="autoZero"/>
        <c:crossBetween val="between"/>
      </c:valAx>
      <c:spPr>
        <a:noFill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22213770063401087"/>
          <c:y val="0.17544703546311857"/>
          <c:w val="0.31662911221270845"/>
          <c:h val="8.3510316330991569E-2"/>
        </c:manualLayout>
      </c:layout>
      <c:overlay val="0"/>
      <c:txPr>
        <a:bodyPr/>
        <a:lstStyle/>
        <a:p>
          <a:pPr>
            <a:defRPr sz="16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41330977445853E-2"/>
          <c:y val="0.11946390533177763"/>
          <c:w val="0.85596674041188436"/>
          <c:h val="0.75955508754277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销售额</c:v>
                </c:pt>
              </c:strCache>
            </c:strRef>
          </c:tx>
          <c:spPr>
            <a:ln w="38100">
              <a:solidFill>
                <a:srgbClr val="5B9BD5">
                  <a:lumMod val="75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rgbClr val="79ADDD"/>
              </a:solidFill>
              <a:ln w="63500">
                <a:solidFill>
                  <a:sysClr val="window" lastClr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ysClr val="windowText" lastClr="000000">
                  <a:alpha val="25000"/>
                </a:sysClr>
              </a:solidFill>
              <a:prstDash val="dash"/>
            </a:ln>
          </c:spPr>
        </c:dropLines>
        <c:marker val="1"/>
        <c:smooth val="0"/>
        <c:axId val="321422976"/>
        <c:axId val="321423536"/>
      </c:lineChart>
      <c:dateAx>
        <c:axId val="321422976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423536"/>
        <c:crosses val="autoZero"/>
        <c:auto val="1"/>
        <c:lblOffset val="100"/>
        <c:baseTimeUnit val="days"/>
      </c:dateAx>
      <c:valAx>
        <c:axId val="32142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422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06791338582677E-2"/>
          <c:y val="9.6476284225200784E-2"/>
          <c:w val="0.86652684292837112"/>
          <c:h val="0.7608441995592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8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HelveticaNeueLT Pro 75 Bd" panose="020B0804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m"月"d"日"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37</c:v>
                </c:pt>
                <c:pt idx="1">
                  <c:v>44</c:v>
                </c:pt>
                <c:pt idx="2">
                  <c:v>42</c:v>
                </c:pt>
                <c:pt idx="3">
                  <c:v>32</c:v>
                </c:pt>
                <c:pt idx="4">
                  <c:v>36</c:v>
                </c:pt>
                <c:pt idx="5">
                  <c:v>31</c:v>
                </c:pt>
                <c:pt idx="6">
                  <c:v>37</c:v>
                </c:pt>
                <c:pt idx="7">
                  <c:v>42</c:v>
                </c:pt>
                <c:pt idx="8">
                  <c:v>37</c:v>
                </c:pt>
                <c:pt idx="9">
                  <c:v>38</c:v>
                </c:pt>
                <c:pt idx="10">
                  <c:v>41</c:v>
                </c:pt>
                <c:pt idx="11">
                  <c:v>34</c:v>
                </c:pt>
                <c:pt idx="12">
                  <c:v>49</c:v>
                </c:pt>
                <c:pt idx="13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4000"/>
                </a:srgbClr>
              </a:solidFill>
              <a:prstDash val="dash"/>
              <a:round/>
            </a:ln>
            <a:effectLst/>
          </c:spPr>
        </c:dropLines>
        <c:marker val="1"/>
        <c:smooth val="0"/>
        <c:axId val="321458704"/>
        <c:axId val="321459264"/>
      </c:lineChart>
      <c:dateAx>
        <c:axId val="32145870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zh-CN"/>
          </a:p>
        </c:txPr>
        <c:crossAx val="321459264"/>
        <c:crosses val="autoZero"/>
        <c:auto val="1"/>
        <c:lblOffset val="100"/>
        <c:baseTimeUnit val="days"/>
      </c:dateAx>
      <c:valAx>
        <c:axId val="3214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145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41330977445853E-2"/>
          <c:y val="0.11946390533177763"/>
          <c:w val="0.85596674041188436"/>
          <c:h val="0.75955508754277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销售额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ysClr val="window" lastClr="FFFFFF">
                  <a:lumMod val="75000"/>
                </a:sysClr>
              </a:solidFill>
              <a:prstDash val="dash"/>
            </a:ln>
          </c:spPr>
        </c:dropLines>
        <c:smooth val="0"/>
        <c:axId val="321804976"/>
        <c:axId val="321805536"/>
      </c:lineChart>
      <c:dateAx>
        <c:axId val="321804976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805536"/>
        <c:crosses val="autoZero"/>
        <c:auto val="1"/>
        <c:lblOffset val="100"/>
        <c:baseTimeUnit val="days"/>
      </c:dateAx>
      <c:valAx>
        <c:axId val="32180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180497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2213770063401087"/>
          <c:y val="0.17544703546311857"/>
          <c:w val="0.31662911221270845"/>
          <c:h val="8.3510316330991569E-2"/>
        </c:manualLayout>
      </c:layout>
      <c:overlay val="0"/>
      <c:txPr>
        <a:bodyPr/>
        <a:lstStyle/>
        <a:p>
          <a:pPr>
            <a:defRPr sz="16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641330977445853E-2"/>
          <c:y val="0.11946390533177763"/>
          <c:w val="0.85596674041188436"/>
          <c:h val="0.75955508754277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销售额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Sheet1!$B$5:$B$18</c:f>
              <c:numCache>
                <c:formatCode>m/d/yyyy</c:formatCode>
                <c:ptCount val="14"/>
                <c:pt idx="0">
                  <c:v>41557</c:v>
                </c:pt>
                <c:pt idx="1">
                  <c:v>41558</c:v>
                </c:pt>
                <c:pt idx="2">
                  <c:v>41559</c:v>
                </c:pt>
                <c:pt idx="3">
                  <c:v>41560</c:v>
                </c:pt>
                <c:pt idx="4">
                  <c:v>41561</c:v>
                </c:pt>
                <c:pt idx="5">
                  <c:v>41562</c:v>
                </c:pt>
                <c:pt idx="6">
                  <c:v>41563</c:v>
                </c:pt>
                <c:pt idx="7">
                  <c:v>41564</c:v>
                </c:pt>
                <c:pt idx="8">
                  <c:v>41565</c:v>
                </c:pt>
                <c:pt idx="9">
                  <c:v>41566</c:v>
                </c:pt>
                <c:pt idx="10">
                  <c:v>41567</c:v>
                </c:pt>
                <c:pt idx="11">
                  <c:v>41568</c:v>
                </c:pt>
                <c:pt idx="12">
                  <c:v>41569</c:v>
                </c:pt>
                <c:pt idx="13">
                  <c:v>41570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3741</c:v>
                </c:pt>
                <c:pt idx="1">
                  <c:v>4442</c:v>
                </c:pt>
                <c:pt idx="2">
                  <c:v>4232</c:v>
                </c:pt>
                <c:pt idx="3">
                  <c:v>3269</c:v>
                </c:pt>
                <c:pt idx="4">
                  <c:v>3626</c:v>
                </c:pt>
                <c:pt idx="5">
                  <c:v>3169</c:v>
                </c:pt>
                <c:pt idx="6">
                  <c:v>3738</c:v>
                </c:pt>
                <c:pt idx="7">
                  <c:v>4218</c:v>
                </c:pt>
                <c:pt idx="8">
                  <c:v>3773</c:v>
                </c:pt>
                <c:pt idx="9">
                  <c:v>3825</c:v>
                </c:pt>
                <c:pt idx="10">
                  <c:v>4161</c:v>
                </c:pt>
                <c:pt idx="11">
                  <c:v>3457</c:v>
                </c:pt>
                <c:pt idx="12">
                  <c:v>4957</c:v>
                </c:pt>
                <c:pt idx="13">
                  <c:v>3542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ysClr val="window" lastClr="FFFFFF">
                  <a:lumMod val="75000"/>
                </a:sysClr>
              </a:solidFill>
              <a:prstDash val="dash"/>
            </a:ln>
          </c:spPr>
        </c:dropLines>
        <c:smooth val="0"/>
        <c:axId val="322434496"/>
        <c:axId val="322435056"/>
      </c:lineChart>
      <c:dateAx>
        <c:axId val="322434496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2435056"/>
        <c:crosses val="autoZero"/>
        <c:auto val="1"/>
        <c:lblOffset val="100"/>
        <c:baseTimeUnit val="days"/>
      </c:dateAx>
      <c:valAx>
        <c:axId val="32243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ndara" panose="020E0502030303020204" pitchFamily="34" charset="0"/>
              </a:defRPr>
            </a:pPr>
            <a:endParaRPr lang="zh-CN"/>
          </a:p>
        </c:txPr>
        <c:crossAx val="32243449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2213770063401087"/>
          <c:y val="0.17544703546311857"/>
          <c:w val="0.31662911221270845"/>
          <c:h val="8.3510316330991569E-2"/>
        </c:manualLayout>
      </c:layout>
      <c:overlay val="0"/>
      <c:txPr>
        <a:bodyPr/>
        <a:lstStyle/>
        <a:p>
          <a:pPr>
            <a:defRPr sz="16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ibo.com/excelbib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1594"/>
            <a:ext cx="12192000" cy="6909594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653140" y="989045"/>
            <a:ext cx="292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634483" y="299820"/>
            <a:ext cx="48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0"/>
            <a:r>
              <a:rPr lang="en-US" altLang="zh-CN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PPT</a:t>
            </a:r>
            <a:r>
              <a:rPr lang="zh-CN" altLang="en-US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图表美化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99820"/>
            <a:ext cx="485192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961844" y="6033090"/>
            <a:ext cx="230155" cy="55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976047" y="6574971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" y="6500238"/>
            <a:ext cx="141927" cy="1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/>
          <p:nvPr userDrawn="1"/>
        </p:nvCxnSpPr>
        <p:spPr>
          <a:xfrm flipV="1">
            <a:off x="446977" y="6491711"/>
            <a:ext cx="0" cy="1584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6428597"/>
            <a:ext cx="865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6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0"/>
          <a:stretch/>
        </p:blipFill>
        <p:spPr bwMode="auto">
          <a:xfrm>
            <a:off x="9241557" y="365125"/>
            <a:ext cx="263009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 userDrawn="1"/>
        </p:nvSpPr>
        <p:spPr>
          <a:xfrm>
            <a:off x="1273621" y="6459717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PPTfans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7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2014/10/22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/>
          </p:nvPr>
        </p:nvGraphicFramePr>
        <p:xfrm>
          <a:off x="1928437" y="1694713"/>
          <a:ext cx="8418625" cy="44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2429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98481117"/>
              </p:ext>
            </p:extLst>
          </p:nvPr>
        </p:nvGraphicFramePr>
        <p:xfrm>
          <a:off x="2032000" y="1258654"/>
          <a:ext cx="8250335" cy="491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24180" y="1139206"/>
            <a:ext cx="8586237" cy="5167951"/>
            <a:chOff x="2032000" y="1899357"/>
            <a:chExt cx="8175690" cy="4910782"/>
          </a:xfrm>
        </p:grpSpPr>
        <p:graphicFrame>
          <p:nvGraphicFramePr>
            <p:cNvPr id="9" name="图表 8"/>
            <p:cNvGraphicFramePr/>
            <p:nvPr>
              <p:extLst/>
            </p:nvPr>
          </p:nvGraphicFramePr>
          <p:xfrm>
            <a:off x="2032000" y="1899357"/>
            <a:ext cx="8175690" cy="4910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矩形标注 1"/>
            <p:cNvSpPr/>
            <p:nvPr/>
          </p:nvSpPr>
          <p:spPr>
            <a:xfrm flipH="1">
              <a:off x="8804418" y="2511987"/>
              <a:ext cx="699622" cy="288758"/>
            </a:xfrm>
            <a:prstGeom prst="wedgeRectCallout">
              <a:avLst>
                <a:gd name="adj1" fmla="val -20833"/>
                <a:gd name="adj2" fmla="val 88176"/>
              </a:avLst>
            </a:prstGeom>
            <a:solidFill>
              <a:srgbClr val="C0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0"/>
              <a:r>
                <a:rPr lang="en-US" altLang="zh-CN" sz="1600" dirty="0">
                  <a:solidFill>
                    <a:prstClr val="white"/>
                  </a:solidFill>
                  <a:latin typeface="Nexa Light" panose="02000000000000000000" pitchFamily="50" charset="0"/>
                </a:rPr>
                <a:t>4957</a:t>
              </a:r>
              <a:endParaRPr lang="zh-CN" altLang="en-US" sz="1600" dirty="0">
                <a:solidFill>
                  <a:prstClr val="white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" name="矩形标注 5"/>
            <p:cNvSpPr/>
            <p:nvPr/>
          </p:nvSpPr>
          <p:spPr>
            <a:xfrm flipH="1">
              <a:off x="4979690" y="5691793"/>
              <a:ext cx="699622" cy="288758"/>
            </a:xfrm>
            <a:prstGeom prst="wedgeRectCallout">
              <a:avLst>
                <a:gd name="adj1" fmla="val -20832"/>
                <a:gd name="adj2" fmla="val -78716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0"/>
              <a:r>
                <a:rPr lang="en-US" altLang="zh-CN" sz="1600" dirty="0">
                  <a:solidFill>
                    <a:prstClr val="black"/>
                  </a:solidFill>
                  <a:latin typeface="Nexa Light" panose="02000000000000000000" pitchFamily="50" charset="0"/>
                </a:rPr>
                <a:t>1021</a:t>
              </a:r>
              <a:endParaRPr lang="zh-CN" altLang="en-US" sz="1600" dirty="0">
                <a:solidFill>
                  <a:prstClr val="black"/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718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/>
          </p:nvPr>
        </p:nvGraphicFramePr>
        <p:xfrm>
          <a:off x="1820153" y="1562366"/>
          <a:ext cx="8418625" cy="44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1688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/>
          </p:nvPr>
        </p:nvGraphicFramePr>
        <p:xfrm>
          <a:off x="1820153" y="1562366"/>
          <a:ext cx="8418625" cy="44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23194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549308392"/>
              </p:ext>
            </p:extLst>
          </p:nvPr>
        </p:nvGraphicFramePr>
        <p:xfrm>
          <a:off x="1796716" y="1248502"/>
          <a:ext cx="8410974" cy="491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250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/>
          </p:nvPr>
        </p:nvGraphicFramePr>
        <p:xfrm>
          <a:off x="1820153" y="1562366"/>
          <a:ext cx="8418625" cy="44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1654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/>
          </p:nvPr>
        </p:nvGraphicFramePr>
        <p:xfrm>
          <a:off x="1820153" y="1562366"/>
          <a:ext cx="8418625" cy="44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</p:spTree>
    <p:extLst>
      <p:ext uri="{BB962C8B-B14F-4D97-AF65-F5344CB8AC3E}">
        <p14:creationId xmlns:p14="http://schemas.microsoft.com/office/powerpoint/2010/main" val="24926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折线图的其他常用样式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8" y="1568111"/>
            <a:ext cx="5358319" cy="407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4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</Words>
  <Application>Microsoft Office PowerPoint</Application>
  <PresentationFormat>宽屏</PresentationFormat>
  <Paragraphs>11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方正兰亭细黑_GBK</vt:lpstr>
      <vt:lpstr>Arial</vt:lpstr>
      <vt:lpstr>Calibri Light</vt:lpstr>
      <vt:lpstr>宋体</vt:lpstr>
      <vt:lpstr>Calibri</vt:lpstr>
      <vt:lpstr>Nexa Light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fang</dc:creator>
  <cp:lastModifiedBy>林辉强</cp:lastModifiedBy>
  <cp:revision>5</cp:revision>
  <dcterms:created xsi:type="dcterms:W3CDTF">2013-12-13T15:59:29Z</dcterms:created>
  <dcterms:modified xsi:type="dcterms:W3CDTF">2014-10-22T14:46:26Z</dcterms:modified>
</cp:coreProperties>
</file>