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31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DUE DILIGENCE -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50198" y="3547943"/>
            <a:ext cx="1160823" cy="2667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744187" y="3540323"/>
            <a:ext cx="1193990" cy="267462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963052" y="3563183"/>
            <a:ext cx="1169115" cy="265176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157041" y="3555563"/>
            <a:ext cx="1235448" cy="265938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25655" y="3547066"/>
            <a:ext cx="1152532" cy="2667878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611353" y="3555563"/>
            <a:ext cx="1218864" cy="2651089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98167" y="3555564"/>
            <a:ext cx="1218864" cy="265938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4733134" y="2566642"/>
            <a:ext cx="1644499" cy="988082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0" y="0"/>
              </a:cxn>
              <a:cxn ang="0">
                <a:pos x="253" y="572"/>
              </a:cxn>
              <a:cxn ang="0">
                <a:pos x="952" y="572"/>
              </a:cxn>
              <a:cxn ang="0">
                <a:pos x="97" y="0"/>
              </a:cxn>
            </a:cxnLst>
            <a:rect l="0" t="0" r="r" b="b"/>
            <a:pathLst>
              <a:path w="952" h="572">
                <a:moveTo>
                  <a:pt x="97" y="0"/>
                </a:moveTo>
                <a:lnTo>
                  <a:pt x="0" y="0"/>
                </a:lnTo>
                <a:lnTo>
                  <a:pt x="253" y="572"/>
                </a:lnTo>
                <a:lnTo>
                  <a:pt x="952" y="572"/>
                </a:lnTo>
                <a:lnTo>
                  <a:pt x="9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auto">
          <a:xfrm>
            <a:off x="4733134" y="2566642"/>
            <a:ext cx="1644499" cy="988082"/>
          </a:xfrm>
          <a:custGeom>
            <a:avLst/>
            <a:gdLst/>
            <a:ahLst/>
            <a:cxnLst>
              <a:cxn ang="0">
                <a:pos x="97" y="0"/>
              </a:cxn>
              <a:cxn ang="0">
                <a:pos x="0" y="0"/>
              </a:cxn>
              <a:cxn ang="0">
                <a:pos x="253" y="572"/>
              </a:cxn>
              <a:cxn ang="0">
                <a:pos x="952" y="572"/>
              </a:cxn>
              <a:cxn ang="0">
                <a:pos x="97" y="0"/>
              </a:cxn>
            </a:cxnLst>
            <a:rect l="0" t="0" r="r" b="b"/>
            <a:pathLst>
              <a:path w="952" h="572">
                <a:moveTo>
                  <a:pt x="97" y="0"/>
                </a:moveTo>
                <a:lnTo>
                  <a:pt x="0" y="0"/>
                </a:lnTo>
                <a:lnTo>
                  <a:pt x="253" y="572"/>
                </a:lnTo>
                <a:lnTo>
                  <a:pt x="952" y="572"/>
                </a:lnTo>
                <a:lnTo>
                  <a:pt x="97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1599603" y="2566642"/>
            <a:ext cx="2587668" cy="988082"/>
          </a:xfrm>
          <a:custGeom>
            <a:avLst/>
            <a:gdLst/>
            <a:ahLst/>
            <a:cxnLst>
              <a:cxn ang="0">
                <a:pos x="1498" y="0"/>
              </a:cxn>
              <a:cxn ang="0">
                <a:pos x="1398" y="0"/>
              </a:cxn>
              <a:cxn ang="0">
                <a:pos x="0" y="572"/>
              </a:cxn>
              <a:cxn ang="0">
                <a:pos x="638" y="572"/>
              </a:cxn>
              <a:cxn ang="0">
                <a:pos x="1498" y="0"/>
              </a:cxn>
            </a:cxnLst>
            <a:rect l="0" t="0" r="r" b="b"/>
            <a:pathLst>
              <a:path w="1498" h="572">
                <a:moveTo>
                  <a:pt x="1498" y="0"/>
                </a:moveTo>
                <a:lnTo>
                  <a:pt x="1398" y="0"/>
                </a:lnTo>
                <a:lnTo>
                  <a:pt x="0" y="572"/>
                </a:lnTo>
                <a:lnTo>
                  <a:pt x="638" y="572"/>
                </a:lnTo>
                <a:lnTo>
                  <a:pt x="149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>
            <a:off x="1599603" y="2566642"/>
            <a:ext cx="2587668" cy="988082"/>
          </a:xfrm>
          <a:custGeom>
            <a:avLst/>
            <a:gdLst/>
            <a:ahLst/>
            <a:cxnLst>
              <a:cxn ang="0">
                <a:pos x="1498" y="0"/>
              </a:cxn>
              <a:cxn ang="0">
                <a:pos x="1398" y="0"/>
              </a:cxn>
              <a:cxn ang="0">
                <a:pos x="0" y="572"/>
              </a:cxn>
              <a:cxn ang="0">
                <a:pos x="638" y="572"/>
              </a:cxn>
              <a:cxn ang="0">
                <a:pos x="1498" y="0"/>
              </a:cxn>
            </a:cxnLst>
            <a:rect l="0" t="0" r="r" b="b"/>
            <a:pathLst>
              <a:path w="1498" h="572">
                <a:moveTo>
                  <a:pt x="1498" y="0"/>
                </a:moveTo>
                <a:lnTo>
                  <a:pt x="1398" y="0"/>
                </a:lnTo>
                <a:lnTo>
                  <a:pt x="0" y="572"/>
                </a:lnTo>
                <a:lnTo>
                  <a:pt x="638" y="572"/>
                </a:lnTo>
                <a:lnTo>
                  <a:pt x="149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13"/>
          <p:cNvSpPr>
            <a:spLocks/>
          </p:cNvSpPr>
          <p:nvPr/>
        </p:nvSpPr>
        <p:spPr bwMode="auto">
          <a:xfrm>
            <a:off x="2750061" y="2566642"/>
            <a:ext cx="1689412" cy="988082"/>
          </a:xfrm>
          <a:custGeom>
            <a:avLst/>
            <a:gdLst/>
            <a:ahLst/>
            <a:cxnLst>
              <a:cxn ang="0">
                <a:pos x="978" y="0"/>
              </a:cxn>
              <a:cxn ang="0">
                <a:pos x="862" y="0"/>
              </a:cxn>
              <a:cxn ang="0">
                <a:pos x="0" y="572"/>
              </a:cxn>
              <a:cxn ang="0">
                <a:pos x="690" y="572"/>
              </a:cxn>
              <a:cxn ang="0">
                <a:pos x="978" y="0"/>
              </a:cxn>
            </a:cxnLst>
            <a:rect l="0" t="0" r="r" b="b"/>
            <a:pathLst>
              <a:path w="978" h="572">
                <a:moveTo>
                  <a:pt x="978" y="0"/>
                </a:moveTo>
                <a:lnTo>
                  <a:pt x="862" y="0"/>
                </a:lnTo>
                <a:lnTo>
                  <a:pt x="0" y="572"/>
                </a:lnTo>
                <a:lnTo>
                  <a:pt x="690" y="572"/>
                </a:lnTo>
                <a:lnTo>
                  <a:pt x="97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Freeform 14"/>
          <p:cNvSpPr>
            <a:spLocks/>
          </p:cNvSpPr>
          <p:nvPr/>
        </p:nvSpPr>
        <p:spPr bwMode="auto">
          <a:xfrm>
            <a:off x="2750061" y="2566642"/>
            <a:ext cx="1689412" cy="988082"/>
          </a:xfrm>
          <a:custGeom>
            <a:avLst/>
            <a:gdLst/>
            <a:ahLst/>
            <a:cxnLst>
              <a:cxn ang="0">
                <a:pos x="978" y="0"/>
              </a:cxn>
              <a:cxn ang="0">
                <a:pos x="862" y="0"/>
              </a:cxn>
              <a:cxn ang="0">
                <a:pos x="0" y="572"/>
              </a:cxn>
              <a:cxn ang="0">
                <a:pos x="690" y="572"/>
              </a:cxn>
              <a:cxn ang="0">
                <a:pos x="978" y="0"/>
              </a:cxn>
            </a:cxnLst>
            <a:rect l="0" t="0" r="r" b="b"/>
            <a:pathLst>
              <a:path w="978" h="572">
                <a:moveTo>
                  <a:pt x="978" y="0"/>
                </a:moveTo>
                <a:lnTo>
                  <a:pt x="862" y="0"/>
                </a:lnTo>
                <a:lnTo>
                  <a:pt x="0" y="572"/>
                </a:lnTo>
                <a:lnTo>
                  <a:pt x="690" y="572"/>
                </a:lnTo>
                <a:lnTo>
                  <a:pt x="97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Freeform 15"/>
          <p:cNvSpPr>
            <a:spLocks/>
          </p:cNvSpPr>
          <p:nvPr/>
        </p:nvSpPr>
        <p:spPr bwMode="auto">
          <a:xfrm>
            <a:off x="3974798" y="2566642"/>
            <a:ext cx="1162551" cy="988082"/>
          </a:xfrm>
          <a:custGeom>
            <a:avLst/>
            <a:gdLst/>
            <a:ahLst/>
            <a:cxnLst>
              <a:cxn ang="0">
                <a:pos x="420" y="0"/>
              </a:cxn>
              <a:cxn ang="0">
                <a:pos x="288" y="0"/>
              </a:cxn>
              <a:cxn ang="0">
                <a:pos x="0" y="572"/>
              </a:cxn>
              <a:cxn ang="0">
                <a:pos x="673" y="572"/>
              </a:cxn>
              <a:cxn ang="0">
                <a:pos x="420" y="0"/>
              </a:cxn>
            </a:cxnLst>
            <a:rect l="0" t="0" r="r" b="b"/>
            <a:pathLst>
              <a:path w="673" h="572">
                <a:moveTo>
                  <a:pt x="420" y="0"/>
                </a:moveTo>
                <a:lnTo>
                  <a:pt x="288" y="0"/>
                </a:lnTo>
                <a:lnTo>
                  <a:pt x="0" y="572"/>
                </a:lnTo>
                <a:lnTo>
                  <a:pt x="673" y="572"/>
                </a:lnTo>
                <a:lnTo>
                  <a:pt x="42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Freeform 16"/>
          <p:cNvSpPr>
            <a:spLocks/>
          </p:cNvSpPr>
          <p:nvPr/>
        </p:nvSpPr>
        <p:spPr bwMode="auto">
          <a:xfrm>
            <a:off x="3974798" y="2566642"/>
            <a:ext cx="1162551" cy="988082"/>
          </a:xfrm>
          <a:custGeom>
            <a:avLst/>
            <a:gdLst/>
            <a:ahLst/>
            <a:cxnLst>
              <a:cxn ang="0">
                <a:pos x="420" y="0"/>
              </a:cxn>
              <a:cxn ang="0">
                <a:pos x="288" y="0"/>
              </a:cxn>
              <a:cxn ang="0">
                <a:pos x="0" y="572"/>
              </a:cxn>
              <a:cxn ang="0">
                <a:pos x="673" y="572"/>
              </a:cxn>
              <a:cxn ang="0">
                <a:pos x="420" y="0"/>
              </a:cxn>
            </a:cxnLst>
            <a:rect l="0" t="0" r="r" b="b"/>
            <a:pathLst>
              <a:path w="673" h="572">
                <a:moveTo>
                  <a:pt x="420" y="0"/>
                </a:moveTo>
                <a:lnTo>
                  <a:pt x="288" y="0"/>
                </a:lnTo>
                <a:lnTo>
                  <a:pt x="0" y="572"/>
                </a:lnTo>
                <a:lnTo>
                  <a:pt x="673" y="572"/>
                </a:lnTo>
                <a:lnTo>
                  <a:pt x="42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Freeform 17"/>
          <p:cNvSpPr>
            <a:spLocks/>
          </p:cNvSpPr>
          <p:nvPr/>
        </p:nvSpPr>
        <p:spPr bwMode="auto">
          <a:xfrm>
            <a:off x="4954243" y="2566642"/>
            <a:ext cx="2611852" cy="988082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0" y="0"/>
              </a:cxn>
              <a:cxn ang="0">
                <a:pos x="855" y="572"/>
              </a:cxn>
              <a:cxn ang="0">
                <a:pos x="1512" y="572"/>
              </a:cxn>
              <a:cxn ang="0">
                <a:pos x="106" y="0"/>
              </a:cxn>
            </a:cxnLst>
            <a:rect l="0" t="0" r="r" b="b"/>
            <a:pathLst>
              <a:path w="1512" h="572">
                <a:moveTo>
                  <a:pt x="106" y="0"/>
                </a:moveTo>
                <a:lnTo>
                  <a:pt x="0" y="0"/>
                </a:lnTo>
                <a:lnTo>
                  <a:pt x="855" y="572"/>
                </a:lnTo>
                <a:lnTo>
                  <a:pt x="1512" y="572"/>
                </a:lnTo>
                <a:lnTo>
                  <a:pt x="10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4954243" y="2566642"/>
            <a:ext cx="2611852" cy="988082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0" y="0"/>
              </a:cxn>
              <a:cxn ang="0">
                <a:pos x="855" y="572"/>
              </a:cxn>
              <a:cxn ang="0">
                <a:pos x="1512" y="572"/>
              </a:cxn>
              <a:cxn ang="0">
                <a:pos x="106" y="0"/>
              </a:cxn>
            </a:cxnLst>
            <a:rect l="0" t="0" r="r" b="b"/>
            <a:pathLst>
              <a:path w="1512" h="572">
                <a:moveTo>
                  <a:pt x="106" y="0"/>
                </a:moveTo>
                <a:lnTo>
                  <a:pt x="0" y="0"/>
                </a:lnTo>
                <a:lnTo>
                  <a:pt x="855" y="572"/>
                </a:lnTo>
                <a:lnTo>
                  <a:pt x="1512" y="572"/>
                </a:lnTo>
                <a:lnTo>
                  <a:pt x="10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5215082" y="2566642"/>
            <a:ext cx="3624118" cy="988082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0"/>
              </a:cxn>
              <a:cxn ang="0">
                <a:pos x="1405" y="572"/>
              </a:cxn>
              <a:cxn ang="0">
                <a:pos x="2098" y="572"/>
              </a:cxn>
              <a:cxn ang="0">
                <a:pos x="118" y="0"/>
              </a:cxn>
            </a:cxnLst>
            <a:rect l="0" t="0" r="r" b="b"/>
            <a:pathLst>
              <a:path w="2098" h="572">
                <a:moveTo>
                  <a:pt x="118" y="0"/>
                </a:moveTo>
                <a:lnTo>
                  <a:pt x="0" y="0"/>
                </a:lnTo>
                <a:lnTo>
                  <a:pt x="1405" y="572"/>
                </a:lnTo>
                <a:lnTo>
                  <a:pt x="2098" y="572"/>
                </a:lnTo>
                <a:lnTo>
                  <a:pt x="11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Freeform 20"/>
          <p:cNvSpPr>
            <a:spLocks/>
          </p:cNvSpPr>
          <p:nvPr/>
        </p:nvSpPr>
        <p:spPr bwMode="auto">
          <a:xfrm>
            <a:off x="5215082" y="2566642"/>
            <a:ext cx="3624118" cy="988082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0"/>
              </a:cxn>
              <a:cxn ang="0">
                <a:pos x="1405" y="572"/>
              </a:cxn>
              <a:cxn ang="0">
                <a:pos x="2098" y="572"/>
              </a:cxn>
              <a:cxn ang="0">
                <a:pos x="118" y="0"/>
              </a:cxn>
            </a:cxnLst>
            <a:rect l="0" t="0" r="r" b="b"/>
            <a:pathLst>
              <a:path w="2098" h="572">
                <a:moveTo>
                  <a:pt x="118" y="0"/>
                </a:moveTo>
                <a:lnTo>
                  <a:pt x="0" y="0"/>
                </a:lnTo>
                <a:lnTo>
                  <a:pt x="1405" y="572"/>
                </a:lnTo>
                <a:lnTo>
                  <a:pt x="2098" y="572"/>
                </a:lnTo>
                <a:lnTo>
                  <a:pt x="118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Freeform 21"/>
          <p:cNvSpPr>
            <a:spLocks/>
          </p:cNvSpPr>
          <p:nvPr/>
        </p:nvSpPr>
        <p:spPr bwMode="auto">
          <a:xfrm>
            <a:off x="281584" y="2566642"/>
            <a:ext cx="3655211" cy="988082"/>
          </a:xfrm>
          <a:custGeom>
            <a:avLst/>
            <a:gdLst/>
            <a:ahLst/>
            <a:cxnLst>
              <a:cxn ang="0">
                <a:pos x="2116" y="0"/>
              </a:cxn>
              <a:cxn ang="0">
                <a:pos x="1986" y="0"/>
              </a:cxn>
              <a:cxn ang="0">
                <a:pos x="0" y="572"/>
              </a:cxn>
              <a:cxn ang="0">
                <a:pos x="718" y="572"/>
              </a:cxn>
              <a:cxn ang="0">
                <a:pos x="2116" y="0"/>
              </a:cxn>
            </a:cxnLst>
            <a:rect l="0" t="0" r="r" b="b"/>
            <a:pathLst>
              <a:path w="2116" h="572">
                <a:moveTo>
                  <a:pt x="2116" y="0"/>
                </a:moveTo>
                <a:lnTo>
                  <a:pt x="1986" y="0"/>
                </a:lnTo>
                <a:lnTo>
                  <a:pt x="0" y="572"/>
                </a:lnTo>
                <a:lnTo>
                  <a:pt x="718" y="572"/>
                </a:lnTo>
                <a:lnTo>
                  <a:pt x="211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Freeform 22"/>
          <p:cNvSpPr>
            <a:spLocks/>
          </p:cNvSpPr>
          <p:nvPr/>
        </p:nvSpPr>
        <p:spPr bwMode="auto">
          <a:xfrm>
            <a:off x="281584" y="2566642"/>
            <a:ext cx="3655211" cy="988082"/>
          </a:xfrm>
          <a:custGeom>
            <a:avLst/>
            <a:gdLst/>
            <a:ahLst/>
            <a:cxnLst>
              <a:cxn ang="0">
                <a:pos x="2116" y="0"/>
              </a:cxn>
              <a:cxn ang="0">
                <a:pos x="1986" y="0"/>
              </a:cxn>
              <a:cxn ang="0">
                <a:pos x="0" y="572"/>
              </a:cxn>
              <a:cxn ang="0">
                <a:pos x="718" y="572"/>
              </a:cxn>
              <a:cxn ang="0">
                <a:pos x="2116" y="0"/>
              </a:cxn>
            </a:cxnLst>
            <a:rect l="0" t="0" r="r" b="b"/>
            <a:pathLst>
              <a:path w="2116" h="572">
                <a:moveTo>
                  <a:pt x="2116" y="0"/>
                </a:moveTo>
                <a:lnTo>
                  <a:pt x="1986" y="0"/>
                </a:lnTo>
                <a:lnTo>
                  <a:pt x="0" y="572"/>
                </a:lnTo>
                <a:lnTo>
                  <a:pt x="718" y="572"/>
                </a:lnTo>
                <a:lnTo>
                  <a:pt x="2116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auto">
          <a:xfrm>
            <a:off x="4308190" y="2754931"/>
            <a:ext cx="523407" cy="407670"/>
          </a:xfrm>
          <a:custGeom>
            <a:avLst/>
            <a:gdLst/>
            <a:ahLst/>
            <a:cxnLst>
              <a:cxn ang="0">
                <a:pos x="222" y="153"/>
              </a:cxn>
              <a:cxn ang="0">
                <a:pos x="185" y="0"/>
              </a:cxn>
              <a:cxn ang="0">
                <a:pos x="114" y="0"/>
              </a:cxn>
              <a:cxn ang="0">
                <a:pos x="81" y="153"/>
              </a:cxn>
              <a:cxn ang="0">
                <a:pos x="0" y="153"/>
              </a:cxn>
              <a:cxn ang="0">
                <a:pos x="149" y="236"/>
              </a:cxn>
              <a:cxn ang="0">
                <a:pos x="303" y="153"/>
              </a:cxn>
              <a:cxn ang="0">
                <a:pos x="222" y="153"/>
              </a:cxn>
            </a:cxnLst>
            <a:rect l="0" t="0" r="r" b="b"/>
            <a:pathLst>
              <a:path w="303" h="236">
                <a:moveTo>
                  <a:pt x="222" y="153"/>
                </a:moveTo>
                <a:lnTo>
                  <a:pt x="185" y="0"/>
                </a:lnTo>
                <a:lnTo>
                  <a:pt x="114" y="0"/>
                </a:lnTo>
                <a:lnTo>
                  <a:pt x="81" y="153"/>
                </a:lnTo>
                <a:lnTo>
                  <a:pt x="0" y="153"/>
                </a:lnTo>
                <a:lnTo>
                  <a:pt x="149" y="236"/>
                </a:lnTo>
                <a:lnTo>
                  <a:pt x="303" y="153"/>
                </a:lnTo>
                <a:lnTo>
                  <a:pt x="222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auto">
          <a:xfrm>
            <a:off x="3615496" y="2754931"/>
            <a:ext cx="602869" cy="407670"/>
          </a:xfrm>
          <a:custGeom>
            <a:avLst/>
            <a:gdLst/>
            <a:ahLst/>
            <a:cxnLst>
              <a:cxn ang="0">
                <a:pos x="222" y="153"/>
              </a:cxn>
              <a:cxn ang="0">
                <a:pos x="349" y="0"/>
              </a:cxn>
              <a:cxn ang="0">
                <a:pos x="276" y="0"/>
              </a:cxn>
              <a:cxn ang="0">
                <a:pos x="80" y="153"/>
              </a:cxn>
              <a:cxn ang="0">
                <a:pos x="0" y="153"/>
              </a:cxn>
              <a:cxn ang="0">
                <a:pos x="61" y="236"/>
              </a:cxn>
              <a:cxn ang="0">
                <a:pos x="300" y="153"/>
              </a:cxn>
              <a:cxn ang="0">
                <a:pos x="222" y="153"/>
              </a:cxn>
            </a:cxnLst>
            <a:rect l="0" t="0" r="r" b="b"/>
            <a:pathLst>
              <a:path w="349" h="236">
                <a:moveTo>
                  <a:pt x="222" y="153"/>
                </a:moveTo>
                <a:lnTo>
                  <a:pt x="349" y="0"/>
                </a:lnTo>
                <a:lnTo>
                  <a:pt x="276" y="0"/>
                </a:lnTo>
                <a:lnTo>
                  <a:pt x="80" y="153"/>
                </a:lnTo>
                <a:lnTo>
                  <a:pt x="0" y="153"/>
                </a:lnTo>
                <a:lnTo>
                  <a:pt x="61" y="236"/>
                </a:lnTo>
                <a:lnTo>
                  <a:pt x="300" y="153"/>
                </a:lnTo>
                <a:lnTo>
                  <a:pt x="222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auto">
          <a:xfrm>
            <a:off x="2921075" y="2782569"/>
            <a:ext cx="784247" cy="380031"/>
          </a:xfrm>
          <a:custGeom>
            <a:avLst/>
            <a:gdLst/>
            <a:ahLst/>
            <a:cxnLst>
              <a:cxn ang="0">
                <a:pos x="213" y="145"/>
              </a:cxn>
              <a:cxn ang="0">
                <a:pos x="454" y="0"/>
              </a:cxn>
              <a:cxn ang="0">
                <a:pos x="388" y="0"/>
              </a:cxn>
              <a:cxn ang="0">
                <a:pos x="83" y="145"/>
              </a:cxn>
              <a:cxn ang="0">
                <a:pos x="7" y="145"/>
              </a:cxn>
              <a:cxn ang="0">
                <a:pos x="0" y="220"/>
              </a:cxn>
              <a:cxn ang="0">
                <a:pos x="288" y="145"/>
              </a:cxn>
              <a:cxn ang="0">
                <a:pos x="213" y="145"/>
              </a:cxn>
            </a:cxnLst>
            <a:rect l="0" t="0" r="r" b="b"/>
            <a:pathLst>
              <a:path w="454" h="220">
                <a:moveTo>
                  <a:pt x="213" y="145"/>
                </a:moveTo>
                <a:lnTo>
                  <a:pt x="454" y="0"/>
                </a:lnTo>
                <a:lnTo>
                  <a:pt x="388" y="0"/>
                </a:lnTo>
                <a:lnTo>
                  <a:pt x="83" y="145"/>
                </a:lnTo>
                <a:lnTo>
                  <a:pt x="7" y="145"/>
                </a:lnTo>
                <a:lnTo>
                  <a:pt x="0" y="220"/>
                </a:lnTo>
                <a:lnTo>
                  <a:pt x="288" y="145"/>
                </a:lnTo>
                <a:lnTo>
                  <a:pt x="213" y="14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auto">
          <a:xfrm>
            <a:off x="2081551" y="2782569"/>
            <a:ext cx="1195371" cy="380031"/>
          </a:xfrm>
          <a:custGeom>
            <a:avLst/>
            <a:gdLst/>
            <a:ahLst/>
            <a:cxnLst>
              <a:cxn ang="0">
                <a:pos x="295" y="145"/>
              </a:cxn>
              <a:cxn ang="0">
                <a:pos x="692" y="0"/>
              </a:cxn>
              <a:cxn ang="0">
                <a:pos x="626" y="0"/>
              </a:cxn>
              <a:cxn ang="0">
                <a:pos x="163" y="145"/>
              </a:cxn>
              <a:cxn ang="0">
                <a:pos x="89" y="145"/>
              </a:cxn>
              <a:cxn ang="0">
                <a:pos x="0" y="220"/>
              </a:cxn>
              <a:cxn ang="0">
                <a:pos x="370" y="145"/>
              </a:cxn>
              <a:cxn ang="0">
                <a:pos x="295" y="145"/>
              </a:cxn>
            </a:cxnLst>
            <a:rect l="0" t="0" r="r" b="b"/>
            <a:pathLst>
              <a:path w="692" h="220">
                <a:moveTo>
                  <a:pt x="295" y="145"/>
                </a:moveTo>
                <a:lnTo>
                  <a:pt x="692" y="0"/>
                </a:lnTo>
                <a:lnTo>
                  <a:pt x="626" y="0"/>
                </a:lnTo>
                <a:lnTo>
                  <a:pt x="163" y="145"/>
                </a:lnTo>
                <a:lnTo>
                  <a:pt x="89" y="145"/>
                </a:lnTo>
                <a:lnTo>
                  <a:pt x="0" y="220"/>
                </a:lnTo>
                <a:lnTo>
                  <a:pt x="370" y="145"/>
                </a:lnTo>
                <a:lnTo>
                  <a:pt x="295" y="145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>
            <a:off x="4945606" y="2754931"/>
            <a:ext cx="590776" cy="407670"/>
          </a:xfrm>
          <a:custGeom>
            <a:avLst/>
            <a:gdLst/>
            <a:ahLst/>
            <a:cxnLst>
              <a:cxn ang="0">
                <a:pos x="265" y="153"/>
              </a:cxn>
              <a:cxn ang="0">
                <a:pos x="71" y="0"/>
              </a:cxn>
              <a:cxn ang="0">
                <a:pos x="0" y="0"/>
              </a:cxn>
              <a:cxn ang="0">
                <a:pos x="120" y="153"/>
              </a:cxn>
              <a:cxn ang="0">
                <a:pos x="42" y="153"/>
              </a:cxn>
              <a:cxn ang="0">
                <a:pos x="272" y="236"/>
              </a:cxn>
              <a:cxn ang="0">
                <a:pos x="342" y="153"/>
              </a:cxn>
              <a:cxn ang="0">
                <a:pos x="265" y="153"/>
              </a:cxn>
            </a:cxnLst>
            <a:rect l="0" t="0" r="r" b="b"/>
            <a:pathLst>
              <a:path w="342" h="236">
                <a:moveTo>
                  <a:pt x="265" y="153"/>
                </a:moveTo>
                <a:lnTo>
                  <a:pt x="71" y="0"/>
                </a:lnTo>
                <a:lnTo>
                  <a:pt x="0" y="0"/>
                </a:lnTo>
                <a:lnTo>
                  <a:pt x="120" y="153"/>
                </a:lnTo>
                <a:lnTo>
                  <a:pt x="42" y="153"/>
                </a:lnTo>
                <a:lnTo>
                  <a:pt x="272" y="236"/>
                </a:lnTo>
                <a:lnTo>
                  <a:pt x="342" y="153"/>
                </a:lnTo>
                <a:lnTo>
                  <a:pt x="265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auto">
          <a:xfrm>
            <a:off x="5415463" y="2754931"/>
            <a:ext cx="766972" cy="407670"/>
          </a:xfrm>
          <a:custGeom>
            <a:avLst/>
            <a:gdLst/>
            <a:ahLst/>
            <a:cxnLst>
              <a:cxn ang="0">
                <a:pos x="363" y="153"/>
              </a:cxn>
              <a:cxn ang="0">
                <a:pos x="73" y="0"/>
              </a:cxn>
              <a:cxn ang="0">
                <a:pos x="0" y="0"/>
              </a:cxn>
              <a:cxn ang="0">
                <a:pos x="222" y="153"/>
              </a:cxn>
              <a:cxn ang="0">
                <a:pos x="141" y="153"/>
              </a:cxn>
              <a:cxn ang="0">
                <a:pos x="425" y="236"/>
              </a:cxn>
              <a:cxn ang="0">
                <a:pos x="444" y="153"/>
              </a:cxn>
              <a:cxn ang="0">
                <a:pos x="363" y="153"/>
              </a:cxn>
            </a:cxnLst>
            <a:rect l="0" t="0" r="r" b="b"/>
            <a:pathLst>
              <a:path w="444" h="236">
                <a:moveTo>
                  <a:pt x="363" y="153"/>
                </a:moveTo>
                <a:lnTo>
                  <a:pt x="73" y="0"/>
                </a:lnTo>
                <a:lnTo>
                  <a:pt x="0" y="0"/>
                </a:lnTo>
                <a:lnTo>
                  <a:pt x="222" y="153"/>
                </a:lnTo>
                <a:lnTo>
                  <a:pt x="141" y="153"/>
                </a:lnTo>
                <a:lnTo>
                  <a:pt x="425" y="236"/>
                </a:lnTo>
                <a:lnTo>
                  <a:pt x="444" y="153"/>
                </a:lnTo>
                <a:lnTo>
                  <a:pt x="363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>
            <a:off x="5814496" y="2754931"/>
            <a:ext cx="1257558" cy="407670"/>
          </a:xfrm>
          <a:custGeom>
            <a:avLst/>
            <a:gdLst/>
            <a:ahLst/>
            <a:cxnLst>
              <a:cxn ang="0">
                <a:pos x="562" y="153"/>
              </a:cxn>
              <a:cxn ang="0">
                <a:pos x="71" y="0"/>
              </a:cxn>
              <a:cxn ang="0">
                <a:pos x="0" y="0"/>
              </a:cxn>
              <a:cxn ang="0">
                <a:pos x="418" y="153"/>
              </a:cxn>
              <a:cxn ang="0">
                <a:pos x="340" y="153"/>
              </a:cxn>
              <a:cxn ang="0">
                <a:pos x="728" y="236"/>
              </a:cxn>
              <a:cxn ang="0">
                <a:pos x="640" y="153"/>
              </a:cxn>
              <a:cxn ang="0">
                <a:pos x="562" y="153"/>
              </a:cxn>
            </a:cxnLst>
            <a:rect l="0" t="0" r="r" b="b"/>
            <a:pathLst>
              <a:path w="728" h="236">
                <a:moveTo>
                  <a:pt x="562" y="153"/>
                </a:moveTo>
                <a:lnTo>
                  <a:pt x="71" y="0"/>
                </a:lnTo>
                <a:lnTo>
                  <a:pt x="0" y="0"/>
                </a:lnTo>
                <a:lnTo>
                  <a:pt x="418" y="153"/>
                </a:lnTo>
                <a:lnTo>
                  <a:pt x="340" y="153"/>
                </a:lnTo>
                <a:lnTo>
                  <a:pt x="728" y="236"/>
                </a:lnTo>
                <a:lnTo>
                  <a:pt x="640" y="153"/>
                </a:lnTo>
                <a:lnTo>
                  <a:pt x="562" y="15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98167" y="3553342"/>
            <a:ext cx="1218864" cy="3399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550198" y="3553342"/>
            <a:ext cx="1160823" cy="3399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744187" y="3553342"/>
            <a:ext cx="1193990" cy="3399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63052" y="3553342"/>
            <a:ext cx="1169115" cy="3399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157041" y="3553342"/>
            <a:ext cx="1235448" cy="3399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425655" y="3553342"/>
            <a:ext cx="1152532" cy="3399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611353" y="3553342"/>
            <a:ext cx="1218864" cy="3399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3657600" y="1292423"/>
            <a:ext cx="1806845" cy="1282839"/>
            <a:chOff x="3652374" y="1661160"/>
            <a:chExt cx="1806845" cy="1282839"/>
          </a:xfrm>
        </p:grpSpPr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3702902" y="2520153"/>
              <a:ext cx="1716243" cy="392036"/>
            </a:xfrm>
            <a:custGeom>
              <a:avLst/>
              <a:gdLst/>
              <a:ahLst/>
              <a:cxnLst>
                <a:cxn ang="0">
                  <a:pos x="0" y="225"/>
                </a:cxn>
                <a:cxn ang="0">
                  <a:pos x="493" y="0"/>
                </a:cxn>
                <a:cxn ang="0">
                  <a:pos x="985" y="225"/>
                </a:cxn>
                <a:cxn ang="0">
                  <a:pos x="0" y="225"/>
                </a:cxn>
              </a:cxnLst>
              <a:rect l="0" t="0" r="r" b="b"/>
              <a:pathLst>
                <a:path w="985" h="225">
                  <a:moveTo>
                    <a:pt x="0" y="225"/>
                  </a:moveTo>
                  <a:lnTo>
                    <a:pt x="493" y="0"/>
                  </a:lnTo>
                  <a:lnTo>
                    <a:pt x="985" y="225"/>
                  </a:lnTo>
                  <a:lnTo>
                    <a:pt x="0" y="22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3652374" y="1661160"/>
              <a:ext cx="872932" cy="1209210"/>
            </a:xfrm>
            <a:custGeom>
              <a:avLst/>
              <a:gdLst/>
              <a:ahLst/>
              <a:cxnLst>
                <a:cxn ang="0">
                  <a:pos x="501" y="456"/>
                </a:cxn>
                <a:cxn ang="0">
                  <a:pos x="0" y="694"/>
                </a:cxn>
                <a:cxn ang="0">
                  <a:pos x="501" y="0"/>
                </a:cxn>
                <a:cxn ang="0">
                  <a:pos x="501" y="456"/>
                </a:cxn>
              </a:cxnLst>
              <a:rect l="0" t="0" r="r" b="b"/>
              <a:pathLst>
                <a:path w="501" h="694">
                  <a:moveTo>
                    <a:pt x="501" y="456"/>
                  </a:moveTo>
                  <a:lnTo>
                    <a:pt x="0" y="694"/>
                  </a:lnTo>
                  <a:lnTo>
                    <a:pt x="501" y="0"/>
                  </a:lnTo>
                  <a:lnTo>
                    <a:pt x="501" y="4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4591515" y="1661160"/>
              <a:ext cx="867704" cy="1209210"/>
            </a:xfrm>
            <a:custGeom>
              <a:avLst/>
              <a:gdLst/>
              <a:ahLst/>
              <a:cxnLst>
                <a:cxn ang="0">
                  <a:pos x="0" y="456"/>
                </a:cxn>
                <a:cxn ang="0">
                  <a:pos x="498" y="694"/>
                </a:cxn>
                <a:cxn ang="0">
                  <a:pos x="0" y="0"/>
                </a:cxn>
                <a:cxn ang="0">
                  <a:pos x="0" y="456"/>
                </a:cxn>
              </a:cxnLst>
              <a:rect l="0" t="0" r="r" b="b"/>
              <a:pathLst>
                <a:path w="498" h="694">
                  <a:moveTo>
                    <a:pt x="0" y="456"/>
                  </a:moveTo>
                  <a:lnTo>
                    <a:pt x="498" y="694"/>
                  </a:lnTo>
                  <a:lnTo>
                    <a:pt x="0" y="0"/>
                  </a:lnTo>
                  <a:lnTo>
                    <a:pt x="0" y="4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 rot="18377670">
              <a:off x="3726982" y="2141122"/>
              <a:ext cx="10287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Legal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038600" y="2667000"/>
              <a:ext cx="10287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Consulting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 rot="3278113">
              <a:off x="4346369" y="2136564"/>
              <a:ext cx="102870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Arial" pitchFamily="34" charset="0"/>
                </a:rPr>
                <a:t>Financial</a:t>
              </a:r>
              <a:endParaRPr 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426720" y="3606224"/>
            <a:ext cx="8686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Technical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569720" y="3606224"/>
            <a:ext cx="1021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Operational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04160" y="3606224"/>
            <a:ext cx="1021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Commercial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015740" y="3606224"/>
            <a:ext cx="10210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Strategic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20640" y="3606224"/>
            <a:ext cx="12801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Environmental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08420" y="3606224"/>
            <a:ext cx="12115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Contractual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627620" y="3606224"/>
            <a:ext cx="12115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cs typeface="Arial" pitchFamily="34" charset="0"/>
              </a:rPr>
              <a:t>Market</a:t>
            </a:r>
            <a:endParaRPr 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04800" y="407062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has been the industry's standard dummy text ever since the 1500s.</a:t>
            </a:r>
            <a:endParaRPr lang="en-US" sz="11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516380" y="407062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has been the industry's standard dummy text ever since the 1500s.</a:t>
            </a:r>
            <a:endParaRPr lang="en-US" sz="11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766060" y="4070627"/>
            <a:ext cx="112014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has been the industry's standard dummy text ever since the 1500s.</a:t>
            </a:r>
            <a:endParaRPr lang="en-US" sz="11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250180" y="4070627"/>
            <a:ext cx="112014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has been the industry's standard dummy text ever since the 1500s.</a:t>
            </a:r>
            <a:endParaRPr lang="en-US" sz="11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454140" y="4070627"/>
            <a:ext cx="112014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has been the industry's standard dummy text ever since the 1500s.</a:t>
            </a:r>
            <a:endParaRPr lang="en-US" sz="11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916680" y="407062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has been the industry's standard dummy text ever since the 1500s.</a:t>
            </a:r>
            <a:endParaRPr lang="en-US" sz="11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597140" y="4070627"/>
            <a:ext cx="1219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11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11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has been the industry's standard dummy text ever since the 1500s.</a:t>
            </a:r>
            <a:endParaRPr lang="en-US" sz="11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429000" y="6321623"/>
            <a:ext cx="2286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RICARDO FOCUS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rot="10800000">
            <a:off x="304800" y="6474024"/>
            <a:ext cx="3200400" cy="1489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>
            <a:off x="5623560" y="6474024"/>
            <a:ext cx="3200400" cy="1489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98720" y="1673423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ACCOUNTAINTS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819400" y="1673423"/>
            <a:ext cx="121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LAW FIRM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139440" y="911423"/>
            <a:ext cx="1249680" cy="1752600"/>
            <a:chOff x="3169920" y="1295400"/>
            <a:chExt cx="1249680" cy="1752600"/>
          </a:xfrm>
        </p:grpSpPr>
        <p:cxnSp>
          <p:nvCxnSpPr>
            <p:cNvPr id="77" name="Straight Connector 76"/>
            <p:cNvCxnSpPr/>
            <p:nvPr/>
          </p:nvCxnSpPr>
          <p:spPr>
            <a:xfrm rot="5400000">
              <a:off x="3832860" y="1379220"/>
              <a:ext cx="670560" cy="50292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3086100" y="2461260"/>
              <a:ext cx="670560" cy="50292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 flipH="1">
            <a:off x="4693920" y="911423"/>
            <a:ext cx="1249680" cy="1752600"/>
            <a:chOff x="3169920" y="1295400"/>
            <a:chExt cx="1249680" cy="1752600"/>
          </a:xfrm>
        </p:grpSpPr>
        <p:cxnSp>
          <p:nvCxnSpPr>
            <p:cNvPr id="80" name="Straight Connector 79"/>
            <p:cNvCxnSpPr/>
            <p:nvPr/>
          </p:nvCxnSpPr>
          <p:spPr>
            <a:xfrm rot="5400000">
              <a:off x="3832860" y="1379220"/>
              <a:ext cx="670560" cy="50292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3086100" y="2461260"/>
              <a:ext cx="670560" cy="502920"/>
            </a:xfrm>
            <a:prstGeom prst="line">
              <a:avLst/>
            </a:prstGeom>
            <a:ln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56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4558486</TotalTime>
  <Words>119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TZ-固定图形;XG-细微;KJ-3D;DH-静态</cp:keywords>
  <dc:description/>
  <cp:lastModifiedBy>Shiqing Tian</cp:lastModifiedBy>
  <cp:revision>1552</cp:revision>
  <dcterms:created xsi:type="dcterms:W3CDTF">2010-07-23T09:33:49Z</dcterms:created>
  <dcterms:modified xsi:type="dcterms:W3CDTF">2014-02-11T05:58:40Z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