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902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grpSp>
        <p:nvGrpSpPr>
          <p:cNvPr id="3" name="Group 15"/>
          <p:cNvGrpSpPr/>
          <p:nvPr/>
        </p:nvGrpSpPr>
        <p:grpSpPr>
          <a:xfrm>
            <a:off x="4191000" y="1550442"/>
            <a:ext cx="4246564" cy="4240758"/>
            <a:chOff x="2746375" y="1792068"/>
            <a:chExt cx="3484563" cy="3479800"/>
          </a:xfr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4" name="Freeform 6"/>
            <p:cNvSpPr>
              <a:spLocks/>
            </p:cNvSpPr>
            <p:nvPr/>
          </p:nvSpPr>
          <p:spPr bwMode="auto">
            <a:xfrm>
              <a:off x="4510088" y="1792068"/>
              <a:ext cx="1627188" cy="1703388"/>
            </a:xfrm>
            <a:custGeom>
              <a:avLst/>
              <a:gdLst/>
              <a:ahLst/>
              <a:cxnLst>
                <a:cxn ang="0">
                  <a:pos x="0" y="454"/>
                </a:cxn>
                <a:cxn ang="0">
                  <a:pos x="9" y="451"/>
                </a:cxn>
                <a:cxn ang="0">
                  <a:pos x="434" y="313"/>
                </a:cxn>
                <a:cxn ang="0">
                  <a:pos x="0" y="0"/>
                </a:cxn>
                <a:cxn ang="0">
                  <a:pos x="0" y="445"/>
                </a:cxn>
                <a:cxn ang="0">
                  <a:pos x="0" y="454"/>
                </a:cxn>
              </a:cxnLst>
              <a:rect l="0" t="0" r="r" b="b"/>
              <a:pathLst>
                <a:path w="434" h="454">
                  <a:moveTo>
                    <a:pt x="0" y="454"/>
                  </a:moveTo>
                  <a:cubicBezTo>
                    <a:pt x="9" y="451"/>
                    <a:pt x="9" y="451"/>
                    <a:pt x="9" y="451"/>
                  </a:cubicBezTo>
                  <a:cubicBezTo>
                    <a:pt x="434" y="313"/>
                    <a:pt x="434" y="313"/>
                    <a:pt x="434" y="313"/>
                  </a:cubicBezTo>
                  <a:cubicBezTo>
                    <a:pt x="371" y="132"/>
                    <a:pt x="201" y="2"/>
                    <a:pt x="0" y="0"/>
                  </a:cubicBezTo>
                  <a:cubicBezTo>
                    <a:pt x="0" y="445"/>
                    <a:pt x="0" y="445"/>
                    <a:pt x="0" y="445"/>
                  </a:cubicBezTo>
                  <a:lnTo>
                    <a:pt x="0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4521200" y="3003331"/>
              <a:ext cx="1709738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34" y="0"/>
                </a:cxn>
                <a:cxn ang="0">
                  <a:pos x="9" y="138"/>
                </a:cxn>
                <a:cxn ang="0">
                  <a:pos x="0" y="141"/>
                </a:cxn>
                <a:cxn ang="0">
                  <a:pos x="6" y="148"/>
                </a:cxn>
                <a:cxn ang="0">
                  <a:pos x="270" y="512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56" y="92"/>
                    <a:pt x="448" y="44"/>
                    <a:pt x="434" y="0"/>
                  </a:cubicBezTo>
                  <a:cubicBezTo>
                    <a:pt x="9" y="138"/>
                    <a:pt x="9" y="138"/>
                    <a:pt x="9" y="138"/>
                  </a:cubicBezTo>
                  <a:cubicBezTo>
                    <a:pt x="0" y="141"/>
                    <a:pt x="0" y="141"/>
                    <a:pt x="0" y="141"/>
                  </a:cubicBezTo>
                  <a:cubicBezTo>
                    <a:pt x="6" y="148"/>
                    <a:pt x="6" y="148"/>
                    <a:pt x="6" y="148"/>
                  </a:cubicBezTo>
                  <a:cubicBezTo>
                    <a:pt x="270" y="512"/>
                    <a:pt x="270" y="512"/>
                    <a:pt x="270" y="512"/>
                  </a:cubicBezTo>
                  <a:cubicBezTo>
                    <a:pt x="383" y="428"/>
                    <a:pt x="456" y="293"/>
                    <a:pt x="456" y="14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746375" y="3003331"/>
              <a:ext cx="1711325" cy="1920875"/>
            </a:xfrm>
            <a:custGeom>
              <a:avLst/>
              <a:gdLst/>
              <a:ahLst/>
              <a:cxnLst>
                <a:cxn ang="0">
                  <a:pos x="456" y="141"/>
                </a:cxn>
                <a:cxn ang="0">
                  <a:pos x="447" y="138"/>
                </a:cxn>
                <a:cxn ang="0">
                  <a:pos x="22" y="0"/>
                </a:cxn>
                <a:cxn ang="0">
                  <a:pos x="0" y="141"/>
                </a:cxn>
                <a:cxn ang="0">
                  <a:pos x="186" y="512"/>
                </a:cxn>
                <a:cxn ang="0">
                  <a:pos x="450" y="148"/>
                </a:cxn>
                <a:cxn ang="0">
                  <a:pos x="456" y="141"/>
                </a:cxn>
              </a:cxnLst>
              <a:rect l="0" t="0" r="r" b="b"/>
              <a:pathLst>
                <a:path w="456" h="512">
                  <a:moveTo>
                    <a:pt x="456" y="141"/>
                  </a:moveTo>
                  <a:cubicBezTo>
                    <a:pt x="447" y="138"/>
                    <a:pt x="447" y="138"/>
                    <a:pt x="447" y="138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8" y="44"/>
                    <a:pt x="0" y="92"/>
                    <a:pt x="0" y="141"/>
                  </a:cubicBezTo>
                  <a:cubicBezTo>
                    <a:pt x="0" y="293"/>
                    <a:pt x="73" y="428"/>
                    <a:pt x="186" y="512"/>
                  </a:cubicBezTo>
                  <a:cubicBezTo>
                    <a:pt x="450" y="148"/>
                    <a:pt x="450" y="148"/>
                    <a:pt x="450" y="148"/>
                  </a:cubicBezTo>
                  <a:lnTo>
                    <a:pt x="456" y="141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FFC000">
                    <a:shade val="30000"/>
                    <a:satMod val="115000"/>
                  </a:srgbClr>
                </a:gs>
                <a:gs pos="50000">
                  <a:srgbClr val="FFC000">
                    <a:shade val="67500"/>
                    <a:satMod val="115000"/>
                  </a:srgbClr>
                </a:gs>
                <a:gs pos="100000">
                  <a:srgbClr val="FFC000">
                    <a:shade val="100000"/>
                    <a:satMod val="115000"/>
                  </a:srgb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2840038" y="1792068"/>
              <a:ext cx="1628775" cy="1703388"/>
            </a:xfrm>
            <a:custGeom>
              <a:avLst/>
              <a:gdLst/>
              <a:ahLst/>
              <a:cxnLst>
                <a:cxn ang="0">
                  <a:pos x="434" y="454"/>
                </a:cxn>
                <a:cxn ang="0">
                  <a:pos x="434" y="445"/>
                </a:cxn>
                <a:cxn ang="0">
                  <a:pos x="434" y="0"/>
                </a:cxn>
                <a:cxn ang="0">
                  <a:pos x="0" y="313"/>
                </a:cxn>
                <a:cxn ang="0">
                  <a:pos x="425" y="451"/>
                </a:cxn>
                <a:cxn ang="0">
                  <a:pos x="434" y="454"/>
                </a:cxn>
              </a:cxnLst>
              <a:rect l="0" t="0" r="r" b="b"/>
              <a:pathLst>
                <a:path w="434" h="454">
                  <a:moveTo>
                    <a:pt x="434" y="454"/>
                  </a:moveTo>
                  <a:cubicBezTo>
                    <a:pt x="434" y="445"/>
                    <a:pt x="434" y="445"/>
                    <a:pt x="434" y="445"/>
                  </a:cubicBezTo>
                  <a:cubicBezTo>
                    <a:pt x="434" y="0"/>
                    <a:pt x="434" y="0"/>
                    <a:pt x="434" y="0"/>
                  </a:cubicBezTo>
                  <a:cubicBezTo>
                    <a:pt x="233" y="2"/>
                    <a:pt x="63" y="132"/>
                    <a:pt x="0" y="313"/>
                  </a:cubicBezTo>
                  <a:cubicBezTo>
                    <a:pt x="425" y="451"/>
                    <a:pt x="425" y="451"/>
                    <a:pt x="425" y="451"/>
                  </a:cubicBezTo>
                  <a:lnTo>
                    <a:pt x="434" y="45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0"/>
            <p:cNvSpPr>
              <a:spLocks/>
            </p:cNvSpPr>
            <p:nvPr/>
          </p:nvSpPr>
          <p:spPr bwMode="auto">
            <a:xfrm>
              <a:off x="3478213" y="3554193"/>
              <a:ext cx="2020888" cy="1717675"/>
            </a:xfrm>
            <a:custGeom>
              <a:avLst/>
              <a:gdLst/>
              <a:ahLst/>
              <a:cxnLst>
                <a:cxn ang="0">
                  <a:pos x="269" y="0"/>
                </a:cxn>
                <a:cxn ang="0">
                  <a:pos x="264" y="8"/>
                </a:cxn>
                <a:cxn ang="0">
                  <a:pos x="0" y="372"/>
                </a:cxn>
                <a:cxn ang="0">
                  <a:pos x="270" y="458"/>
                </a:cxn>
                <a:cxn ang="0">
                  <a:pos x="539" y="372"/>
                </a:cxn>
                <a:cxn ang="0">
                  <a:pos x="275" y="8"/>
                </a:cxn>
                <a:cxn ang="0">
                  <a:pos x="269" y="0"/>
                </a:cxn>
              </a:cxnLst>
              <a:rect l="0" t="0" r="r" b="b"/>
              <a:pathLst>
                <a:path w="539" h="458">
                  <a:moveTo>
                    <a:pt x="269" y="0"/>
                  </a:moveTo>
                  <a:cubicBezTo>
                    <a:pt x="264" y="8"/>
                    <a:pt x="264" y="8"/>
                    <a:pt x="264" y="8"/>
                  </a:cubicBezTo>
                  <a:cubicBezTo>
                    <a:pt x="0" y="372"/>
                    <a:pt x="0" y="372"/>
                    <a:pt x="0" y="372"/>
                  </a:cubicBezTo>
                  <a:cubicBezTo>
                    <a:pt x="76" y="426"/>
                    <a:pt x="169" y="458"/>
                    <a:pt x="270" y="458"/>
                  </a:cubicBezTo>
                  <a:cubicBezTo>
                    <a:pt x="370" y="458"/>
                    <a:pt x="463" y="426"/>
                    <a:pt x="539" y="372"/>
                  </a:cubicBezTo>
                  <a:cubicBezTo>
                    <a:pt x="275" y="8"/>
                    <a:pt x="275" y="8"/>
                    <a:pt x="275" y="8"/>
                  </a:cubicBezTo>
                  <a:lnTo>
                    <a:pt x="269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Oval 9"/>
          <p:cNvSpPr/>
          <p:nvPr/>
        </p:nvSpPr>
        <p:spPr>
          <a:xfrm>
            <a:off x="5586659" y="2949582"/>
            <a:ext cx="1448668" cy="1448668"/>
          </a:xfrm>
          <a:prstGeom prst="ellipse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715000" y="3299936"/>
            <a:ext cx="1143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err="1" smtClean="0">
                <a:solidFill>
                  <a:srgbClr val="000000"/>
                </a:solidFill>
                <a:latin typeface="+mn-lt"/>
              </a:rPr>
              <a:t>CommercialDue</a:t>
            </a:r>
            <a:r>
              <a:rPr lang="en-US" sz="1400" b="1" dirty="0" smtClean="0">
                <a:solidFill>
                  <a:srgbClr val="000000"/>
                </a:solidFill>
                <a:latin typeface="+mn-lt"/>
              </a:rPr>
              <a:t> Diligence</a:t>
            </a:r>
            <a:endParaRPr lang="en-US" sz="14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89681" y="3736737"/>
            <a:ext cx="98873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Improve </a:t>
            </a:r>
            <a:r>
              <a:rPr lang="en-US" sz="1600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Retums</a:t>
            </a:r>
            <a:endParaRPr lang="en-US" sz="16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44017" y="373673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Manage Risk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31537" y="4796097"/>
            <a:ext cx="988736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Move Faster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13425" y="2175946"/>
            <a:ext cx="1200608" cy="541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Enhance </a:t>
            </a:r>
            <a:r>
              <a:rPr lang="en-US" sz="1600" dirty="0" err="1" smtClean="0">
                <a:solidFill>
                  <a:schemeClr val="bg1"/>
                </a:solidFill>
                <a:cs typeface="Arial" pitchFamily="34" charset="0"/>
              </a:rPr>
              <a:t>Credility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53200" y="2175946"/>
            <a:ext cx="124019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  <a:cs typeface="Arial" pitchFamily="34" charset="0"/>
              </a:rPr>
              <a:t>Cut a better Deal</a:t>
            </a:r>
            <a:endParaRPr 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38200" y="1447800"/>
            <a:ext cx="2590800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6200000" scaled="1"/>
            <a:tileRect/>
          </a:gradFill>
          <a:ln w="9525">
            <a:solidFill>
              <a:schemeClr val="bg1">
                <a:lumMod val="65000"/>
              </a:schemeClr>
            </a:soli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Same Side Corner Rectangle 17"/>
          <p:cNvSpPr/>
          <p:nvPr/>
        </p:nvSpPr>
        <p:spPr>
          <a:xfrm>
            <a:off x="838200" y="1219200"/>
            <a:ext cx="2590800" cy="381000"/>
          </a:xfrm>
          <a:prstGeom prst="round2SameRect">
            <a:avLst>
              <a:gd name="adj1" fmla="val 38667"/>
              <a:gd name="adj2" fmla="val 0"/>
            </a:avLst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>
            <a:solidFill>
              <a:srgbClr val="8A6D0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36320" y="1857375"/>
            <a:ext cx="2209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has been the industry's standard dummy text ever since the 1500s, when an unknown printer took a galley of type and scrambled it to make a type specimen book. 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219200" y="4415135"/>
            <a:ext cx="2133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19200" y="4916269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3686175"/>
            <a:ext cx="205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  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Lorem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</a:t>
            </a:r>
            <a:r>
              <a:rPr lang="en-US" sz="1200" dirty="0" err="1" smtClean="0">
                <a:solidFill>
                  <a:srgbClr val="4D4D4D"/>
                </a:solidFill>
                <a:latin typeface="+mn-lt"/>
              </a:rPr>
              <a:t>Ipsum</a:t>
            </a:r>
            <a:r>
              <a:rPr lang="en-US" sz="1200" dirty="0" smtClean="0">
                <a:solidFill>
                  <a:srgbClr val="4D4D4D"/>
                </a:solidFill>
                <a:latin typeface="+mn-lt"/>
              </a:rPr>
              <a:t> is simply dummy text of the printing and typesetting industry.</a:t>
            </a:r>
            <a:endParaRPr lang="en-US" sz="1200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219377" y="1255715"/>
            <a:ext cx="1889583" cy="344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Improve </a:t>
            </a:r>
            <a:r>
              <a:rPr lang="en-US" sz="1600" b="1" dirty="0" err="1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Retums</a:t>
            </a:r>
            <a:endParaRPr lang="en-US" sz="1600" b="1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2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104</Words>
  <Application>Microsoft Office PowerPoint</Application>
  <PresentationFormat>全屏显示(4:3)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DG-放射</dc:subject>
  <dc:creator/>
  <cp:keywords>TZ-固定图形;XG-细微;KJ-平面;DH-静态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2014-02-11T05:58:47Z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