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1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3945338" y="4981575"/>
            <a:ext cx="2421263" cy="1181100"/>
            <a:chOff x="3631014" y="3823106"/>
            <a:chExt cx="2165824" cy="1056496"/>
          </a:xfrm>
        </p:grpSpPr>
        <p:sp>
          <p:nvSpPr>
            <p:cNvPr id="62" name="Freeform 37"/>
            <p:cNvSpPr>
              <a:spLocks/>
            </p:cNvSpPr>
            <p:nvPr/>
          </p:nvSpPr>
          <p:spPr bwMode="auto">
            <a:xfrm>
              <a:off x="5466104" y="3823106"/>
              <a:ext cx="2297" cy="3743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3"/>
                </a:cxn>
                <a:cxn ang="0">
                  <a:pos x="0" y="0"/>
                </a:cxn>
              </a:cxnLst>
              <a:rect l="0" t="0" r="r" b="b"/>
              <a:pathLst>
                <a:path h="163">
                  <a:moveTo>
                    <a:pt x="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39"/>
            <p:cNvSpPr>
              <a:spLocks/>
            </p:cNvSpPr>
            <p:nvPr/>
          </p:nvSpPr>
          <p:spPr bwMode="auto">
            <a:xfrm>
              <a:off x="3805565" y="4427146"/>
              <a:ext cx="1991267" cy="4524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7"/>
                </a:cxn>
                <a:cxn ang="0">
                  <a:pos x="867" y="197"/>
                </a:cxn>
                <a:cxn ang="0">
                  <a:pos x="770" y="0"/>
                </a:cxn>
                <a:cxn ang="0">
                  <a:pos x="0" y="0"/>
                </a:cxn>
              </a:cxnLst>
              <a:rect l="0" t="0" r="r" b="b"/>
              <a:pathLst>
                <a:path w="867" h="197">
                  <a:moveTo>
                    <a:pt x="0" y="0"/>
                  </a:moveTo>
                  <a:lnTo>
                    <a:pt x="0" y="197"/>
                  </a:lnTo>
                  <a:lnTo>
                    <a:pt x="867" y="197"/>
                  </a:lnTo>
                  <a:lnTo>
                    <a:pt x="77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0"/>
            <p:cNvSpPr>
              <a:spLocks/>
            </p:cNvSpPr>
            <p:nvPr/>
          </p:nvSpPr>
          <p:spPr bwMode="auto">
            <a:xfrm>
              <a:off x="3631014" y="3823106"/>
              <a:ext cx="107947" cy="374368"/>
            </a:xfrm>
            <a:custGeom>
              <a:avLst/>
              <a:gdLst/>
              <a:ahLst/>
              <a:cxnLst>
                <a:cxn ang="0">
                  <a:pos x="47" y="1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47" y="163"/>
                </a:cxn>
              </a:cxnLst>
              <a:rect l="0" t="0" r="r" b="b"/>
              <a:pathLst>
                <a:path w="47" h="163">
                  <a:moveTo>
                    <a:pt x="47" y="1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47" y="1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91"/>
            <p:cNvSpPr>
              <a:spLocks/>
            </p:cNvSpPr>
            <p:nvPr/>
          </p:nvSpPr>
          <p:spPr bwMode="auto">
            <a:xfrm>
              <a:off x="3631014" y="4197473"/>
              <a:ext cx="174551" cy="68212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0"/>
                </a:cxn>
                <a:cxn ang="0">
                  <a:pos x="76" y="297"/>
                </a:cxn>
                <a:cxn ang="0">
                  <a:pos x="76" y="100"/>
                </a:cxn>
                <a:cxn ang="0">
                  <a:pos x="47" y="0"/>
                </a:cxn>
              </a:cxnLst>
              <a:rect l="0" t="0" r="r" b="b"/>
              <a:pathLst>
                <a:path w="76" h="297">
                  <a:moveTo>
                    <a:pt x="47" y="0"/>
                  </a:moveTo>
                  <a:lnTo>
                    <a:pt x="0" y="0"/>
                  </a:lnTo>
                  <a:lnTo>
                    <a:pt x="76" y="297"/>
                  </a:lnTo>
                  <a:lnTo>
                    <a:pt x="76" y="1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3B3B3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93"/>
            <p:cNvSpPr>
              <a:spLocks/>
            </p:cNvSpPr>
            <p:nvPr/>
          </p:nvSpPr>
          <p:spPr bwMode="auto">
            <a:xfrm>
              <a:off x="3631014" y="3823106"/>
              <a:ext cx="107947" cy="3743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"/>
                </a:cxn>
                <a:cxn ang="0">
                  <a:pos x="47" y="163"/>
                </a:cxn>
                <a:cxn ang="0">
                  <a:pos x="0" y="0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94"/>
            <p:cNvSpPr>
              <a:spLocks/>
            </p:cNvSpPr>
            <p:nvPr/>
          </p:nvSpPr>
          <p:spPr bwMode="auto">
            <a:xfrm>
              <a:off x="5466104" y="3823106"/>
              <a:ext cx="330730" cy="604041"/>
            </a:xfrm>
            <a:custGeom>
              <a:avLst/>
              <a:gdLst/>
              <a:ahLst/>
              <a:cxnLst>
                <a:cxn ang="0">
                  <a:pos x="144" y="2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63"/>
                </a:cxn>
              </a:cxnLst>
              <a:rect l="0" t="0" r="r" b="b"/>
              <a:pathLst>
                <a:path w="144" h="263">
                  <a:moveTo>
                    <a:pt x="144" y="2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4" y="26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1" name="Group 64"/>
            <p:cNvGrpSpPr/>
            <p:nvPr/>
          </p:nvGrpSpPr>
          <p:grpSpPr>
            <a:xfrm>
              <a:off x="3631017" y="3823106"/>
              <a:ext cx="2165821" cy="604041"/>
              <a:chOff x="6115050" y="1600200"/>
              <a:chExt cx="2174248" cy="606392"/>
            </a:xfr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73" name="Freeform 38"/>
              <p:cNvSpPr>
                <a:spLocks/>
              </p:cNvSpPr>
              <p:nvPr/>
            </p:nvSpPr>
            <p:spPr bwMode="auto">
              <a:xfrm>
                <a:off x="6223417" y="1976024"/>
                <a:ext cx="1842231" cy="230567"/>
              </a:xfrm>
              <a:custGeom>
                <a:avLst/>
                <a:gdLst/>
                <a:ahLst/>
                <a:cxnLst>
                  <a:cxn ang="0">
                    <a:pos x="29" y="100"/>
                  </a:cxn>
                  <a:cxn ang="0">
                    <a:pos x="799" y="100"/>
                  </a:cxn>
                  <a:cxn ang="0">
                    <a:pos x="752" y="0"/>
                  </a:cxn>
                  <a:cxn ang="0">
                    <a:pos x="0" y="0"/>
                  </a:cxn>
                  <a:cxn ang="0">
                    <a:pos x="29" y="100"/>
                  </a:cxn>
                </a:cxnLst>
                <a:rect l="0" t="0" r="r" b="b"/>
                <a:pathLst>
                  <a:path w="799" h="100">
                    <a:moveTo>
                      <a:pt x="29" y="100"/>
                    </a:moveTo>
                    <a:lnTo>
                      <a:pt x="799" y="100"/>
                    </a:lnTo>
                    <a:lnTo>
                      <a:pt x="752" y="0"/>
                    </a:lnTo>
                    <a:lnTo>
                      <a:pt x="0" y="0"/>
                    </a:lnTo>
                    <a:lnTo>
                      <a:pt x="29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41"/>
              <p:cNvSpPr>
                <a:spLocks/>
              </p:cNvSpPr>
              <p:nvPr/>
            </p:nvSpPr>
            <p:spPr bwMode="auto">
              <a:xfrm>
                <a:off x="6115050" y="1600200"/>
                <a:ext cx="1842231" cy="375825"/>
              </a:xfrm>
              <a:custGeom>
                <a:avLst/>
                <a:gdLst/>
                <a:ahLst/>
                <a:cxnLst>
                  <a:cxn ang="0">
                    <a:pos x="799" y="163"/>
                  </a:cxn>
                  <a:cxn ang="0">
                    <a:pos x="799" y="0"/>
                  </a:cxn>
                  <a:cxn ang="0">
                    <a:pos x="0" y="0"/>
                  </a:cxn>
                  <a:cxn ang="0">
                    <a:pos x="47" y="163"/>
                  </a:cxn>
                  <a:cxn ang="0">
                    <a:pos x="799" y="163"/>
                  </a:cxn>
                </a:cxnLst>
                <a:rect l="0" t="0" r="r" b="b"/>
                <a:pathLst>
                  <a:path w="799" h="163">
                    <a:moveTo>
                      <a:pt x="799" y="163"/>
                    </a:moveTo>
                    <a:lnTo>
                      <a:pt x="799" y="0"/>
                    </a:lnTo>
                    <a:lnTo>
                      <a:pt x="0" y="0"/>
                    </a:lnTo>
                    <a:lnTo>
                      <a:pt x="47" y="163"/>
                    </a:lnTo>
                    <a:lnTo>
                      <a:pt x="799" y="16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95"/>
              <p:cNvSpPr>
                <a:spLocks/>
              </p:cNvSpPr>
              <p:nvPr/>
            </p:nvSpPr>
            <p:spPr bwMode="auto">
              <a:xfrm>
                <a:off x="7957281" y="1600200"/>
                <a:ext cx="332017" cy="606392"/>
              </a:xfrm>
              <a:custGeom>
                <a:avLst/>
                <a:gdLst/>
                <a:ahLst/>
                <a:cxnLst>
                  <a:cxn ang="0">
                    <a:pos x="0" y="163"/>
                  </a:cxn>
                  <a:cxn ang="0">
                    <a:pos x="47" y="263"/>
                  </a:cxn>
                  <a:cxn ang="0">
                    <a:pos x="144" y="263"/>
                  </a:cxn>
                  <a:cxn ang="0">
                    <a:pos x="0" y="0"/>
                  </a:cxn>
                  <a:cxn ang="0">
                    <a:pos x="0" y="163"/>
                  </a:cxn>
                </a:cxnLst>
                <a:rect l="0" t="0" r="r" b="b"/>
                <a:pathLst>
                  <a:path w="144" h="263">
                    <a:moveTo>
                      <a:pt x="0" y="163"/>
                    </a:moveTo>
                    <a:lnTo>
                      <a:pt x="47" y="263"/>
                    </a:lnTo>
                    <a:lnTo>
                      <a:pt x="144" y="263"/>
                    </a:lnTo>
                    <a:lnTo>
                      <a:pt x="0" y="0"/>
                    </a:lnTo>
                    <a:lnTo>
                      <a:pt x="0" y="16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2" name="Freeform 96"/>
            <p:cNvSpPr>
              <a:spLocks/>
            </p:cNvSpPr>
            <p:nvPr/>
          </p:nvSpPr>
          <p:spPr bwMode="auto">
            <a:xfrm>
              <a:off x="5574049" y="4427146"/>
              <a:ext cx="222783" cy="452456"/>
            </a:xfrm>
            <a:custGeom>
              <a:avLst/>
              <a:gdLst/>
              <a:ahLst/>
              <a:cxnLst>
                <a:cxn ang="0">
                  <a:pos x="97" y="197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97" y="197"/>
                </a:cxn>
              </a:cxnLst>
              <a:rect l="0" t="0" r="r" b="b"/>
              <a:pathLst>
                <a:path w="97" h="197">
                  <a:moveTo>
                    <a:pt x="97" y="197"/>
                  </a:moveTo>
                  <a:lnTo>
                    <a:pt x="97" y="0"/>
                  </a:lnTo>
                  <a:lnTo>
                    <a:pt x="0" y="0"/>
                  </a:lnTo>
                  <a:lnTo>
                    <a:pt x="97" y="19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097613" y="1695450"/>
            <a:ext cx="2421263" cy="1181100"/>
            <a:chOff x="3631014" y="3823106"/>
            <a:chExt cx="2165824" cy="1056496"/>
          </a:xfrm>
        </p:grpSpPr>
        <p:sp>
          <p:nvSpPr>
            <p:cNvPr id="78" name="Freeform 37"/>
            <p:cNvSpPr>
              <a:spLocks/>
            </p:cNvSpPr>
            <p:nvPr/>
          </p:nvSpPr>
          <p:spPr bwMode="auto">
            <a:xfrm>
              <a:off x="5466104" y="3823106"/>
              <a:ext cx="2297" cy="3743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3"/>
                </a:cxn>
                <a:cxn ang="0">
                  <a:pos x="0" y="0"/>
                </a:cxn>
              </a:cxnLst>
              <a:rect l="0" t="0" r="r" b="b"/>
              <a:pathLst>
                <a:path h="163">
                  <a:moveTo>
                    <a:pt x="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39"/>
            <p:cNvSpPr>
              <a:spLocks/>
            </p:cNvSpPr>
            <p:nvPr/>
          </p:nvSpPr>
          <p:spPr bwMode="auto">
            <a:xfrm>
              <a:off x="3805565" y="4427146"/>
              <a:ext cx="1991267" cy="4524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7"/>
                </a:cxn>
                <a:cxn ang="0">
                  <a:pos x="867" y="197"/>
                </a:cxn>
                <a:cxn ang="0">
                  <a:pos x="770" y="0"/>
                </a:cxn>
                <a:cxn ang="0">
                  <a:pos x="0" y="0"/>
                </a:cxn>
              </a:cxnLst>
              <a:rect l="0" t="0" r="r" b="b"/>
              <a:pathLst>
                <a:path w="867" h="197">
                  <a:moveTo>
                    <a:pt x="0" y="0"/>
                  </a:moveTo>
                  <a:lnTo>
                    <a:pt x="0" y="197"/>
                  </a:lnTo>
                  <a:lnTo>
                    <a:pt x="867" y="197"/>
                  </a:lnTo>
                  <a:lnTo>
                    <a:pt x="77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0"/>
            <p:cNvSpPr>
              <a:spLocks/>
            </p:cNvSpPr>
            <p:nvPr/>
          </p:nvSpPr>
          <p:spPr bwMode="auto">
            <a:xfrm>
              <a:off x="3631014" y="3823106"/>
              <a:ext cx="107947" cy="374368"/>
            </a:xfrm>
            <a:custGeom>
              <a:avLst/>
              <a:gdLst/>
              <a:ahLst/>
              <a:cxnLst>
                <a:cxn ang="0">
                  <a:pos x="47" y="1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47" y="163"/>
                </a:cxn>
              </a:cxnLst>
              <a:rect l="0" t="0" r="r" b="b"/>
              <a:pathLst>
                <a:path w="47" h="163">
                  <a:moveTo>
                    <a:pt x="47" y="1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47" y="16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1"/>
            <p:cNvSpPr>
              <a:spLocks/>
            </p:cNvSpPr>
            <p:nvPr/>
          </p:nvSpPr>
          <p:spPr bwMode="auto">
            <a:xfrm>
              <a:off x="3631014" y="4197473"/>
              <a:ext cx="174551" cy="68212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0"/>
                </a:cxn>
                <a:cxn ang="0">
                  <a:pos x="76" y="297"/>
                </a:cxn>
                <a:cxn ang="0">
                  <a:pos x="76" y="100"/>
                </a:cxn>
                <a:cxn ang="0">
                  <a:pos x="47" y="0"/>
                </a:cxn>
              </a:cxnLst>
              <a:rect l="0" t="0" r="r" b="b"/>
              <a:pathLst>
                <a:path w="76" h="297">
                  <a:moveTo>
                    <a:pt x="47" y="0"/>
                  </a:moveTo>
                  <a:lnTo>
                    <a:pt x="0" y="0"/>
                  </a:lnTo>
                  <a:lnTo>
                    <a:pt x="76" y="297"/>
                  </a:lnTo>
                  <a:lnTo>
                    <a:pt x="76" y="1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3B3B3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3"/>
            <p:cNvSpPr>
              <a:spLocks/>
            </p:cNvSpPr>
            <p:nvPr/>
          </p:nvSpPr>
          <p:spPr bwMode="auto">
            <a:xfrm>
              <a:off x="3631014" y="3823106"/>
              <a:ext cx="107947" cy="3743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"/>
                </a:cxn>
                <a:cxn ang="0">
                  <a:pos x="47" y="163"/>
                </a:cxn>
                <a:cxn ang="0">
                  <a:pos x="0" y="0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4"/>
            <p:cNvSpPr>
              <a:spLocks/>
            </p:cNvSpPr>
            <p:nvPr/>
          </p:nvSpPr>
          <p:spPr bwMode="auto">
            <a:xfrm>
              <a:off x="5466104" y="3823106"/>
              <a:ext cx="330730" cy="604041"/>
            </a:xfrm>
            <a:custGeom>
              <a:avLst/>
              <a:gdLst/>
              <a:ahLst/>
              <a:cxnLst>
                <a:cxn ang="0">
                  <a:pos x="144" y="2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63"/>
                </a:cxn>
              </a:cxnLst>
              <a:rect l="0" t="0" r="r" b="b"/>
              <a:pathLst>
                <a:path w="144" h="263">
                  <a:moveTo>
                    <a:pt x="144" y="2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4" y="263"/>
                  </a:ln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5" name="Group 64"/>
            <p:cNvGrpSpPr/>
            <p:nvPr/>
          </p:nvGrpSpPr>
          <p:grpSpPr>
            <a:xfrm>
              <a:off x="3631017" y="3823106"/>
              <a:ext cx="2165821" cy="604041"/>
              <a:chOff x="6115050" y="1600200"/>
              <a:chExt cx="2174248" cy="606392"/>
            </a:xfr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97" name="Freeform 38"/>
              <p:cNvSpPr>
                <a:spLocks/>
              </p:cNvSpPr>
              <p:nvPr/>
            </p:nvSpPr>
            <p:spPr bwMode="auto">
              <a:xfrm>
                <a:off x="6223417" y="1976024"/>
                <a:ext cx="1842231" cy="230567"/>
              </a:xfrm>
              <a:custGeom>
                <a:avLst/>
                <a:gdLst/>
                <a:ahLst/>
                <a:cxnLst>
                  <a:cxn ang="0">
                    <a:pos x="29" y="100"/>
                  </a:cxn>
                  <a:cxn ang="0">
                    <a:pos x="799" y="100"/>
                  </a:cxn>
                  <a:cxn ang="0">
                    <a:pos x="752" y="0"/>
                  </a:cxn>
                  <a:cxn ang="0">
                    <a:pos x="0" y="0"/>
                  </a:cxn>
                  <a:cxn ang="0">
                    <a:pos x="29" y="100"/>
                  </a:cxn>
                </a:cxnLst>
                <a:rect l="0" t="0" r="r" b="b"/>
                <a:pathLst>
                  <a:path w="799" h="100">
                    <a:moveTo>
                      <a:pt x="29" y="100"/>
                    </a:moveTo>
                    <a:lnTo>
                      <a:pt x="799" y="100"/>
                    </a:lnTo>
                    <a:lnTo>
                      <a:pt x="752" y="0"/>
                    </a:lnTo>
                    <a:lnTo>
                      <a:pt x="0" y="0"/>
                    </a:lnTo>
                    <a:lnTo>
                      <a:pt x="29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41"/>
              <p:cNvSpPr>
                <a:spLocks/>
              </p:cNvSpPr>
              <p:nvPr/>
            </p:nvSpPr>
            <p:spPr bwMode="auto">
              <a:xfrm>
                <a:off x="6115050" y="1600200"/>
                <a:ext cx="1842231" cy="375825"/>
              </a:xfrm>
              <a:custGeom>
                <a:avLst/>
                <a:gdLst/>
                <a:ahLst/>
                <a:cxnLst>
                  <a:cxn ang="0">
                    <a:pos x="799" y="163"/>
                  </a:cxn>
                  <a:cxn ang="0">
                    <a:pos x="799" y="0"/>
                  </a:cxn>
                  <a:cxn ang="0">
                    <a:pos x="0" y="0"/>
                  </a:cxn>
                  <a:cxn ang="0">
                    <a:pos x="47" y="163"/>
                  </a:cxn>
                  <a:cxn ang="0">
                    <a:pos x="799" y="163"/>
                  </a:cxn>
                </a:cxnLst>
                <a:rect l="0" t="0" r="r" b="b"/>
                <a:pathLst>
                  <a:path w="799" h="163">
                    <a:moveTo>
                      <a:pt x="799" y="163"/>
                    </a:moveTo>
                    <a:lnTo>
                      <a:pt x="799" y="0"/>
                    </a:lnTo>
                    <a:lnTo>
                      <a:pt x="0" y="0"/>
                    </a:lnTo>
                    <a:lnTo>
                      <a:pt x="47" y="163"/>
                    </a:lnTo>
                    <a:lnTo>
                      <a:pt x="799" y="16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95"/>
              <p:cNvSpPr>
                <a:spLocks/>
              </p:cNvSpPr>
              <p:nvPr/>
            </p:nvSpPr>
            <p:spPr bwMode="auto">
              <a:xfrm>
                <a:off x="7957281" y="1600200"/>
                <a:ext cx="332017" cy="606392"/>
              </a:xfrm>
              <a:custGeom>
                <a:avLst/>
                <a:gdLst/>
                <a:ahLst/>
                <a:cxnLst>
                  <a:cxn ang="0">
                    <a:pos x="0" y="163"/>
                  </a:cxn>
                  <a:cxn ang="0">
                    <a:pos x="47" y="263"/>
                  </a:cxn>
                  <a:cxn ang="0">
                    <a:pos x="144" y="263"/>
                  </a:cxn>
                  <a:cxn ang="0">
                    <a:pos x="0" y="0"/>
                  </a:cxn>
                  <a:cxn ang="0">
                    <a:pos x="0" y="163"/>
                  </a:cxn>
                </a:cxnLst>
                <a:rect l="0" t="0" r="r" b="b"/>
                <a:pathLst>
                  <a:path w="144" h="263">
                    <a:moveTo>
                      <a:pt x="0" y="163"/>
                    </a:moveTo>
                    <a:lnTo>
                      <a:pt x="47" y="263"/>
                    </a:lnTo>
                    <a:lnTo>
                      <a:pt x="144" y="263"/>
                    </a:lnTo>
                    <a:lnTo>
                      <a:pt x="0" y="0"/>
                    </a:lnTo>
                    <a:lnTo>
                      <a:pt x="0" y="16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6" name="Freeform 96"/>
            <p:cNvSpPr>
              <a:spLocks/>
            </p:cNvSpPr>
            <p:nvPr/>
          </p:nvSpPr>
          <p:spPr bwMode="auto">
            <a:xfrm>
              <a:off x="5574049" y="4427146"/>
              <a:ext cx="222783" cy="452456"/>
            </a:xfrm>
            <a:custGeom>
              <a:avLst/>
              <a:gdLst/>
              <a:ahLst/>
              <a:cxnLst>
                <a:cxn ang="0">
                  <a:pos x="97" y="197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97" y="197"/>
                </a:cxn>
              </a:cxnLst>
              <a:rect l="0" t="0" r="r" b="b"/>
              <a:pathLst>
                <a:path w="97" h="197">
                  <a:moveTo>
                    <a:pt x="97" y="197"/>
                  </a:moveTo>
                  <a:lnTo>
                    <a:pt x="97" y="0"/>
                  </a:lnTo>
                  <a:lnTo>
                    <a:pt x="0" y="0"/>
                  </a:lnTo>
                  <a:lnTo>
                    <a:pt x="97" y="19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400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PORTER'S DIAMOND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6232952" y="3156617"/>
            <a:ext cx="2453848" cy="1196998"/>
            <a:chOff x="6781800" y="5334000"/>
            <a:chExt cx="2174248" cy="1060608"/>
          </a:xfrm>
        </p:grpSpPr>
        <p:sp>
          <p:nvSpPr>
            <p:cNvPr id="153" name="Freeform 37"/>
            <p:cNvSpPr>
              <a:spLocks/>
            </p:cNvSpPr>
            <p:nvPr/>
          </p:nvSpPr>
          <p:spPr bwMode="auto">
            <a:xfrm>
              <a:off x="8624031" y="5334000"/>
              <a:ext cx="2306" cy="375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3"/>
                </a:cxn>
                <a:cxn ang="0">
                  <a:pos x="0" y="0"/>
                </a:cxn>
              </a:cxnLst>
              <a:rect l="0" t="0" r="r" b="b"/>
              <a:pathLst>
                <a:path h="163">
                  <a:moveTo>
                    <a:pt x="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39"/>
            <p:cNvSpPr>
              <a:spLocks/>
            </p:cNvSpPr>
            <p:nvPr/>
          </p:nvSpPr>
          <p:spPr bwMode="auto">
            <a:xfrm>
              <a:off x="6957030" y="5940391"/>
              <a:ext cx="1999016" cy="4542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7"/>
                </a:cxn>
                <a:cxn ang="0">
                  <a:pos x="867" y="197"/>
                </a:cxn>
                <a:cxn ang="0">
                  <a:pos x="770" y="0"/>
                </a:cxn>
                <a:cxn ang="0">
                  <a:pos x="0" y="0"/>
                </a:cxn>
              </a:cxnLst>
              <a:rect l="0" t="0" r="r" b="b"/>
              <a:pathLst>
                <a:path w="867" h="197">
                  <a:moveTo>
                    <a:pt x="0" y="0"/>
                  </a:moveTo>
                  <a:lnTo>
                    <a:pt x="0" y="197"/>
                  </a:lnTo>
                  <a:lnTo>
                    <a:pt x="867" y="197"/>
                  </a:lnTo>
                  <a:lnTo>
                    <a:pt x="77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40"/>
            <p:cNvSpPr>
              <a:spLocks/>
            </p:cNvSpPr>
            <p:nvPr/>
          </p:nvSpPr>
          <p:spPr bwMode="auto">
            <a:xfrm>
              <a:off x="6781800" y="5334000"/>
              <a:ext cx="108367" cy="375825"/>
            </a:xfrm>
            <a:custGeom>
              <a:avLst/>
              <a:gdLst/>
              <a:ahLst/>
              <a:cxnLst>
                <a:cxn ang="0">
                  <a:pos x="47" y="1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47" y="163"/>
                </a:cxn>
              </a:cxnLst>
              <a:rect l="0" t="0" r="r" b="b"/>
              <a:pathLst>
                <a:path w="47" h="163">
                  <a:moveTo>
                    <a:pt x="47" y="1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47" y="163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91"/>
            <p:cNvSpPr>
              <a:spLocks/>
            </p:cNvSpPr>
            <p:nvPr/>
          </p:nvSpPr>
          <p:spPr bwMode="auto">
            <a:xfrm>
              <a:off x="6781800" y="5709824"/>
              <a:ext cx="175230" cy="684784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0"/>
                </a:cxn>
                <a:cxn ang="0">
                  <a:pos x="76" y="297"/>
                </a:cxn>
                <a:cxn ang="0">
                  <a:pos x="76" y="100"/>
                </a:cxn>
                <a:cxn ang="0">
                  <a:pos x="47" y="0"/>
                </a:cxn>
              </a:cxnLst>
              <a:rect l="0" t="0" r="r" b="b"/>
              <a:pathLst>
                <a:path w="76" h="297">
                  <a:moveTo>
                    <a:pt x="47" y="0"/>
                  </a:moveTo>
                  <a:lnTo>
                    <a:pt x="0" y="0"/>
                  </a:lnTo>
                  <a:lnTo>
                    <a:pt x="76" y="297"/>
                  </a:lnTo>
                  <a:lnTo>
                    <a:pt x="76" y="1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93"/>
            <p:cNvSpPr>
              <a:spLocks/>
            </p:cNvSpPr>
            <p:nvPr/>
          </p:nvSpPr>
          <p:spPr bwMode="auto">
            <a:xfrm>
              <a:off x="6781800" y="5334000"/>
              <a:ext cx="108367" cy="375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"/>
                </a:cxn>
                <a:cxn ang="0">
                  <a:pos x="47" y="163"/>
                </a:cxn>
                <a:cxn ang="0">
                  <a:pos x="0" y="0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94"/>
            <p:cNvSpPr>
              <a:spLocks/>
            </p:cNvSpPr>
            <p:nvPr/>
          </p:nvSpPr>
          <p:spPr bwMode="auto">
            <a:xfrm>
              <a:off x="8624031" y="5334000"/>
              <a:ext cx="332017" cy="606392"/>
            </a:xfrm>
            <a:custGeom>
              <a:avLst/>
              <a:gdLst/>
              <a:ahLst/>
              <a:cxnLst>
                <a:cxn ang="0">
                  <a:pos x="144" y="2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63"/>
                </a:cxn>
              </a:cxnLst>
              <a:rect l="0" t="0" r="r" b="b"/>
              <a:pathLst>
                <a:path w="144" h="263">
                  <a:moveTo>
                    <a:pt x="144" y="2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4" y="263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59" name="Group 95"/>
            <p:cNvGrpSpPr/>
            <p:nvPr/>
          </p:nvGrpSpPr>
          <p:grpSpPr>
            <a:xfrm>
              <a:off x="6781800" y="5334000"/>
              <a:ext cx="2174248" cy="606392"/>
              <a:chOff x="6210300" y="2876550"/>
              <a:chExt cx="2174248" cy="606392"/>
            </a:xfr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161" name="Freeform 38"/>
              <p:cNvSpPr>
                <a:spLocks/>
              </p:cNvSpPr>
              <p:nvPr/>
            </p:nvSpPr>
            <p:spPr bwMode="auto">
              <a:xfrm>
                <a:off x="6318667" y="3252374"/>
                <a:ext cx="1842231" cy="230567"/>
              </a:xfrm>
              <a:custGeom>
                <a:avLst/>
                <a:gdLst/>
                <a:ahLst/>
                <a:cxnLst>
                  <a:cxn ang="0">
                    <a:pos x="29" y="100"/>
                  </a:cxn>
                  <a:cxn ang="0">
                    <a:pos x="799" y="100"/>
                  </a:cxn>
                  <a:cxn ang="0">
                    <a:pos x="752" y="0"/>
                  </a:cxn>
                  <a:cxn ang="0">
                    <a:pos x="0" y="0"/>
                  </a:cxn>
                  <a:cxn ang="0">
                    <a:pos x="29" y="100"/>
                  </a:cxn>
                </a:cxnLst>
                <a:rect l="0" t="0" r="r" b="b"/>
                <a:pathLst>
                  <a:path w="799" h="100">
                    <a:moveTo>
                      <a:pt x="29" y="100"/>
                    </a:moveTo>
                    <a:lnTo>
                      <a:pt x="799" y="100"/>
                    </a:lnTo>
                    <a:lnTo>
                      <a:pt x="752" y="0"/>
                    </a:lnTo>
                    <a:lnTo>
                      <a:pt x="0" y="0"/>
                    </a:lnTo>
                    <a:lnTo>
                      <a:pt x="29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41"/>
              <p:cNvSpPr>
                <a:spLocks/>
              </p:cNvSpPr>
              <p:nvPr/>
            </p:nvSpPr>
            <p:spPr bwMode="auto">
              <a:xfrm>
                <a:off x="6210300" y="2876550"/>
                <a:ext cx="1842231" cy="375825"/>
              </a:xfrm>
              <a:custGeom>
                <a:avLst/>
                <a:gdLst/>
                <a:ahLst/>
                <a:cxnLst>
                  <a:cxn ang="0">
                    <a:pos x="799" y="163"/>
                  </a:cxn>
                  <a:cxn ang="0">
                    <a:pos x="799" y="0"/>
                  </a:cxn>
                  <a:cxn ang="0">
                    <a:pos x="0" y="0"/>
                  </a:cxn>
                  <a:cxn ang="0">
                    <a:pos x="47" y="163"/>
                  </a:cxn>
                  <a:cxn ang="0">
                    <a:pos x="799" y="163"/>
                  </a:cxn>
                </a:cxnLst>
                <a:rect l="0" t="0" r="r" b="b"/>
                <a:pathLst>
                  <a:path w="799" h="163">
                    <a:moveTo>
                      <a:pt x="799" y="163"/>
                    </a:moveTo>
                    <a:lnTo>
                      <a:pt x="799" y="0"/>
                    </a:lnTo>
                    <a:lnTo>
                      <a:pt x="0" y="0"/>
                    </a:lnTo>
                    <a:lnTo>
                      <a:pt x="47" y="163"/>
                    </a:lnTo>
                    <a:lnTo>
                      <a:pt x="799" y="16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95"/>
              <p:cNvSpPr>
                <a:spLocks/>
              </p:cNvSpPr>
              <p:nvPr/>
            </p:nvSpPr>
            <p:spPr bwMode="auto">
              <a:xfrm>
                <a:off x="8052531" y="2876550"/>
                <a:ext cx="332017" cy="606392"/>
              </a:xfrm>
              <a:custGeom>
                <a:avLst/>
                <a:gdLst/>
                <a:ahLst/>
                <a:cxnLst>
                  <a:cxn ang="0">
                    <a:pos x="0" y="163"/>
                  </a:cxn>
                  <a:cxn ang="0">
                    <a:pos x="47" y="263"/>
                  </a:cxn>
                  <a:cxn ang="0">
                    <a:pos x="144" y="263"/>
                  </a:cxn>
                  <a:cxn ang="0">
                    <a:pos x="0" y="0"/>
                  </a:cxn>
                  <a:cxn ang="0">
                    <a:pos x="0" y="163"/>
                  </a:cxn>
                </a:cxnLst>
                <a:rect l="0" t="0" r="r" b="b"/>
                <a:pathLst>
                  <a:path w="144" h="263">
                    <a:moveTo>
                      <a:pt x="0" y="163"/>
                    </a:moveTo>
                    <a:lnTo>
                      <a:pt x="47" y="263"/>
                    </a:lnTo>
                    <a:lnTo>
                      <a:pt x="144" y="263"/>
                    </a:lnTo>
                    <a:lnTo>
                      <a:pt x="0" y="0"/>
                    </a:lnTo>
                    <a:lnTo>
                      <a:pt x="0" y="16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" name="Freeform 96"/>
            <p:cNvSpPr>
              <a:spLocks/>
            </p:cNvSpPr>
            <p:nvPr/>
          </p:nvSpPr>
          <p:spPr bwMode="auto">
            <a:xfrm>
              <a:off x="8732396" y="5940391"/>
              <a:ext cx="223650" cy="454217"/>
            </a:xfrm>
            <a:custGeom>
              <a:avLst/>
              <a:gdLst/>
              <a:ahLst/>
              <a:cxnLst>
                <a:cxn ang="0">
                  <a:pos x="97" y="197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97" y="197"/>
                </a:cxn>
              </a:cxnLst>
              <a:rect l="0" t="0" r="r" b="b"/>
              <a:pathLst>
                <a:path w="97" h="197">
                  <a:moveTo>
                    <a:pt x="97" y="197"/>
                  </a:moveTo>
                  <a:lnTo>
                    <a:pt x="97" y="0"/>
                  </a:lnTo>
                  <a:lnTo>
                    <a:pt x="0" y="0"/>
                  </a:lnTo>
                  <a:lnTo>
                    <a:pt x="97" y="197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670352" y="3156617"/>
            <a:ext cx="2453848" cy="1196998"/>
            <a:chOff x="6781800" y="5334000"/>
            <a:chExt cx="2174248" cy="1060608"/>
          </a:xfrm>
        </p:grpSpPr>
        <p:sp>
          <p:nvSpPr>
            <p:cNvPr id="166" name="Freeform 37"/>
            <p:cNvSpPr>
              <a:spLocks/>
            </p:cNvSpPr>
            <p:nvPr/>
          </p:nvSpPr>
          <p:spPr bwMode="auto">
            <a:xfrm>
              <a:off x="8624031" y="5334000"/>
              <a:ext cx="2306" cy="375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3"/>
                </a:cxn>
                <a:cxn ang="0">
                  <a:pos x="0" y="0"/>
                </a:cxn>
              </a:cxnLst>
              <a:rect l="0" t="0" r="r" b="b"/>
              <a:pathLst>
                <a:path h="163">
                  <a:moveTo>
                    <a:pt x="0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Freeform 39"/>
            <p:cNvSpPr>
              <a:spLocks/>
            </p:cNvSpPr>
            <p:nvPr/>
          </p:nvSpPr>
          <p:spPr bwMode="auto">
            <a:xfrm>
              <a:off x="6957030" y="5940391"/>
              <a:ext cx="1999016" cy="4542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7"/>
                </a:cxn>
                <a:cxn ang="0">
                  <a:pos x="867" y="197"/>
                </a:cxn>
                <a:cxn ang="0">
                  <a:pos x="770" y="0"/>
                </a:cxn>
                <a:cxn ang="0">
                  <a:pos x="0" y="0"/>
                </a:cxn>
              </a:cxnLst>
              <a:rect l="0" t="0" r="r" b="b"/>
              <a:pathLst>
                <a:path w="867" h="197">
                  <a:moveTo>
                    <a:pt x="0" y="0"/>
                  </a:moveTo>
                  <a:lnTo>
                    <a:pt x="0" y="197"/>
                  </a:lnTo>
                  <a:lnTo>
                    <a:pt x="867" y="197"/>
                  </a:lnTo>
                  <a:lnTo>
                    <a:pt x="77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Freeform 40"/>
            <p:cNvSpPr>
              <a:spLocks/>
            </p:cNvSpPr>
            <p:nvPr/>
          </p:nvSpPr>
          <p:spPr bwMode="auto">
            <a:xfrm>
              <a:off x="6781800" y="5334000"/>
              <a:ext cx="108367" cy="375825"/>
            </a:xfrm>
            <a:custGeom>
              <a:avLst/>
              <a:gdLst/>
              <a:ahLst/>
              <a:cxnLst>
                <a:cxn ang="0">
                  <a:pos x="47" y="1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7" y="163"/>
                </a:cxn>
                <a:cxn ang="0">
                  <a:pos x="47" y="163"/>
                </a:cxn>
              </a:cxnLst>
              <a:rect l="0" t="0" r="r" b="b"/>
              <a:pathLst>
                <a:path w="47" h="163">
                  <a:moveTo>
                    <a:pt x="47" y="1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47" y="163"/>
                  </a:lnTo>
                  <a:lnTo>
                    <a:pt x="47" y="163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" name="Freeform 91"/>
            <p:cNvSpPr>
              <a:spLocks/>
            </p:cNvSpPr>
            <p:nvPr/>
          </p:nvSpPr>
          <p:spPr bwMode="auto">
            <a:xfrm>
              <a:off x="6781800" y="5709824"/>
              <a:ext cx="175230" cy="684784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0" y="0"/>
                </a:cxn>
                <a:cxn ang="0">
                  <a:pos x="76" y="297"/>
                </a:cxn>
                <a:cxn ang="0">
                  <a:pos x="76" y="100"/>
                </a:cxn>
                <a:cxn ang="0">
                  <a:pos x="47" y="0"/>
                </a:cxn>
              </a:cxnLst>
              <a:rect l="0" t="0" r="r" b="b"/>
              <a:pathLst>
                <a:path w="76" h="297">
                  <a:moveTo>
                    <a:pt x="47" y="0"/>
                  </a:moveTo>
                  <a:lnTo>
                    <a:pt x="0" y="0"/>
                  </a:lnTo>
                  <a:lnTo>
                    <a:pt x="76" y="297"/>
                  </a:lnTo>
                  <a:lnTo>
                    <a:pt x="76" y="10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Freeform 93"/>
            <p:cNvSpPr>
              <a:spLocks/>
            </p:cNvSpPr>
            <p:nvPr/>
          </p:nvSpPr>
          <p:spPr bwMode="auto">
            <a:xfrm>
              <a:off x="6781800" y="5334000"/>
              <a:ext cx="108367" cy="375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3"/>
                </a:cxn>
                <a:cxn ang="0">
                  <a:pos x="47" y="163"/>
                </a:cxn>
                <a:cxn ang="0">
                  <a:pos x="0" y="0"/>
                </a:cxn>
              </a:cxnLst>
              <a:rect l="0" t="0" r="r" b="b"/>
              <a:pathLst>
                <a:path w="47" h="163">
                  <a:moveTo>
                    <a:pt x="0" y="0"/>
                  </a:moveTo>
                  <a:lnTo>
                    <a:pt x="0" y="163"/>
                  </a:lnTo>
                  <a:lnTo>
                    <a:pt x="47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Freeform 94"/>
            <p:cNvSpPr>
              <a:spLocks/>
            </p:cNvSpPr>
            <p:nvPr/>
          </p:nvSpPr>
          <p:spPr bwMode="auto">
            <a:xfrm>
              <a:off x="8624031" y="5334000"/>
              <a:ext cx="332017" cy="606392"/>
            </a:xfrm>
            <a:custGeom>
              <a:avLst/>
              <a:gdLst/>
              <a:ahLst/>
              <a:cxnLst>
                <a:cxn ang="0">
                  <a:pos x="144" y="26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4" y="263"/>
                </a:cxn>
              </a:cxnLst>
              <a:rect l="0" t="0" r="r" b="b"/>
              <a:pathLst>
                <a:path w="144" h="263">
                  <a:moveTo>
                    <a:pt x="144" y="26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4" y="263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2" name="Group 95"/>
            <p:cNvGrpSpPr/>
            <p:nvPr/>
          </p:nvGrpSpPr>
          <p:grpSpPr>
            <a:xfrm>
              <a:off x="6781800" y="5334000"/>
              <a:ext cx="2174248" cy="606392"/>
              <a:chOff x="6210300" y="2876550"/>
              <a:chExt cx="2174248" cy="606392"/>
            </a:xfrm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174" name="Freeform 38"/>
              <p:cNvSpPr>
                <a:spLocks/>
              </p:cNvSpPr>
              <p:nvPr/>
            </p:nvSpPr>
            <p:spPr bwMode="auto">
              <a:xfrm>
                <a:off x="6318667" y="3252374"/>
                <a:ext cx="1842231" cy="230567"/>
              </a:xfrm>
              <a:custGeom>
                <a:avLst/>
                <a:gdLst/>
                <a:ahLst/>
                <a:cxnLst>
                  <a:cxn ang="0">
                    <a:pos x="29" y="100"/>
                  </a:cxn>
                  <a:cxn ang="0">
                    <a:pos x="799" y="100"/>
                  </a:cxn>
                  <a:cxn ang="0">
                    <a:pos x="752" y="0"/>
                  </a:cxn>
                  <a:cxn ang="0">
                    <a:pos x="0" y="0"/>
                  </a:cxn>
                  <a:cxn ang="0">
                    <a:pos x="29" y="100"/>
                  </a:cxn>
                </a:cxnLst>
                <a:rect l="0" t="0" r="r" b="b"/>
                <a:pathLst>
                  <a:path w="799" h="100">
                    <a:moveTo>
                      <a:pt x="29" y="100"/>
                    </a:moveTo>
                    <a:lnTo>
                      <a:pt x="799" y="100"/>
                    </a:lnTo>
                    <a:lnTo>
                      <a:pt x="752" y="0"/>
                    </a:lnTo>
                    <a:lnTo>
                      <a:pt x="0" y="0"/>
                    </a:lnTo>
                    <a:lnTo>
                      <a:pt x="29" y="10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41"/>
              <p:cNvSpPr>
                <a:spLocks/>
              </p:cNvSpPr>
              <p:nvPr/>
            </p:nvSpPr>
            <p:spPr bwMode="auto">
              <a:xfrm>
                <a:off x="6210300" y="2876550"/>
                <a:ext cx="1842231" cy="375825"/>
              </a:xfrm>
              <a:custGeom>
                <a:avLst/>
                <a:gdLst/>
                <a:ahLst/>
                <a:cxnLst>
                  <a:cxn ang="0">
                    <a:pos x="799" y="163"/>
                  </a:cxn>
                  <a:cxn ang="0">
                    <a:pos x="799" y="0"/>
                  </a:cxn>
                  <a:cxn ang="0">
                    <a:pos x="0" y="0"/>
                  </a:cxn>
                  <a:cxn ang="0">
                    <a:pos x="47" y="163"/>
                  </a:cxn>
                  <a:cxn ang="0">
                    <a:pos x="799" y="163"/>
                  </a:cxn>
                </a:cxnLst>
                <a:rect l="0" t="0" r="r" b="b"/>
                <a:pathLst>
                  <a:path w="799" h="163">
                    <a:moveTo>
                      <a:pt x="799" y="163"/>
                    </a:moveTo>
                    <a:lnTo>
                      <a:pt x="799" y="0"/>
                    </a:lnTo>
                    <a:lnTo>
                      <a:pt x="0" y="0"/>
                    </a:lnTo>
                    <a:lnTo>
                      <a:pt x="47" y="163"/>
                    </a:lnTo>
                    <a:lnTo>
                      <a:pt x="799" y="16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95"/>
              <p:cNvSpPr>
                <a:spLocks/>
              </p:cNvSpPr>
              <p:nvPr/>
            </p:nvSpPr>
            <p:spPr bwMode="auto">
              <a:xfrm>
                <a:off x="8052531" y="2876550"/>
                <a:ext cx="332017" cy="606392"/>
              </a:xfrm>
              <a:custGeom>
                <a:avLst/>
                <a:gdLst/>
                <a:ahLst/>
                <a:cxnLst>
                  <a:cxn ang="0">
                    <a:pos x="0" y="163"/>
                  </a:cxn>
                  <a:cxn ang="0">
                    <a:pos x="47" y="263"/>
                  </a:cxn>
                  <a:cxn ang="0">
                    <a:pos x="144" y="263"/>
                  </a:cxn>
                  <a:cxn ang="0">
                    <a:pos x="0" y="0"/>
                  </a:cxn>
                  <a:cxn ang="0">
                    <a:pos x="0" y="163"/>
                  </a:cxn>
                </a:cxnLst>
                <a:rect l="0" t="0" r="r" b="b"/>
                <a:pathLst>
                  <a:path w="144" h="263">
                    <a:moveTo>
                      <a:pt x="0" y="163"/>
                    </a:moveTo>
                    <a:lnTo>
                      <a:pt x="47" y="263"/>
                    </a:lnTo>
                    <a:lnTo>
                      <a:pt x="144" y="263"/>
                    </a:lnTo>
                    <a:lnTo>
                      <a:pt x="0" y="0"/>
                    </a:lnTo>
                    <a:lnTo>
                      <a:pt x="0" y="163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3" name="Freeform 96"/>
            <p:cNvSpPr>
              <a:spLocks/>
            </p:cNvSpPr>
            <p:nvPr/>
          </p:nvSpPr>
          <p:spPr bwMode="auto">
            <a:xfrm>
              <a:off x="8732396" y="5940391"/>
              <a:ext cx="223650" cy="454217"/>
            </a:xfrm>
            <a:custGeom>
              <a:avLst/>
              <a:gdLst/>
              <a:ahLst/>
              <a:cxnLst>
                <a:cxn ang="0">
                  <a:pos x="97" y="197"/>
                </a:cxn>
                <a:cxn ang="0">
                  <a:pos x="97" y="0"/>
                </a:cxn>
                <a:cxn ang="0">
                  <a:pos x="0" y="0"/>
                </a:cxn>
                <a:cxn ang="0">
                  <a:pos x="97" y="197"/>
                </a:cxn>
              </a:cxnLst>
              <a:rect l="0" t="0" r="r" b="b"/>
              <a:pathLst>
                <a:path w="97" h="197">
                  <a:moveTo>
                    <a:pt x="97" y="197"/>
                  </a:moveTo>
                  <a:lnTo>
                    <a:pt x="97" y="0"/>
                  </a:lnTo>
                  <a:lnTo>
                    <a:pt x="0" y="0"/>
                  </a:lnTo>
                  <a:lnTo>
                    <a:pt x="97" y="197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63" name="Straight Arrow Connector 62"/>
          <p:cNvCxnSpPr/>
          <p:nvPr/>
        </p:nvCxnSpPr>
        <p:spPr>
          <a:xfrm>
            <a:off x="3221889" y="3706893"/>
            <a:ext cx="2723184" cy="1720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6200000" flipH="1">
            <a:off x="3902685" y="3479961"/>
            <a:ext cx="1650415" cy="742687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1981200" y="2209800"/>
            <a:ext cx="1021194" cy="814892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638800" y="2286000"/>
            <a:ext cx="948988" cy="763317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2819400" y="4495800"/>
            <a:ext cx="948988" cy="763317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6248400" y="4419600"/>
            <a:ext cx="1021194" cy="814892"/>
          </a:xfrm>
          <a:prstGeom prst="straightConnector1">
            <a:avLst/>
          </a:prstGeom>
          <a:ln>
            <a:solidFill>
              <a:schemeClr val="accent6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3428443" y="1707485"/>
            <a:ext cx="1674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Factor conditions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984148" y="3175499"/>
            <a:ext cx="16741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Demand conditions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925178" y="4992469"/>
            <a:ext cx="2475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Strategy, </a:t>
            </a:r>
            <a:endParaRPr lang="uk-UA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structure &amp; rivalry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6255599" y="3200400"/>
            <a:ext cx="23931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Related &amp; </a:t>
            </a:r>
            <a:endParaRPr lang="uk-UA" sz="1600" dirty="0" smtClean="0">
              <a:solidFill>
                <a:schemeClr val="bg1"/>
              </a:solidFill>
            </a:endParaRP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supporting industries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02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4557120</TotalTime>
  <Words>19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TZ-手动增减;XG-细微;KJ-3D;DH-静态</cp:keywords>
  <dc:description/>
  <cp:lastModifiedBy>Shiqing Tian</cp:lastModifiedBy>
  <cp:revision>1390</cp:revision>
  <dcterms:created xsi:type="dcterms:W3CDTF">2010-07-23T09:33:49Z</dcterms:created>
  <dcterms:modified xsi:type="dcterms:W3CDTF">2014-02-11T06:09:36Z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