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581400" y="3276600"/>
            <a:ext cx="2016125" cy="992188"/>
          </a:xfrm>
          <a:prstGeom prst="ellipse">
            <a:avLst/>
          </a:prstGeom>
          <a:gradFill flip="none" rotWithShape="1">
            <a:gsLst>
              <a:gs pos="0">
                <a:srgbClr val="808080">
                  <a:shade val="30000"/>
                  <a:satMod val="115000"/>
                </a:srgbClr>
              </a:gs>
              <a:gs pos="50000">
                <a:srgbClr val="808080">
                  <a:shade val="67500"/>
                  <a:satMod val="115000"/>
                </a:srgbClr>
              </a:gs>
              <a:gs pos="100000">
                <a:srgbClr val="80808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136776" y="1214437"/>
            <a:ext cx="4957762" cy="4957764"/>
            <a:chOff x="2136776" y="1214437"/>
            <a:chExt cx="4957762" cy="4957764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8199" name="Freeform 7"/>
            <p:cNvSpPr>
              <a:spLocks/>
            </p:cNvSpPr>
            <p:nvPr/>
          </p:nvSpPr>
          <p:spPr bwMode="auto">
            <a:xfrm>
              <a:off x="2892426" y="4857750"/>
              <a:ext cx="1677988" cy="1314450"/>
            </a:xfrm>
            <a:custGeom>
              <a:avLst/>
              <a:gdLst/>
              <a:ahLst/>
              <a:cxnLst>
                <a:cxn ang="0">
                  <a:pos x="351" y="275"/>
                </a:cxn>
                <a:cxn ang="0">
                  <a:pos x="351" y="93"/>
                </a:cxn>
                <a:cxn ang="0">
                  <a:pos x="129" y="0"/>
                </a:cxn>
                <a:cxn ang="0">
                  <a:pos x="0" y="129"/>
                </a:cxn>
                <a:cxn ang="0">
                  <a:pos x="351" y="275"/>
                </a:cxn>
              </a:cxnLst>
              <a:rect l="0" t="0" r="r" b="b"/>
              <a:pathLst>
                <a:path w="351" h="275">
                  <a:moveTo>
                    <a:pt x="351" y="275"/>
                  </a:moveTo>
                  <a:cubicBezTo>
                    <a:pt x="351" y="93"/>
                    <a:pt x="351" y="93"/>
                    <a:pt x="351" y="93"/>
                  </a:cubicBezTo>
                  <a:cubicBezTo>
                    <a:pt x="265" y="91"/>
                    <a:pt x="187" y="56"/>
                    <a:pt x="129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91" y="217"/>
                    <a:pt x="215" y="272"/>
                    <a:pt x="351" y="275"/>
                  </a:cubicBezTo>
                  <a:close/>
                </a:path>
              </a:pathLst>
            </a:custGeom>
            <a:solidFill>
              <a:srgbClr val="FFC000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2136776" y="3738563"/>
              <a:ext cx="1304925" cy="1673225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0" y="0"/>
                </a:cxn>
                <a:cxn ang="0">
                  <a:pos x="145" y="350"/>
                </a:cxn>
                <a:cxn ang="0">
                  <a:pos x="273" y="221"/>
                </a:cxn>
                <a:cxn ang="0">
                  <a:pos x="182" y="0"/>
                </a:cxn>
              </a:cxnLst>
              <a:rect l="0" t="0" r="r" b="b"/>
              <a:pathLst>
                <a:path w="273" h="350">
                  <a:moveTo>
                    <a:pt x="1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36"/>
                    <a:pt x="57" y="259"/>
                    <a:pt x="145" y="350"/>
                  </a:cubicBezTo>
                  <a:cubicBezTo>
                    <a:pt x="273" y="221"/>
                    <a:pt x="273" y="221"/>
                    <a:pt x="273" y="221"/>
                  </a:cubicBezTo>
                  <a:cubicBezTo>
                    <a:pt x="219" y="163"/>
                    <a:pt x="184" y="85"/>
                    <a:pt x="182" y="0"/>
                  </a:cubicBezTo>
                  <a:close/>
                </a:path>
              </a:pathLst>
            </a:custGeom>
            <a:solidFill>
              <a:schemeClr val="accent6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auto">
            <a:xfrm>
              <a:off x="4656138" y="1214437"/>
              <a:ext cx="1677988" cy="13049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222" y="273"/>
                </a:cxn>
                <a:cxn ang="0">
                  <a:pos x="351" y="145"/>
                </a:cxn>
                <a:cxn ang="0">
                  <a:pos x="0" y="0"/>
                </a:cxn>
              </a:cxnLst>
              <a:rect l="0" t="0" r="r" b="b"/>
              <a:pathLst>
                <a:path w="351" h="273">
                  <a:moveTo>
                    <a:pt x="0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86" y="184"/>
                    <a:pt x="164" y="218"/>
                    <a:pt x="222" y="273"/>
                  </a:cubicBezTo>
                  <a:cubicBezTo>
                    <a:pt x="351" y="145"/>
                    <a:pt x="351" y="145"/>
                    <a:pt x="351" y="145"/>
                  </a:cubicBezTo>
                  <a:cubicBezTo>
                    <a:pt x="260" y="57"/>
                    <a:pt x="136" y="2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5780088" y="1970088"/>
              <a:ext cx="1314450" cy="1682750"/>
            </a:xfrm>
            <a:custGeom>
              <a:avLst/>
              <a:gdLst/>
              <a:ahLst/>
              <a:cxnLst>
                <a:cxn ang="0">
                  <a:pos x="93" y="352"/>
                </a:cxn>
                <a:cxn ang="0">
                  <a:pos x="275" y="352"/>
                </a:cxn>
                <a:cxn ang="0">
                  <a:pos x="129" y="0"/>
                </a:cxn>
                <a:cxn ang="0">
                  <a:pos x="0" y="129"/>
                </a:cxn>
                <a:cxn ang="0">
                  <a:pos x="93" y="352"/>
                </a:cxn>
              </a:cxnLst>
              <a:rect l="0" t="0" r="r" b="b"/>
              <a:pathLst>
                <a:path w="275" h="352">
                  <a:moveTo>
                    <a:pt x="93" y="352"/>
                  </a:moveTo>
                  <a:cubicBezTo>
                    <a:pt x="275" y="352"/>
                    <a:pt x="275" y="352"/>
                    <a:pt x="275" y="352"/>
                  </a:cubicBezTo>
                  <a:cubicBezTo>
                    <a:pt x="273" y="215"/>
                    <a:pt x="217" y="91"/>
                    <a:pt x="129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56" y="187"/>
                    <a:pt x="91" y="265"/>
                    <a:pt x="93" y="352"/>
                  </a:cubicBezTo>
                  <a:close/>
                </a:path>
              </a:pathLst>
            </a:custGeom>
            <a:solidFill>
              <a:schemeClr val="accent3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892426" y="1214437"/>
              <a:ext cx="1677988" cy="1309688"/>
            </a:xfrm>
            <a:custGeom>
              <a:avLst/>
              <a:gdLst/>
              <a:ahLst/>
              <a:cxnLst>
                <a:cxn ang="0">
                  <a:pos x="351" y="182"/>
                </a:cxn>
                <a:cxn ang="0">
                  <a:pos x="351" y="0"/>
                </a:cxn>
                <a:cxn ang="0">
                  <a:pos x="0" y="145"/>
                </a:cxn>
                <a:cxn ang="0">
                  <a:pos x="129" y="274"/>
                </a:cxn>
                <a:cxn ang="0">
                  <a:pos x="351" y="182"/>
                </a:cxn>
              </a:cxnLst>
              <a:rect l="0" t="0" r="r" b="b"/>
              <a:pathLst>
                <a:path w="351" h="274">
                  <a:moveTo>
                    <a:pt x="351" y="182"/>
                  </a:moveTo>
                  <a:cubicBezTo>
                    <a:pt x="351" y="0"/>
                    <a:pt x="351" y="0"/>
                    <a:pt x="351" y="0"/>
                  </a:cubicBezTo>
                  <a:cubicBezTo>
                    <a:pt x="215" y="2"/>
                    <a:pt x="91" y="57"/>
                    <a:pt x="0" y="145"/>
                  </a:cubicBezTo>
                  <a:cubicBezTo>
                    <a:pt x="129" y="274"/>
                    <a:pt x="129" y="274"/>
                    <a:pt x="129" y="274"/>
                  </a:cubicBezTo>
                  <a:cubicBezTo>
                    <a:pt x="187" y="219"/>
                    <a:pt x="265" y="184"/>
                    <a:pt x="351" y="182"/>
                  </a:cubicBezTo>
                  <a:close/>
                </a:path>
              </a:pathLst>
            </a:custGeom>
            <a:solidFill>
              <a:srgbClr val="7030A0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2136776" y="1974850"/>
              <a:ext cx="1304925" cy="1677988"/>
            </a:xfrm>
            <a:custGeom>
              <a:avLst/>
              <a:gdLst/>
              <a:ahLst/>
              <a:cxnLst>
                <a:cxn ang="0">
                  <a:pos x="0" y="351"/>
                </a:cxn>
                <a:cxn ang="0">
                  <a:pos x="182" y="351"/>
                </a:cxn>
                <a:cxn ang="0">
                  <a:pos x="273" y="128"/>
                </a:cxn>
                <a:cxn ang="0">
                  <a:pos x="145" y="0"/>
                </a:cxn>
                <a:cxn ang="0">
                  <a:pos x="0" y="351"/>
                </a:cxn>
              </a:cxnLst>
              <a:rect l="0" t="0" r="r" b="b"/>
              <a:pathLst>
                <a:path w="273" h="351">
                  <a:moveTo>
                    <a:pt x="0" y="351"/>
                  </a:moveTo>
                  <a:cubicBezTo>
                    <a:pt x="182" y="351"/>
                    <a:pt x="182" y="351"/>
                    <a:pt x="182" y="351"/>
                  </a:cubicBezTo>
                  <a:cubicBezTo>
                    <a:pt x="184" y="265"/>
                    <a:pt x="218" y="187"/>
                    <a:pt x="273" y="128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57" y="91"/>
                    <a:pt x="2" y="215"/>
                    <a:pt x="0" y="351"/>
                  </a:cubicBezTo>
                  <a:close/>
                </a:path>
              </a:pathLst>
            </a:custGeom>
            <a:solidFill>
              <a:schemeClr val="accent3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5780088" y="3738563"/>
              <a:ext cx="1314450" cy="1677988"/>
            </a:xfrm>
            <a:custGeom>
              <a:avLst/>
              <a:gdLst/>
              <a:ahLst/>
              <a:cxnLst>
                <a:cxn ang="0">
                  <a:pos x="275" y="0"/>
                </a:cxn>
                <a:cxn ang="0">
                  <a:pos x="93" y="0"/>
                </a:cxn>
                <a:cxn ang="0">
                  <a:pos x="0" y="222"/>
                </a:cxn>
                <a:cxn ang="0">
                  <a:pos x="129" y="351"/>
                </a:cxn>
                <a:cxn ang="0">
                  <a:pos x="275" y="0"/>
                </a:cxn>
              </a:cxnLst>
              <a:rect l="0" t="0" r="r" b="b"/>
              <a:pathLst>
                <a:path w="275" h="351">
                  <a:moveTo>
                    <a:pt x="275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90" y="86"/>
                    <a:pt x="56" y="164"/>
                    <a:pt x="0" y="222"/>
                  </a:cubicBezTo>
                  <a:cubicBezTo>
                    <a:pt x="129" y="351"/>
                    <a:pt x="129" y="351"/>
                    <a:pt x="129" y="351"/>
                  </a:cubicBezTo>
                  <a:cubicBezTo>
                    <a:pt x="217" y="259"/>
                    <a:pt x="272" y="136"/>
                    <a:pt x="275" y="0"/>
                  </a:cubicBezTo>
                  <a:close/>
                </a:path>
              </a:pathLst>
            </a:custGeom>
            <a:solidFill>
              <a:srgbClr val="7030A0"/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4656138" y="4862513"/>
              <a:ext cx="1677988" cy="1309688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0" y="274"/>
                </a:cxn>
                <a:cxn ang="0">
                  <a:pos x="351" y="129"/>
                </a:cxn>
                <a:cxn ang="0">
                  <a:pos x="222" y="0"/>
                </a:cxn>
                <a:cxn ang="0">
                  <a:pos x="0" y="92"/>
                </a:cxn>
              </a:cxnLst>
              <a:rect l="0" t="0" r="r" b="b"/>
              <a:pathLst>
                <a:path w="351" h="274">
                  <a:moveTo>
                    <a:pt x="0" y="92"/>
                  </a:moveTo>
                  <a:cubicBezTo>
                    <a:pt x="0" y="274"/>
                    <a:pt x="0" y="274"/>
                    <a:pt x="0" y="274"/>
                  </a:cubicBezTo>
                  <a:cubicBezTo>
                    <a:pt x="136" y="271"/>
                    <a:pt x="259" y="217"/>
                    <a:pt x="351" y="12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164" y="55"/>
                    <a:pt x="86" y="90"/>
                    <a:pt x="0" y="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3881437" y="3505199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Due Diligence and Valuation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11617" y="2164079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Financial analysis and forecasting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677" y="3688079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Start-up &amp; interim management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49717" y="5128259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Management support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4857" y="5577839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Outsourcing &amp; contracting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10400" y="472440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Strategic partnering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57060" y="290322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 Licensing &amp; planning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49240" y="2004060"/>
            <a:ext cx="152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Mergers, acquisitions &amp; alliances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99460" y="1645920"/>
            <a:ext cx="152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Target assessments for investment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71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38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TZ-固定图形;XG-单色;KJ-3D;DH-静态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