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800600"/>
            <a:ext cx="9144000" cy="2057400"/>
          </a:xfrm>
          <a:prstGeom prst="rect">
            <a:avLst/>
          </a:prstGeom>
          <a:gradFill>
            <a:gsLst>
              <a:gs pos="20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114800"/>
          </a:xfrm>
          <a:prstGeom prst="rect">
            <a:avLst/>
          </a:prstGeom>
          <a:gradFill>
            <a:gsLst>
              <a:gs pos="20000">
                <a:schemeClr val="bg1"/>
              </a:gs>
              <a:gs pos="100000">
                <a:srgbClr val="CFCFC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6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2590802" y="-2743200"/>
            <a:ext cx="8381998" cy="8365910"/>
            <a:chOff x="4419600" y="-1993900"/>
            <a:chExt cx="6616698" cy="6603999"/>
          </a:xfrm>
        </p:grpSpPr>
        <p:sp>
          <p:nvSpPr>
            <p:cNvPr id="8" name="Rectangle 7"/>
            <p:cNvSpPr/>
            <p:nvPr/>
          </p:nvSpPr>
          <p:spPr>
            <a:xfrm>
              <a:off x="4419600" y="1262062"/>
              <a:ext cx="3352800" cy="3348037"/>
            </a:xfrm>
            <a:prstGeom prst="rect">
              <a:avLst/>
            </a:prstGeom>
            <a:gradFill flip="none" rotWithShape="1">
              <a:gsLst>
                <a:gs pos="1000">
                  <a:schemeClr val="accent4">
                    <a:lumMod val="75000"/>
                  </a:schemeClr>
                </a:gs>
                <a:gs pos="31000">
                  <a:schemeClr val="accent3">
                    <a:lumMod val="75000"/>
                  </a:schemeClr>
                </a:gs>
              </a:gsLst>
              <a:lin ang="18600000" scaled="0"/>
              <a:tileRect/>
            </a:gradFill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Block Arc 6"/>
            <p:cNvSpPr/>
            <p:nvPr/>
          </p:nvSpPr>
          <p:spPr>
            <a:xfrm rot="10800000">
              <a:off x="4528167" y="-1993900"/>
              <a:ext cx="6508131" cy="6508132"/>
            </a:xfrm>
            <a:prstGeom prst="blockArc">
              <a:avLst>
                <a:gd name="adj1" fmla="val 16208037"/>
                <a:gd name="adj2" fmla="val 21598405"/>
                <a:gd name="adj3" fmla="val 15702"/>
              </a:avLst>
            </a:prstGeom>
            <a:gradFill>
              <a:gsLst>
                <a:gs pos="1000">
                  <a:schemeClr val="tx2">
                    <a:lumMod val="75000"/>
                  </a:schemeClr>
                </a:gs>
                <a:gs pos="57000">
                  <a:schemeClr val="bg2"/>
                </a:gs>
              </a:gsLst>
              <a:lin ang="8400000" scaled="0"/>
            </a:gra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Pie 4"/>
            <p:cNvSpPr/>
            <p:nvPr/>
          </p:nvSpPr>
          <p:spPr>
            <a:xfrm rot="5400000">
              <a:off x="5552461" y="-969657"/>
              <a:ext cx="4450407" cy="4456771"/>
            </a:xfrm>
            <a:prstGeom prst="pie">
              <a:avLst>
                <a:gd name="adj1" fmla="val 0"/>
                <a:gd name="adj2" fmla="val 5399998"/>
              </a:avLst>
            </a:prstGeom>
            <a:gradFill>
              <a:gsLst>
                <a:gs pos="1000">
                  <a:schemeClr val="accent5">
                    <a:lumMod val="75000"/>
                  </a:schemeClr>
                </a:gs>
                <a:gs pos="77000">
                  <a:schemeClr val="accent6"/>
                </a:gs>
              </a:gsLst>
              <a:lin ang="21594000" scaled="0"/>
            </a:gradFill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86900" y="1371600"/>
          <a:ext cx="4263480" cy="4250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160"/>
                <a:gridCol w="1421160"/>
                <a:gridCol w="1421160"/>
              </a:tblGrid>
              <a:tr h="1416824">
                <a:tc>
                  <a:txBody>
                    <a:bodyPr/>
                    <a:lstStyle/>
                    <a:p>
                      <a:endParaRPr lang="en-US" sz="2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1071" marR="281071" marT="140536" marB="140536">
                    <a:lnL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1071" marR="281071" marT="140536" marB="140536">
                    <a:lnL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1071" marR="281071" marT="140536" marB="140536">
                    <a:lnL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6824">
                <a:tc>
                  <a:txBody>
                    <a:bodyPr/>
                    <a:lstStyle/>
                    <a:p>
                      <a:endParaRPr lang="en-US" sz="2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1071" marR="281071" marT="140536" marB="140536">
                    <a:lnL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1071" marR="281071" marT="140536" marB="140536">
                    <a:lnL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1071" marR="281071" marT="140536" marB="140536">
                    <a:lnL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6824">
                <a:tc>
                  <a:txBody>
                    <a:bodyPr/>
                    <a:lstStyle/>
                    <a:p>
                      <a:endParaRPr lang="en-US" sz="2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1071" marR="281071" marT="140536" marB="140536">
                    <a:lnL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1071" marR="281071" marT="140536" marB="140536">
                    <a:lnL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1071" marR="281071" marT="140536" marB="140536">
                    <a:lnL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6B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AutoShape 64"/>
          <p:cNvSpPr>
            <a:spLocks noChangeArrowheads="1"/>
          </p:cNvSpPr>
          <p:nvPr/>
        </p:nvSpPr>
        <p:spPr bwMode="gray">
          <a:xfrm>
            <a:off x="609600" y="457200"/>
            <a:ext cx="56388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Risk Matrix </a:t>
            </a:r>
            <a:r>
              <a:rPr lang="en-US" sz="28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– Your Text Here</a:t>
            </a:r>
          </a:p>
        </p:txBody>
      </p:sp>
      <p:sp>
        <p:nvSpPr>
          <p:cNvPr id="19" name="Rectangle 18"/>
          <p:cNvSpPr/>
          <p:nvPr/>
        </p:nvSpPr>
        <p:spPr>
          <a:xfrm rot="16200000">
            <a:off x="685771" y="3536434"/>
            <a:ext cx="175260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 smtClean="0"/>
              <a:t>Likelihood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708433" y="6292850"/>
            <a:ext cx="175260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 smtClean="0"/>
              <a:t>Seriousness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41627" y="5715000"/>
            <a:ext cx="8953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00" kern="0" dirty="0" smtClean="0">
                <a:solidFill>
                  <a:schemeClr val="tx1">
                    <a:lumMod val="50000"/>
                  </a:schemeClr>
                </a:solidFill>
                <a:ea typeface="굴림" charset="-127"/>
                <a:cs typeface="Arial" pitchFamily="34" charset="0"/>
              </a:rPr>
              <a:t>Low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213227" y="5715000"/>
            <a:ext cx="106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00" kern="0" dirty="0" smtClean="0">
                <a:solidFill>
                  <a:schemeClr val="tx1">
                    <a:lumMod val="50000"/>
                  </a:schemeClr>
                </a:solidFill>
                <a:ea typeface="굴림" charset="-127"/>
                <a:cs typeface="Arial" pitchFamily="34" charset="0"/>
              </a:rPr>
              <a:t>Medium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48327" y="5693946"/>
            <a:ext cx="106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00" kern="0" dirty="0" smtClean="0">
                <a:solidFill>
                  <a:schemeClr val="tx1">
                    <a:lumMod val="50000"/>
                  </a:schemeClr>
                </a:solidFill>
                <a:ea typeface="굴림" charset="-127"/>
                <a:cs typeface="Arial" pitchFamily="34" charset="0"/>
              </a:rPr>
              <a:t>High</a:t>
            </a:r>
          </a:p>
        </p:txBody>
      </p:sp>
      <p:sp>
        <p:nvSpPr>
          <p:cNvPr id="24" name="Rectangle 23"/>
          <p:cNvSpPr/>
          <p:nvPr/>
        </p:nvSpPr>
        <p:spPr>
          <a:xfrm rot="16200000">
            <a:off x="1863727" y="4711700"/>
            <a:ext cx="8953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00" kern="0" dirty="0" smtClean="0">
                <a:solidFill>
                  <a:schemeClr val="tx1">
                    <a:lumMod val="50000"/>
                  </a:schemeClr>
                </a:solidFill>
                <a:ea typeface="굴림" charset="-127"/>
                <a:cs typeface="Arial" pitchFamily="34" charset="0"/>
              </a:rPr>
              <a:t>Low</a:t>
            </a:r>
          </a:p>
        </p:txBody>
      </p:sp>
      <p:sp>
        <p:nvSpPr>
          <p:cNvPr id="25" name="Rectangle 24"/>
          <p:cNvSpPr/>
          <p:nvPr/>
        </p:nvSpPr>
        <p:spPr>
          <a:xfrm rot="16200000">
            <a:off x="1774827" y="3365500"/>
            <a:ext cx="106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00" kern="0" dirty="0" smtClean="0">
                <a:solidFill>
                  <a:schemeClr val="tx1">
                    <a:lumMod val="50000"/>
                  </a:schemeClr>
                </a:solidFill>
                <a:ea typeface="굴림" charset="-127"/>
                <a:cs typeface="Arial" pitchFamily="34" charset="0"/>
              </a:rPr>
              <a:t>Medium</a:t>
            </a:r>
          </a:p>
        </p:txBody>
      </p:sp>
      <p:sp>
        <p:nvSpPr>
          <p:cNvPr id="26" name="Rectangle 25"/>
          <p:cNvSpPr/>
          <p:nvPr/>
        </p:nvSpPr>
        <p:spPr>
          <a:xfrm rot="16200000">
            <a:off x="1787527" y="1845846"/>
            <a:ext cx="106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00" kern="0" dirty="0" smtClean="0">
                <a:solidFill>
                  <a:schemeClr val="tx1">
                    <a:lumMod val="50000"/>
                  </a:schemeClr>
                </a:solidFill>
                <a:ea typeface="굴림" charset="-127"/>
                <a:cs typeface="Arial" pitchFamily="34" charset="0"/>
              </a:rPr>
              <a:t>High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-396079" y="3797300"/>
            <a:ext cx="48006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>
            <a:off x="1981202" y="6184900"/>
            <a:ext cx="5486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WordArt 3"/>
          <p:cNvSpPr>
            <a:spLocks noChangeArrowheads="1" noChangeShapeType="1" noTextEdit="1"/>
          </p:cNvSpPr>
          <p:nvPr/>
        </p:nvSpPr>
        <p:spPr bwMode="auto">
          <a:xfrm rot="13523716" flipH="1" flipV="1">
            <a:off x="2565853" y="3978269"/>
            <a:ext cx="2612298" cy="863592"/>
          </a:xfrm>
          <a:prstGeom prst="rect">
            <a:avLst/>
          </a:prstGeom>
        </p:spPr>
        <p:txBody>
          <a:bodyPr wrap="none" fromWordArt="1">
            <a:prstTxWarp prst="textArchDown">
              <a:avLst>
                <a:gd name="adj" fmla="val 679633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Your Text Here - Low</a:t>
            </a:r>
            <a:endParaRPr lang="en-US" altLang="ko-KR" sz="1200" kern="0" dirty="0" smtClean="0">
              <a:solidFill>
                <a:schemeClr val="bg1"/>
              </a:solidFill>
              <a:ea typeface="굴림" charset="-127"/>
              <a:cs typeface="Arial" pitchFamily="34" charset="0"/>
            </a:endParaRPr>
          </a:p>
        </p:txBody>
      </p:sp>
      <p:sp>
        <p:nvSpPr>
          <p:cNvPr id="31" name="WordArt 3"/>
          <p:cNvSpPr>
            <a:spLocks noChangeArrowheads="1" noChangeShapeType="1" noTextEdit="1"/>
          </p:cNvSpPr>
          <p:nvPr/>
        </p:nvSpPr>
        <p:spPr bwMode="auto">
          <a:xfrm rot="13523716" flipH="1" flipV="1">
            <a:off x="4440100" y="2137542"/>
            <a:ext cx="2496861" cy="825430"/>
          </a:xfrm>
          <a:prstGeom prst="rect">
            <a:avLst/>
          </a:prstGeom>
        </p:spPr>
        <p:txBody>
          <a:bodyPr wrap="none" fromWordArt="1">
            <a:prstTxWarp prst="textArchDown">
              <a:avLst>
                <a:gd name="adj" fmla="val 504676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Your Text Here - High</a:t>
            </a:r>
            <a:endParaRPr lang="en-US" altLang="ko-KR" sz="1200" kern="0" dirty="0" smtClean="0">
              <a:solidFill>
                <a:schemeClr val="bg1"/>
              </a:solidFill>
              <a:ea typeface="굴림" charset="-127"/>
              <a:cs typeface="Arial" pitchFamily="34" charset="0"/>
            </a:endParaRPr>
          </a:p>
        </p:txBody>
      </p:sp>
      <p:sp>
        <p:nvSpPr>
          <p:cNvPr id="30" name="WordArt 3"/>
          <p:cNvSpPr>
            <a:spLocks noChangeArrowheads="1" noChangeShapeType="1" noTextEdit="1"/>
          </p:cNvSpPr>
          <p:nvPr/>
        </p:nvSpPr>
        <p:spPr bwMode="auto">
          <a:xfrm rot="13396928" flipH="1" flipV="1">
            <a:off x="3360089" y="3116622"/>
            <a:ext cx="2884130" cy="953456"/>
          </a:xfrm>
          <a:prstGeom prst="rect">
            <a:avLst/>
          </a:prstGeom>
        </p:spPr>
        <p:txBody>
          <a:bodyPr wrap="none" fromWordArt="1">
            <a:prstTxWarp prst="textArchDown">
              <a:avLst>
                <a:gd name="adj" fmla="val 428798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 smtClean="0">
                <a:ea typeface="굴림" charset="-127"/>
                <a:cs typeface="Arial" pitchFamily="34" charset="0"/>
              </a:rPr>
              <a:t>Your Text Here - Medium</a:t>
            </a:r>
            <a:endParaRPr lang="en-US" altLang="ko-KR" sz="1200" kern="0" dirty="0" smtClean="0">
              <a:ea typeface="굴림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9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4553311</TotalTime>
  <Words>29</Words>
  <Application>Microsoft Office PowerPoint</Application>
  <PresentationFormat>全屏显示(4:3)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Calibri</vt:lpstr>
      <vt:lpstr>Scrum Process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CT-面型</dc:subject>
  <dc:creator/>
  <cp:keywords>TZ-手动增减;XG-渐变;KJ-平面;DH-静态</cp:keywords>
  <dc:description/>
  <cp:lastModifiedBy>Shiqing Tian</cp:lastModifiedBy>
  <cp:revision>585</cp:revision>
  <dcterms:created xsi:type="dcterms:W3CDTF">2010-07-23T09:33:49Z</dcterms:created>
  <dcterms:modified xsi:type="dcterms:W3CDTF">2014-02-11T06:10:29Z</dcterms:modified>
  <cp:category>UDi-数据图表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