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2/11/2014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515151"/>
            </a:gs>
            <a:gs pos="62000">
              <a:srgbClr val="000000"/>
            </a:gs>
            <a:gs pos="10000">
              <a:schemeClr val="tx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4"/>
          <p:cNvSpPr>
            <a:spLocks noChangeArrowheads="1"/>
          </p:cNvSpPr>
          <p:nvPr/>
        </p:nvSpPr>
        <p:spPr bwMode="gray">
          <a:xfrm>
            <a:off x="457200" y="228600"/>
            <a:ext cx="56388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DUE DILIGENCE - </a:t>
            </a:r>
            <a:r>
              <a:rPr lang="en-US" sz="2800" dirty="0" smtClean="0">
                <a:solidFill>
                  <a:schemeClr val="bg1"/>
                </a:solidFill>
              </a:rPr>
              <a:t>Your Text Here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990600" y="1550442"/>
            <a:ext cx="4246564" cy="4240758"/>
            <a:chOff x="2746375" y="1792068"/>
            <a:chExt cx="3484563" cy="3479800"/>
          </a:xfr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4510088" y="1792068"/>
              <a:ext cx="1627188" cy="1703388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9" y="451"/>
                </a:cxn>
                <a:cxn ang="0">
                  <a:pos x="434" y="313"/>
                </a:cxn>
                <a:cxn ang="0">
                  <a:pos x="0" y="0"/>
                </a:cxn>
                <a:cxn ang="0">
                  <a:pos x="0" y="445"/>
                </a:cxn>
                <a:cxn ang="0">
                  <a:pos x="0" y="454"/>
                </a:cxn>
              </a:cxnLst>
              <a:rect l="0" t="0" r="r" b="b"/>
              <a:pathLst>
                <a:path w="434" h="454">
                  <a:moveTo>
                    <a:pt x="0" y="454"/>
                  </a:moveTo>
                  <a:cubicBezTo>
                    <a:pt x="9" y="451"/>
                    <a:pt x="9" y="451"/>
                    <a:pt x="9" y="451"/>
                  </a:cubicBezTo>
                  <a:cubicBezTo>
                    <a:pt x="434" y="313"/>
                    <a:pt x="434" y="313"/>
                    <a:pt x="434" y="313"/>
                  </a:cubicBezTo>
                  <a:cubicBezTo>
                    <a:pt x="371" y="132"/>
                    <a:pt x="201" y="2"/>
                    <a:pt x="0" y="0"/>
                  </a:cubicBezTo>
                  <a:cubicBezTo>
                    <a:pt x="0" y="445"/>
                    <a:pt x="0" y="445"/>
                    <a:pt x="0" y="445"/>
                  </a:cubicBezTo>
                  <a:lnTo>
                    <a:pt x="0" y="4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4521200" y="3003331"/>
              <a:ext cx="1709738" cy="1920875"/>
            </a:xfrm>
            <a:custGeom>
              <a:avLst/>
              <a:gdLst/>
              <a:ahLst/>
              <a:cxnLst>
                <a:cxn ang="0">
                  <a:pos x="456" y="141"/>
                </a:cxn>
                <a:cxn ang="0">
                  <a:pos x="434" y="0"/>
                </a:cxn>
                <a:cxn ang="0">
                  <a:pos x="9" y="138"/>
                </a:cxn>
                <a:cxn ang="0">
                  <a:pos x="0" y="141"/>
                </a:cxn>
                <a:cxn ang="0">
                  <a:pos x="6" y="148"/>
                </a:cxn>
                <a:cxn ang="0">
                  <a:pos x="270" y="512"/>
                </a:cxn>
                <a:cxn ang="0">
                  <a:pos x="456" y="141"/>
                </a:cxn>
              </a:cxnLst>
              <a:rect l="0" t="0" r="r" b="b"/>
              <a:pathLst>
                <a:path w="456" h="512">
                  <a:moveTo>
                    <a:pt x="456" y="141"/>
                  </a:moveTo>
                  <a:cubicBezTo>
                    <a:pt x="456" y="92"/>
                    <a:pt x="448" y="44"/>
                    <a:pt x="434" y="0"/>
                  </a:cubicBezTo>
                  <a:cubicBezTo>
                    <a:pt x="9" y="138"/>
                    <a:pt x="9" y="138"/>
                    <a:pt x="9" y="138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6" y="148"/>
                    <a:pt x="6" y="148"/>
                    <a:pt x="6" y="148"/>
                  </a:cubicBezTo>
                  <a:cubicBezTo>
                    <a:pt x="270" y="512"/>
                    <a:pt x="270" y="512"/>
                    <a:pt x="270" y="512"/>
                  </a:cubicBezTo>
                  <a:cubicBezTo>
                    <a:pt x="383" y="428"/>
                    <a:pt x="456" y="293"/>
                    <a:pt x="456" y="14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"/>
            <p:cNvSpPr>
              <a:spLocks/>
            </p:cNvSpPr>
            <p:nvPr/>
          </p:nvSpPr>
          <p:spPr bwMode="auto">
            <a:xfrm>
              <a:off x="2746375" y="3003331"/>
              <a:ext cx="1711325" cy="1920875"/>
            </a:xfrm>
            <a:custGeom>
              <a:avLst/>
              <a:gdLst/>
              <a:ahLst/>
              <a:cxnLst>
                <a:cxn ang="0">
                  <a:pos x="456" y="141"/>
                </a:cxn>
                <a:cxn ang="0">
                  <a:pos x="447" y="138"/>
                </a:cxn>
                <a:cxn ang="0">
                  <a:pos x="22" y="0"/>
                </a:cxn>
                <a:cxn ang="0">
                  <a:pos x="0" y="141"/>
                </a:cxn>
                <a:cxn ang="0">
                  <a:pos x="186" y="512"/>
                </a:cxn>
                <a:cxn ang="0">
                  <a:pos x="450" y="148"/>
                </a:cxn>
                <a:cxn ang="0">
                  <a:pos x="456" y="141"/>
                </a:cxn>
              </a:cxnLst>
              <a:rect l="0" t="0" r="r" b="b"/>
              <a:pathLst>
                <a:path w="456" h="512">
                  <a:moveTo>
                    <a:pt x="456" y="141"/>
                  </a:moveTo>
                  <a:cubicBezTo>
                    <a:pt x="447" y="138"/>
                    <a:pt x="447" y="138"/>
                    <a:pt x="447" y="138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8" y="44"/>
                    <a:pt x="0" y="92"/>
                    <a:pt x="0" y="141"/>
                  </a:cubicBezTo>
                  <a:cubicBezTo>
                    <a:pt x="0" y="293"/>
                    <a:pt x="73" y="428"/>
                    <a:pt x="186" y="512"/>
                  </a:cubicBezTo>
                  <a:cubicBezTo>
                    <a:pt x="450" y="148"/>
                    <a:pt x="450" y="148"/>
                    <a:pt x="450" y="148"/>
                  </a:cubicBezTo>
                  <a:lnTo>
                    <a:pt x="456" y="1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9"/>
            <p:cNvSpPr>
              <a:spLocks/>
            </p:cNvSpPr>
            <p:nvPr/>
          </p:nvSpPr>
          <p:spPr bwMode="auto">
            <a:xfrm>
              <a:off x="2840038" y="1792068"/>
              <a:ext cx="1628775" cy="1703388"/>
            </a:xfrm>
            <a:custGeom>
              <a:avLst/>
              <a:gdLst/>
              <a:ahLst/>
              <a:cxnLst>
                <a:cxn ang="0">
                  <a:pos x="434" y="454"/>
                </a:cxn>
                <a:cxn ang="0">
                  <a:pos x="434" y="445"/>
                </a:cxn>
                <a:cxn ang="0">
                  <a:pos x="434" y="0"/>
                </a:cxn>
                <a:cxn ang="0">
                  <a:pos x="0" y="313"/>
                </a:cxn>
                <a:cxn ang="0">
                  <a:pos x="425" y="451"/>
                </a:cxn>
                <a:cxn ang="0">
                  <a:pos x="434" y="454"/>
                </a:cxn>
              </a:cxnLst>
              <a:rect l="0" t="0" r="r" b="b"/>
              <a:pathLst>
                <a:path w="434" h="454">
                  <a:moveTo>
                    <a:pt x="434" y="454"/>
                  </a:moveTo>
                  <a:cubicBezTo>
                    <a:pt x="434" y="445"/>
                    <a:pt x="434" y="445"/>
                    <a:pt x="434" y="445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233" y="2"/>
                    <a:pt x="63" y="132"/>
                    <a:pt x="0" y="313"/>
                  </a:cubicBezTo>
                  <a:cubicBezTo>
                    <a:pt x="425" y="451"/>
                    <a:pt x="425" y="451"/>
                    <a:pt x="425" y="451"/>
                  </a:cubicBezTo>
                  <a:lnTo>
                    <a:pt x="434" y="4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>
              <a:off x="3478213" y="3554193"/>
              <a:ext cx="2020888" cy="1717675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64" y="8"/>
                </a:cxn>
                <a:cxn ang="0">
                  <a:pos x="0" y="372"/>
                </a:cxn>
                <a:cxn ang="0">
                  <a:pos x="270" y="458"/>
                </a:cxn>
                <a:cxn ang="0">
                  <a:pos x="539" y="372"/>
                </a:cxn>
                <a:cxn ang="0">
                  <a:pos x="275" y="8"/>
                </a:cxn>
                <a:cxn ang="0">
                  <a:pos x="269" y="0"/>
                </a:cxn>
              </a:cxnLst>
              <a:rect l="0" t="0" r="r" b="b"/>
              <a:pathLst>
                <a:path w="539" h="458">
                  <a:moveTo>
                    <a:pt x="269" y="0"/>
                  </a:moveTo>
                  <a:cubicBezTo>
                    <a:pt x="264" y="8"/>
                    <a:pt x="264" y="8"/>
                    <a:pt x="264" y="8"/>
                  </a:cubicBezTo>
                  <a:cubicBezTo>
                    <a:pt x="0" y="372"/>
                    <a:pt x="0" y="372"/>
                    <a:pt x="0" y="372"/>
                  </a:cubicBezTo>
                  <a:cubicBezTo>
                    <a:pt x="76" y="426"/>
                    <a:pt x="169" y="458"/>
                    <a:pt x="270" y="458"/>
                  </a:cubicBezTo>
                  <a:cubicBezTo>
                    <a:pt x="370" y="458"/>
                    <a:pt x="463" y="426"/>
                    <a:pt x="539" y="372"/>
                  </a:cubicBezTo>
                  <a:cubicBezTo>
                    <a:pt x="275" y="8"/>
                    <a:pt x="275" y="8"/>
                    <a:pt x="275" y="8"/>
                  </a:cubicBezTo>
                  <a:lnTo>
                    <a:pt x="26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86259" y="2949582"/>
            <a:ext cx="1448668" cy="1448668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514600" y="3299936"/>
            <a:ext cx="1143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+mn-lt"/>
              </a:rPr>
              <a:t>CommercialDue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 Diligence</a:t>
            </a:r>
            <a:endParaRPr lang="en-US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9281" y="3736737"/>
            <a:ext cx="988736" cy="541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Improve </a:t>
            </a:r>
            <a:r>
              <a:rPr lang="en-US" sz="1600" dirty="0" err="1" smtClean="0">
                <a:solidFill>
                  <a:schemeClr val="bg1"/>
                </a:solidFill>
                <a:cs typeface="Arial" pitchFamily="34" charset="0"/>
              </a:rPr>
              <a:t>Retums</a:t>
            </a:r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43617" y="3736737"/>
            <a:ext cx="988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Manage Risk</a:t>
            </a:r>
            <a:endParaRPr lang="en-US" sz="1600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631137" y="4796097"/>
            <a:ext cx="988736" cy="541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Move Faster</a:t>
            </a:r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13025" y="2175946"/>
            <a:ext cx="1200608" cy="541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Enhance </a:t>
            </a:r>
            <a:r>
              <a:rPr lang="en-US" sz="1600" dirty="0" err="1" smtClean="0">
                <a:solidFill>
                  <a:schemeClr val="bg1"/>
                </a:solidFill>
                <a:cs typeface="Arial" pitchFamily="34" charset="0"/>
              </a:rPr>
              <a:t>Credility</a:t>
            </a:r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352800" y="2175946"/>
            <a:ext cx="12401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Cut a better Deal</a:t>
            </a:r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67400" y="1371600"/>
            <a:ext cx="2590800" cy="480060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solidFill>
              <a:schemeClr val="bg1">
                <a:lumMod val="6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 Same Side Corner Rectangle 21"/>
          <p:cNvSpPr/>
          <p:nvPr/>
        </p:nvSpPr>
        <p:spPr>
          <a:xfrm>
            <a:off x="5867400" y="1143000"/>
            <a:ext cx="2590800" cy="381000"/>
          </a:xfrm>
          <a:prstGeom prst="round2SameRect">
            <a:avLst>
              <a:gd name="adj1" fmla="val 38667"/>
              <a:gd name="adj2" fmla="val 0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solidFill>
              <a:srgbClr val="8A6D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65520" y="1781175"/>
            <a:ext cx="2209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has been the industry's standard dummy text ever since the 1500s, when an unknown printer took a galley of type and scrambled it to make a type specimen book. 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48400" y="4338935"/>
            <a:ext cx="213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  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248400" y="4840069"/>
            <a:ext cx="198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  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248400" y="3609975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  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48577" y="1179515"/>
            <a:ext cx="1889583" cy="344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Manage Risk</a:t>
            </a:r>
            <a:endParaRPr lang="en-US" sz="1600" b="1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44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4558486</TotalTime>
  <Words>104</Words>
  <Application>Microsoft Office PowerPoint</Application>
  <PresentationFormat>全屏显示(4:3)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Scrum Process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DG-放射</dc:subject>
  <dc:creator/>
  <cp:keywords>TZ-固定图形;XG-细微;KJ-平面;DH-静态</cp:keywords>
  <dc:description/>
  <cp:lastModifiedBy>Shiqing Tian</cp:lastModifiedBy>
  <cp:revision>1552</cp:revision>
  <dcterms:created xsi:type="dcterms:W3CDTF">2010-07-23T09:33:49Z</dcterms:created>
  <dcterms:modified xsi:type="dcterms:W3CDTF">2014-02-11T05:58:45Z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