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515151"/>
            </a:gs>
            <a:gs pos="62000">
              <a:srgbClr val="000000"/>
            </a:gs>
            <a:gs pos="10000">
              <a:schemeClr val="tx1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199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5638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bg1"/>
                </a:solidFill>
              </a:rPr>
              <a:t>DUE DILIGENCE - </a:t>
            </a:r>
            <a:r>
              <a:rPr lang="en-US" sz="2800" dirty="0" smtClean="0">
                <a:solidFill>
                  <a:schemeClr val="bg1"/>
                </a:solidFill>
              </a:rPr>
              <a:t>Your Text Here</a:t>
            </a:r>
            <a:endParaRPr lang="en-US" sz="2800" b="1" dirty="0" smtClean="0">
              <a:solidFill>
                <a:schemeClr val="bg1"/>
              </a:solidFill>
            </a:endParaRPr>
          </a:p>
        </p:txBody>
      </p:sp>
      <p:sp>
        <p:nvSpPr>
          <p:cNvPr id="1033" name="Freeform 9"/>
          <p:cNvSpPr>
            <a:spLocks/>
          </p:cNvSpPr>
          <p:nvPr/>
        </p:nvSpPr>
        <p:spPr bwMode="auto">
          <a:xfrm>
            <a:off x="4697567" y="3253926"/>
            <a:ext cx="1658744" cy="2142428"/>
          </a:xfrm>
          <a:custGeom>
            <a:avLst/>
            <a:gdLst/>
            <a:ahLst/>
            <a:cxnLst>
              <a:cxn ang="0">
                <a:pos x="97" y="0"/>
              </a:cxn>
              <a:cxn ang="0">
                <a:pos x="0" y="0"/>
              </a:cxn>
              <a:cxn ang="0">
                <a:pos x="253" y="572"/>
              </a:cxn>
              <a:cxn ang="0">
                <a:pos x="952" y="572"/>
              </a:cxn>
              <a:cxn ang="0">
                <a:pos x="97" y="0"/>
              </a:cxn>
            </a:cxnLst>
            <a:rect l="0" t="0" r="r" b="b"/>
            <a:pathLst>
              <a:path w="952" h="572">
                <a:moveTo>
                  <a:pt x="97" y="0"/>
                </a:moveTo>
                <a:lnTo>
                  <a:pt x="0" y="0"/>
                </a:lnTo>
                <a:lnTo>
                  <a:pt x="253" y="572"/>
                </a:lnTo>
                <a:lnTo>
                  <a:pt x="952" y="572"/>
                </a:lnTo>
                <a:lnTo>
                  <a:pt x="97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Freeform 10"/>
          <p:cNvSpPr>
            <a:spLocks/>
          </p:cNvSpPr>
          <p:nvPr/>
        </p:nvSpPr>
        <p:spPr bwMode="auto">
          <a:xfrm>
            <a:off x="4697567" y="3253926"/>
            <a:ext cx="1658744" cy="2142428"/>
          </a:xfrm>
          <a:custGeom>
            <a:avLst/>
            <a:gdLst/>
            <a:ahLst/>
            <a:cxnLst>
              <a:cxn ang="0">
                <a:pos x="97" y="0"/>
              </a:cxn>
              <a:cxn ang="0">
                <a:pos x="0" y="0"/>
              </a:cxn>
              <a:cxn ang="0">
                <a:pos x="253" y="572"/>
              </a:cxn>
              <a:cxn ang="0">
                <a:pos x="952" y="572"/>
              </a:cxn>
              <a:cxn ang="0">
                <a:pos x="97" y="0"/>
              </a:cxn>
            </a:cxnLst>
            <a:rect l="0" t="0" r="r" b="b"/>
            <a:pathLst>
              <a:path w="952" h="572">
                <a:moveTo>
                  <a:pt x="97" y="0"/>
                </a:moveTo>
                <a:lnTo>
                  <a:pt x="0" y="0"/>
                </a:lnTo>
                <a:lnTo>
                  <a:pt x="253" y="572"/>
                </a:lnTo>
                <a:lnTo>
                  <a:pt x="952" y="572"/>
                </a:lnTo>
                <a:lnTo>
                  <a:pt x="97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" name="Freeform 11"/>
          <p:cNvSpPr>
            <a:spLocks/>
          </p:cNvSpPr>
          <p:nvPr/>
        </p:nvSpPr>
        <p:spPr bwMode="auto">
          <a:xfrm>
            <a:off x="1536893" y="3253926"/>
            <a:ext cx="2610083" cy="2142428"/>
          </a:xfrm>
          <a:custGeom>
            <a:avLst/>
            <a:gdLst/>
            <a:ahLst/>
            <a:cxnLst>
              <a:cxn ang="0">
                <a:pos x="1498" y="0"/>
              </a:cxn>
              <a:cxn ang="0">
                <a:pos x="1398" y="0"/>
              </a:cxn>
              <a:cxn ang="0">
                <a:pos x="0" y="572"/>
              </a:cxn>
              <a:cxn ang="0">
                <a:pos x="638" y="572"/>
              </a:cxn>
              <a:cxn ang="0">
                <a:pos x="1498" y="0"/>
              </a:cxn>
            </a:cxnLst>
            <a:rect l="0" t="0" r="r" b="b"/>
            <a:pathLst>
              <a:path w="1498" h="572">
                <a:moveTo>
                  <a:pt x="1498" y="0"/>
                </a:moveTo>
                <a:lnTo>
                  <a:pt x="1398" y="0"/>
                </a:lnTo>
                <a:lnTo>
                  <a:pt x="0" y="572"/>
                </a:lnTo>
                <a:lnTo>
                  <a:pt x="638" y="572"/>
                </a:lnTo>
                <a:lnTo>
                  <a:pt x="1498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Freeform 12"/>
          <p:cNvSpPr>
            <a:spLocks/>
          </p:cNvSpPr>
          <p:nvPr/>
        </p:nvSpPr>
        <p:spPr bwMode="auto">
          <a:xfrm>
            <a:off x="1536893" y="3253926"/>
            <a:ext cx="2610083" cy="2142428"/>
          </a:xfrm>
          <a:custGeom>
            <a:avLst/>
            <a:gdLst/>
            <a:ahLst/>
            <a:cxnLst>
              <a:cxn ang="0">
                <a:pos x="1498" y="0"/>
              </a:cxn>
              <a:cxn ang="0">
                <a:pos x="1398" y="0"/>
              </a:cxn>
              <a:cxn ang="0">
                <a:pos x="0" y="572"/>
              </a:cxn>
              <a:cxn ang="0">
                <a:pos x="638" y="572"/>
              </a:cxn>
              <a:cxn ang="0">
                <a:pos x="1498" y="0"/>
              </a:cxn>
            </a:cxnLst>
            <a:rect l="0" t="0" r="r" b="b"/>
            <a:pathLst>
              <a:path w="1498" h="572">
                <a:moveTo>
                  <a:pt x="1498" y="0"/>
                </a:moveTo>
                <a:lnTo>
                  <a:pt x="1398" y="0"/>
                </a:lnTo>
                <a:lnTo>
                  <a:pt x="0" y="572"/>
                </a:lnTo>
                <a:lnTo>
                  <a:pt x="638" y="572"/>
                </a:lnTo>
                <a:lnTo>
                  <a:pt x="1498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" name="Freeform 13"/>
          <p:cNvSpPr>
            <a:spLocks/>
          </p:cNvSpPr>
          <p:nvPr/>
        </p:nvSpPr>
        <p:spPr bwMode="auto">
          <a:xfrm>
            <a:off x="2697317" y="3253926"/>
            <a:ext cx="1704046" cy="2142428"/>
          </a:xfrm>
          <a:custGeom>
            <a:avLst/>
            <a:gdLst/>
            <a:ahLst/>
            <a:cxnLst>
              <a:cxn ang="0">
                <a:pos x="978" y="0"/>
              </a:cxn>
              <a:cxn ang="0">
                <a:pos x="862" y="0"/>
              </a:cxn>
              <a:cxn ang="0">
                <a:pos x="0" y="572"/>
              </a:cxn>
              <a:cxn ang="0">
                <a:pos x="690" y="572"/>
              </a:cxn>
              <a:cxn ang="0">
                <a:pos x="978" y="0"/>
              </a:cxn>
            </a:cxnLst>
            <a:rect l="0" t="0" r="r" b="b"/>
            <a:pathLst>
              <a:path w="978" h="572">
                <a:moveTo>
                  <a:pt x="978" y="0"/>
                </a:moveTo>
                <a:lnTo>
                  <a:pt x="862" y="0"/>
                </a:lnTo>
                <a:lnTo>
                  <a:pt x="0" y="572"/>
                </a:lnTo>
                <a:lnTo>
                  <a:pt x="690" y="572"/>
                </a:lnTo>
                <a:lnTo>
                  <a:pt x="978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" name="Freeform 14"/>
          <p:cNvSpPr>
            <a:spLocks/>
          </p:cNvSpPr>
          <p:nvPr/>
        </p:nvSpPr>
        <p:spPr bwMode="auto">
          <a:xfrm>
            <a:off x="2697317" y="3253926"/>
            <a:ext cx="1704046" cy="2142428"/>
          </a:xfrm>
          <a:custGeom>
            <a:avLst/>
            <a:gdLst/>
            <a:ahLst/>
            <a:cxnLst>
              <a:cxn ang="0">
                <a:pos x="978" y="0"/>
              </a:cxn>
              <a:cxn ang="0">
                <a:pos x="862" y="0"/>
              </a:cxn>
              <a:cxn ang="0">
                <a:pos x="0" y="572"/>
              </a:cxn>
              <a:cxn ang="0">
                <a:pos x="690" y="572"/>
              </a:cxn>
              <a:cxn ang="0">
                <a:pos x="978" y="0"/>
              </a:cxn>
            </a:cxnLst>
            <a:rect l="0" t="0" r="r" b="b"/>
            <a:pathLst>
              <a:path w="978" h="572">
                <a:moveTo>
                  <a:pt x="978" y="0"/>
                </a:moveTo>
                <a:lnTo>
                  <a:pt x="862" y="0"/>
                </a:lnTo>
                <a:lnTo>
                  <a:pt x="0" y="572"/>
                </a:lnTo>
                <a:lnTo>
                  <a:pt x="690" y="572"/>
                </a:lnTo>
                <a:lnTo>
                  <a:pt x="978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9" name="Freeform 15"/>
          <p:cNvSpPr>
            <a:spLocks/>
          </p:cNvSpPr>
          <p:nvPr/>
        </p:nvSpPr>
        <p:spPr bwMode="auto">
          <a:xfrm>
            <a:off x="3932663" y="3253926"/>
            <a:ext cx="1172621" cy="2142428"/>
          </a:xfrm>
          <a:custGeom>
            <a:avLst/>
            <a:gdLst/>
            <a:ahLst/>
            <a:cxnLst>
              <a:cxn ang="0">
                <a:pos x="420" y="0"/>
              </a:cxn>
              <a:cxn ang="0">
                <a:pos x="288" y="0"/>
              </a:cxn>
              <a:cxn ang="0">
                <a:pos x="0" y="572"/>
              </a:cxn>
              <a:cxn ang="0">
                <a:pos x="673" y="572"/>
              </a:cxn>
              <a:cxn ang="0">
                <a:pos x="420" y="0"/>
              </a:cxn>
            </a:cxnLst>
            <a:rect l="0" t="0" r="r" b="b"/>
            <a:pathLst>
              <a:path w="673" h="572">
                <a:moveTo>
                  <a:pt x="420" y="0"/>
                </a:moveTo>
                <a:lnTo>
                  <a:pt x="288" y="0"/>
                </a:lnTo>
                <a:lnTo>
                  <a:pt x="0" y="572"/>
                </a:lnTo>
                <a:lnTo>
                  <a:pt x="673" y="572"/>
                </a:lnTo>
                <a:lnTo>
                  <a:pt x="42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" name="Freeform 16"/>
          <p:cNvSpPr>
            <a:spLocks/>
          </p:cNvSpPr>
          <p:nvPr/>
        </p:nvSpPr>
        <p:spPr bwMode="auto">
          <a:xfrm>
            <a:off x="3932663" y="3253926"/>
            <a:ext cx="1172621" cy="2142428"/>
          </a:xfrm>
          <a:custGeom>
            <a:avLst/>
            <a:gdLst/>
            <a:ahLst/>
            <a:cxnLst>
              <a:cxn ang="0">
                <a:pos x="420" y="0"/>
              </a:cxn>
              <a:cxn ang="0">
                <a:pos x="288" y="0"/>
              </a:cxn>
              <a:cxn ang="0">
                <a:pos x="0" y="572"/>
              </a:cxn>
              <a:cxn ang="0">
                <a:pos x="673" y="572"/>
              </a:cxn>
              <a:cxn ang="0">
                <a:pos x="420" y="0"/>
              </a:cxn>
            </a:cxnLst>
            <a:rect l="0" t="0" r="r" b="b"/>
            <a:pathLst>
              <a:path w="673" h="572">
                <a:moveTo>
                  <a:pt x="420" y="0"/>
                </a:moveTo>
                <a:lnTo>
                  <a:pt x="288" y="0"/>
                </a:lnTo>
                <a:lnTo>
                  <a:pt x="0" y="572"/>
                </a:lnTo>
                <a:lnTo>
                  <a:pt x="673" y="572"/>
                </a:lnTo>
                <a:lnTo>
                  <a:pt x="42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1" name="Freeform 17"/>
          <p:cNvSpPr>
            <a:spLocks/>
          </p:cNvSpPr>
          <p:nvPr/>
        </p:nvSpPr>
        <p:spPr bwMode="auto">
          <a:xfrm>
            <a:off x="4920592" y="3253926"/>
            <a:ext cx="2634476" cy="2142428"/>
          </a:xfrm>
          <a:custGeom>
            <a:avLst/>
            <a:gdLst/>
            <a:ahLst/>
            <a:cxnLst>
              <a:cxn ang="0">
                <a:pos x="106" y="0"/>
              </a:cxn>
              <a:cxn ang="0">
                <a:pos x="0" y="0"/>
              </a:cxn>
              <a:cxn ang="0">
                <a:pos x="855" y="572"/>
              </a:cxn>
              <a:cxn ang="0">
                <a:pos x="1512" y="572"/>
              </a:cxn>
              <a:cxn ang="0">
                <a:pos x="106" y="0"/>
              </a:cxn>
            </a:cxnLst>
            <a:rect l="0" t="0" r="r" b="b"/>
            <a:pathLst>
              <a:path w="1512" h="572">
                <a:moveTo>
                  <a:pt x="106" y="0"/>
                </a:moveTo>
                <a:lnTo>
                  <a:pt x="0" y="0"/>
                </a:lnTo>
                <a:lnTo>
                  <a:pt x="855" y="572"/>
                </a:lnTo>
                <a:lnTo>
                  <a:pt x="1512" y="572"/>
                </a:lnTo>
                <a:lnTo>
                  <a:pt x="106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2" name="Freeform 18"/>
          <p:cNvSpPr>
            <a:spLocks/>
          </p:cNvSpPr>
          <p:nvPr/>
        </p:nvSpPr>
        <p:spPr bwMode="auto">
          <a:xfrm>
            <a:off x="4920592" y="3253926"/>
            <a:ext cx="2634476" cy="2142428"/>
          </a:xfrm>
          <a:custGeom>
            <a:avLst/>
            <a:gdLst/>
            <a:ahLst/>
            <a:cxnLst>
              <a:cxn ang="0">
                <a:pos x="106" y="0"/>
              </a:cxn>
              <a:cxn ang="0">
                <a:pos x="0" y="0"/>
              </a:cxn>
              <a:cxn ang="0">
                <a:pos x="855" y="572"/>
              </a:cxn>
              <a:cxn ang="0">
                <a:pos x="1512" y="572"/>
              </a:cxn>
              <a:cxn ang="0">
                <a:pos x="106" y="0"/>
              </a:cxn>
            </a:cxnLst>
            <a:rect l="0" t="0" r="r" b="b"/>
            <a:pathLst>
              <a:path w="1512" h="572">
                <a:moveTo>
                  <a:pt x="106" y="0"/>
                </a:moveTo>
                <a:lnTo>
                  <a:pt x="0" y="0"/>
                </a:lnTo>
                <a:lnTo>
                  <a:pt x="855" y="572"/>
                </a:lnTo>
                <a:lnTo>
                  <a:pt x="1512" y="572"/>
                </a:lnTo>
                <a:lnTo>
                  <a:pt x="106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3" name="Freeform 19"/>
          <p:cNvSpPr>
            <a:spLocks/>
          </p:cNvSpPr>
          <p:nvPr/>
        </p:nvSpPr>
        <p:spPr bwMode="auto">
          <a:xfrm>
            <a:off x="5183690" y="3253926"/>
            <a:ext cx="3655510" cy="2142428"/>
          </a:xfrm>
          <a:custGeom>
            <a:avLst/>
            <a:gdLst/>
            <a:ahLst/>
            <a:cxnLst>
              <a:cxn ang="0">
                <a:pos x="118" y="0"/>
              </a:cxn>
              <a:cxn ang="0">
                <a:pos x="0" y="0"/>
              </a:cxn>
              <a:cxn ang="0">
                <a:pos x="1405" y="572"/>
              </a:cxn>
              <a:cxn ang="0">
                <a:pos x="2098" y="572"/>
              </a:cxn>
              <a:cxn ang="0">
                <a:pos x="118" y="0"/>
              </a:cxn>
            </a:cxnLst>
            <a:rect l="0" t="0" r="r" b="b"/>
            <a:pathLst>
              <a:path w="2098" h="572">
                <a:moveTo>
                  <a:pt x="118" y="0"/>
                </a:moveTo>
                <a:lnTo>
                  <a:pt x="0" y="0"/>
                </a:lnTo>
                <a:lnTo>
                  <a:pt x="1405" y="572"/>
                </a:lnTo>
                <a:lnTo>
                  <a:pt x="2098" y="572"/>
                </a:lnTo>
                <a:lnTo>
                  <a:pt x="118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" name="Freeform 20"/>
          <p:cNvSpPr>
            <a:spLocks/>
          </p:cNvSpPr>
          <p:nvPr/>
        </p:nvSpPr>
        <p:spPr bwMode="auto">
          <a:xfrm>
            <a:off x="5183690" y="3253926"/>
            <a:ext cx="3655510" cy="2142428"/>
          </a:xfrm>
          <a:custGeom>
            <a:avLst/>
            <a:gdLst/>
            <a:ahLst/>
            <a:cxnLst>
              <a:cxn ang="0">
                <a:pos x="118" y="0"/>
              </a:cxn>
              <a:cxn ang="0">
                <a:pos x="0" y="0"/>
              </a:cxn>
              <a:cxn ang="0">
                <a:pos x="1405" y="572"/>
              </a:cxn>
              <a:cxn ang="0">
                <a:pos x="2098" y="572"/>
              </a:cxn>
              <a:cxn ang="0">
                <a:pos x="118" y="0"/>
              </a:cxn>
            </a:cxnLst>
            <a:rect l="0" t="0" r="r" b="b"/>
            <a:pathLst>
              <a:path w="2098" h="572">
                <a:moveTo>
                  <a:pt x="118" y="0"/>
                </a:moveTo>
                <a:lnTo>
                  <a:pt x="0" y="0"/>
                </a:lnTo>
                <a:lnTo>
                  <a:pt x="1405" y="572"/>
                </a:lnTo>
                <a:lnTo>
                  <a:pt x="2098" y="572"/>
                </a:lnTo>
                <a:lnTo>
                  <a:pt x="118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5" name="Freeform 21"/>
          <p:cNvSpPr>
            <a:spLocks/>
          </p:cNvSpPr>
          <p:nvPr/>
        </p:nvSpPr>
        <p:spPr bwMode="auto">
          <a:xfrm>
            <a:off x="207458" y="3253926"/>
            <a:ext cx="3686872" cy="2142428"/>
          </a:xfrm>
          <a:custGeom>
            <a:avLst/>
            <a:gdLst/>
            <a:ahLst/>
            <a:cxnLst>
              <a:cxn ang="0">
                <a:pos x="2116" y="0"/>
              </a:cxn>
              <a:cxn ang="0">
                <a:pos x="1986" y="0"/>
              </a:cxn>
              <a:cxn ang="0">
                <a:pos x="0" y="572"/>
              </a:cxn>
              <a:cxn ang="0">
                <a:pos x="718" y="572"/>
              </a:cxn>
              <a:cxn ang="0">
                <a:pos x="2116" y="0"/>
              </a:cxn>
            </a:cxnLst>
            <a:rect l="0" t="0" r="r" b="b"/>
            <a:pathLst>
              <a:path w="2116" h="572">
                <a:moveTo>
                  <a:pt x="2116" y="0"/>
                </a:moveTo>
                <a:lnTo>
                  <a:pt x="1986" y="0"/>
                </a:lnTo>
                <a:lnTo>
                  <a:pt x="0" y="572"/>
                </a:lnTo>
                <a:lnTo>
                  <a:pt x="718" y="572"/>
                </a:lnTo>
                <a:lnTo>
                  <a:pt x="2116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6" name="Freeform 22"/>
          <p:cNvSpPr>
            <a:spLocks/>
          </p:cNvSpPr>
          <p:nvPr/>
        </p:nvSpPr>
        <p:spPr bwMode="auto">
          <a:xfrm>
            <a:off x="207458" y="3253926"/>
            <a:ext cx="3686872" cy="2142428"/>
          </a:xfrm>
          <a:custGeom>
            <a:avLst/>
            <a:gdLst/>
            <a:ahLst/>
            <a:cxnLst>
              <a:cxn ang="0">
                <a:pos x="2116" y="0"/>
              </a:cxn>
              <a:cxn ang="0">
                <a:pos x="1986" y="0"/>
              </a:cxn>
              <a:cxn ang="0">
                <a:pos x="0" y="572"/>
              </a:cxn>
              <a:cxn ang="0">
                <a:pos x="718" y="572"/>
              </a:cxn>
              <a:cxn ang="0">
                <a:pos x="2116" y="0"/>
              </a:cxn>
            </a:cxnLst>
            <a:rect l="0" t="0" r="r" b="b"/>
            <a:pathLst>
              <a:path w="2116" h="572">
                <a:moveTo>
                  <a:pt x="2116" y="0"/>
                </a:moveTo>
                <a:lnTo>
                  <a:pt x="1986" y="0"/>
                </a:lnTo>
                <a:lnTo>
                  <a:pt x="0" y="572"/>
                </a:lnTo>
                <a:lnTo>
                  <a:pt x="718" y="572"/>
                </a:lnTo>
                <a:lnTo>
                  <a:pt x="2116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7" name="Freeform 23"/>
          <p:cNvSpPr>
            <a:spLocks/>
          </p:cNvSpPr>
          <p:nvPr/>
        </p:nvSpPr>
        <p:spPr bwMode="auto">
          <a:xfrm>
            <a:off x="4268942" y="3886200"/>
            <a:ext cx="527941" cy="883939"/>
          </a:xfrm>
          <a:custGeom>
            <a:avLst/>
            <a:gdLst/>
            <a:ahLst/>
            <a:cxnLst>
              <a:cxn ang="0">
                <a:pos x="222" y="153"/>
              </a:cxn>
              <a:cxn ang="0">
                <a:pos x="185" y="0"/>
              </a:cxn>
              <a:cxn ang="0">
                <a:pos x="114" y="0"/>
              </a:cxn>
              <a:cxn ang="0">
                <a:pos x="81" y="153"/>
              </a:cxn>
              <a:cxn ang="0">
                <a:pos x="0" y="153"/>
              </a:cxn>
              <a:cxn ang="0">
                <a:pos x="149" y="236"/>
              </a:cxn>
              <a:cxn ang="0">
                <a:pos x="303" y="153"/>
              </a:cxn>
              <a:cxn ang="0">
                <a:pos x="222" y="153"/>
              </a:cxn>
            </a:cxnLst>
            <a:rect l="0" t="0" r="r" b="b"/>
            <a:pathLst>
              <a:path w="303" h="236">
                <a:moveTo>
                  <a:pt x="222" y="153"/>
                </a:moveTo>
                <a:lnTo>
                  <a:pt x="185" y="0"/>
                </a:lnTo>
                <a:lnTo>
                  <a:pt x="114" y="0"/>
                </a:lnTo>
                <a:lnTo>
                  <a:pt x="81" y="153"/>
                </a:lnTo>
                <a:lnTo>
                  <a:pt x="0" y="153"/>
                </a:lnTo>
                <a:lnTo>
                  <a:pt x="149" y="236"/>
                </a:lnTo>
                <a:lnTo>
                  <a:pt x="303" y="153"/>
                </a:lnTo>
                <a:lnTo>
                  <a:pt x="222" y="153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8" name="Freeform 24"/>
          <p:cNvSpPr>
            <a:spLocks/>
          </p:cNvSpPr>
          <p:nvPr/>
        </p:nvSpPr>
        <p:spPr bwMode="auto">
          <a:xfrm>
            <a:off x="3485567" y="3886200"/>
            <a:ext cx="608091" cy="883939"/>
          </a:xfrm>
          <a:custGeom>
            <a:avLst/>
            <a:gdLst/>
            <a:ahLst/>
            <a:cxnLst>
              <a:cxn ang="0">
                <a:pos x="222" y="153"/>
              </a:cxn>
              <a:cxn ang="0">
                <a:pos x="349" y="0"/>
              </a:cxn>
              <a:cxn ang="0">
                <a:pos x="276" y="0"/>
              </a:cxn>
              <a:cxn ang="0">
                <a:pos x="80" y="153"/>
              </a:cxn>
              <a:cxn ang="0">
                <a:pos x="0" y="153"/>
              </a:cxn>
              <a:cxn ang="0">
                <a:pos x="61" y="236"/>
              </a:cxn>
              <a:cxn ang="0">
                <a:pos x="300" y="153"/>
              </a:cxn>
              <a:cxn ang="0">
                <a:pos x="222" y="153"/>
              </a:cxn>
            </a:cxnLst>
            <a:rect l="0" t="0" r="r" b="b"/>
            <a:pathLst>
              <a:path w="349" h="236">
                <a:moveTo>
                  <a:pt x="222" y="153"/>
                </a:moveTo>
                <a:lnTo>
                  <a:pt x="349" y="0"/>
                </a:lnTo>
                <a:lnTo>
                  <a:pt x="276" y="0"/>
                </a:lnTo>
                <a:lnTo>
                  <a:pt x="80" y="153"/>
                </a:lnTo>
                <a:lnTo>
                  <a:pt x="0" y="153"/>
                </a:lnTo>
                <a:lnTo>
                  <a:pt x="61" y="236"/>
                </a:lnTo>
                <a:lnTo>
                  <a:pt x="300" y="153"/>
                </a:lnTo>
                <a:lnTo>
                  <a:pt x="222" y="153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9" name="Freeform 25"/>
          <p:cNvSpPr>
            <a:spLocks/>
          </p:cNvSpPr>
          <p:nvPr/>
        </p:nvSpPr>
        <p:spPr bwMode="auto">
          <a:xfrm>
            <a:off x="2645858" y="3946128"/>
            <a:ext cx="791040" cy="824011"/>
          </a:xfrm>
          <a:custGeom>
            <a:avLst/>
            <a:gdLst/>
            <a:ahLst/>
            <a:cxnLst>
              <a:cxn ang="0">
                <a:pos x="213" y="145"/>
              </a:cxn>
              <a:cxn ang="0">
                <a:pos x="454" y="0"/>
              </a:cxn>
              <a:cxn ang="0">
                <a:pos x="388" y="0"/>
              </a:cxn>
              <a:cxn ang="0">
                <a:pos x="83" y="145"/>
              </a:cxn>
              <a:cxn ang="0">
                <a:pos x="7" y="145"/>
              </a:cxn>
              <a:cxn ang="0">
                <a:pos x="0" y="220"/>
              </a:cxn>
              <a:cxn ang="0">
                <a:pos x="288" y="145"/>
              </a:cxn>
              <a:cxn ang="0">
                <a:pos x="213" y="145"/>
              </a:cxn>
            </a:cxnLst>
            <a:rect l="0" t="0" r="r" b="b"/>
            <a:pathLst>
              <a:path w="454" h="220">
                <a:moveTo>
                  <a:pt x="213" y="145"/>
                </a:moveTo>
                <a:lnTo>
                  <a:pt x="454" y="0"/>
                </a:lnTo>
                <a:lnTo>
                  <a:pt x="388" y="0"/>
                </a:lnTo>
                <a:lnTo>
                  <a:pt x="83" y="145"/>
                </a:lnTo>
                <a:lnTo>
                  <a:pt x="7" y="145"/>
                </a:lnTo>
                <a:lnTo>
                  <a:pt x="0" y="220"/>
                </a:lnTo>
                <a:lnTo>
                  <a:pt x="288" y="145"/>
                </a:lnTo>
                <a:lnTo>
                  <a:pt x="213" y="145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0" name="Freeform 26"/>
          <p:cNvSpPr>
            <a:spLocks/>
          </p:cNvSpPr>
          <p:nvPr/>
        </p:nvSpPr>
        <p:spPr bwMode="auto">
          <a:xfrm>
            <a:off x="1655258" y="3946128"/>
            <a:ext cx="1205726" cy="824011"/>
          </a:xfrm>
          <a:custGeom>
            <a:avLst/>
            <a:gdLst/>
            <a:ahLst/>
            <a:cxnLst>
              <a:cxn ang="0">
                <a:pos x="295" y="145"/>
              </a:cxn>
              <a:cxn ang="0">
                <a:pos x="692" y="0"/>
              </a:cxn>
              <a:cxn ang="0">
                <a:pos x="626" y="0"/>
              </a:cxn>
              <a:cxn ang="0">
                <a:pos x="163" y="145"/>
              </a:cxn>
              <a:cxn ang="0">
                <a:pos x="89" y="145"/>
              </a:cxn>
              <a:cxn ang="0">
                <a:pos x="0" y="220"/>
              </a:cxn>
              <a:cxn ang="0">
                <a:pos x="370" y="145"/>
              </a:cxn>
              <a:cxn ang="0">
                <a:pos x="295" y="145"/>
              </a:cxn>
            </a:cxnLst>
            <a:rect l="0" t="0" r="r" b="b"/>
            <a:pathLst>
              <a:path w="692" h="220">
                <a:moveTo>
                  <a:pt x="295" y="145"/>
                </a:moveTo>
                <a:lnTo>
                  <a:pt x="692" y="0"/>
                </a:lnTo>
                <a:lnTo>
                  <a:pt x="626" y="0"/>
                </a:lnTo>
                <a:lnTo>
                  <a:pt x="163" y="145"/>
                </a:lnTo>
                <a:lnTo>
                  <a:pt x="89" y="145"/>
                </a:lnTo>
                <a:lnTo>
                  <a:pt x="0" y="220"/>
                </a:lnTo>
                <a:lnTo>
                  <a:pt x="370" y="145"/>
                </a:lnTo>
                <a:lnTo>
                  <a:pt x="295" y="145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1" name="Freeform 27"/>
          <p:cNvSpPr>
            <a:spLocks/>
          </p:cNvSpPr>
          <p:nvPr/>
        </p:nvSpPr>
        <p:spPr bwMode="auto">
          <a:xfrm>
            <a:off x="5008058" y="3886200"/>
            <a:ext cx="595893" cy="883939"/>
          </a:xfrm>
          <a:custGeom>
            <a:avLst/>
            <a:gdLst/>
            <a:ahLst/>
            <a:cxnLst>
              <a:cxn ang="0">
                <a:pos x="265" y="153"/>
              </a:cxn>
              <a:cxn ang="0">
                <a:pos x="71" y="0"/>
              </a:cxn>
              <a:cxn ang="0">
                <a:pos x="0" y="0"/>
              </a:cxn>
              <a:cxn ang="0">
                <a:pos x="120" y="153"/>
              </a:cxn>
              <a:cxn ang="0">
                <a:pos x="42" y="153"/>
              </a:cxn>
              <a:cxn ang="0">
                <a:pos x="272" y="236"/>
              </a:cxn>
              <a:cxn ang="0">
                <a:pos x="342" y="153"/>
              </a:cxn>
              <a:cxn ang="0">
                <a:pos x="265" y="153"/>
              </a:cxn>
            </a:cxnLst>
            <a:rect l="0" t="0" r="r" b="b"/>
            <a:pathLst>
              <a:path w="342" h="236">
                <a:moveTo>
                  <a:pt x="265" y="153"/>
                </a:moveTo>
                <a:lnTo>
                  <a:pt x="71" y="0"/>
                </a:lnTo>
                <a:lnTo>
                  <a:pt x="0" y="0"/>
                </a:lnTo>
                <a:lnTo>
                  <a:pt x="120" y="153"/>
                </a:lnTo>
                <a:lnTo>
                  <a:pt x="42" y="153"/>
                </a:lnTo>
                <a:lnTo>
                  <a:pt x="272" y="236"/>
                </a:lnTo>
                <a:lnTo>
                  <a:pt x="342" y="153"/>
                </a:lnTo>
                <a:lnTo>
                  <a:pt x="265" y="153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2" name="Freeform 28"/>
          <p:cNvSpPr>
            <a:spLocks/>
          </p:cNvSpPr>
          <p:nvPr/>
        </p:nvSpPr>
        <p:spPr bwMode="auto">
          <a:xfrm>
            <a:off x="5606042" y="3886200"/>
            <a:ext cx="773616" cy="883939"/>
          </a:xfrm>
          <a:custGeom>
            <a:avLst/>
            <a:gdLst/>
            <a:ahLst/>
            <a:cxnLst>
              <a:cxn ang="0">
                <a:pos x="363" y="153"/>
              </a:cxn>
              <a:cxn ang="0">
                <a:pos x="73" y="0"/>
              </a:cxn>
              <a:cxn ang="0">
                <a:pos x="0" y="0"/>
              </a:cxn>
              <a:cxn ang="0">
                <a:pos x="222" y="153"/>
              </a:cxn>
              <a:cxn ang="0">
                <a:pos x="141" y="153"/>
              </a:cxn>
              <a:cxn ang="0">
                <a:pos x="425" y="236"/>
              </a:cxn>
              <a:cxn ang="0">
                <a:pos x="444" y="153"/>
              </a:cxn>
              <a:cxn ang="0">
                <a:pos x="363" y="153"/>
              </a:cxn>
            </a:cxnLst>
            <a:rect l="0" t="0" r="r" b="b"/>
            <a:pathLst>
              <a:path w="444" h="236">
                <a:moveTo>
                  <a:pt x="363" y="153"/>
                </a:moveTo>
                <a:lnTo>
                  <a:pt x="73" y="0"/>
                </a:lnTo>
                <a:lnTo>
                  <a:pt x="0" y="0"/>
                </a:lnTo>
                <a:lnTo>
                  <a:pt x="222" y="153"/>
                </a:lnTo>
                <a:lnTo>
                  <a:pt x="141" y="153"/>
                </a:lnTo>
                <a:lnTo>
                  <a:pt x="425" y="236"/>
                </a:lnTo>
                <a:lnTo>
                  <a:pt x="444" y="153"/>
                </a:lnTo>
                <a:lnTo>
                  <a:pt x="363" y="153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3" name="Freeform 29"/>
          <p:cNvSpPr>
            <a:spLocks/>
          </p:cNvSpPr>
          <p:nvPr/>
        </p:nvSpPr>
        <p:spPr bwMode="auto">
          <a:xfrm>
            <a:off x="6101807" y="3886200"/>
            <a:ext cx="1268451" cy="883939"/>
          </a:xfrm>
          <a:custGeom>
            <a:avLst/>
            <a:gdLst/>
            <a:ahLst/>
            <a:cxnLst>
              <a:cxn ang="0">
                <a:pos x="562" y="153"/>
              </a:cxn>
              <a:cxn ang="0">
                <a:pos x="71" y="0"/>
              </a:cxn>
              <a:cxn ang="0">
                <a:pos x="0" y="0"/>
              </a:cxn>
              <a:cxn ang="0">
                <a:pos x="418" y="153"/>
              </a:cxn>
              <a:cxn ang="0">
                <a:pos x="340" y="153"/>
              </a:cxn>
              <a:cxn ang="0">
                <a:pos x="728" y="236"/>
              </a:cxn>
              <a:cxn ang="0">
                <a:pos x="640" y="153"/>
              </a:cxn>
              <a:cxn ang="0">
                <a:pos x="562" y="153"/>
              </a:cxn>
            </a:cxnLst>
            <a:rect l="0" t="0" r="r" b="b"/>
            <a:pathLst>
              <a:path w="728" h="236">
                <a:moveTo>
                  <a:pt x="562" y="153"/>
                </a:moveTo>
                <a:lnTo>
                  <a:pt x="71" y="0"/>
                </a:lnTo>
                <a:lnTo>
                  <a:pt x="0" y="0"/>
                </a:lnTo>
                <a:lnTo>
                  <a:pt x="418" y="153"/>
                </a:lnTo>
                <a:lnTo>
                  <a:pt x="340" y="153"/>
                </a:lnTo>
                <a:lnTo>
                  <a:pt x="728" y="236"/>
                </a:lnTo>
                <a:lnTo>
                  <a:pt x="640" y="153"/>
                </a:lnTo>
                <a:lnTo>
                  <a:pt x="562" y="153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24185" y="5394960"/>
            <a:ext cx="1229422" cy="3429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1502857" y="5394960"/>
            <a:ext cx="1143001" cy="3429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691392" y="5394960"/>
            <a:ext cx="1204332" cy="3429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933637" y="5394960"/>
            <a:ext cx="1166419" cy="3429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137598" y="5394960"/>
            <a:ext cx="1233697" cy="3429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6412369" y="5394960"/>
            <a:ext cx="1162515" cy="3429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7614098" y="5394960"/>
            <a:ext cx="1216042" cy="3429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3560258" y="6016823"/>
            <a:ext cx="1981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cs typeface="Arial" pitchFamily="34" charset="0"/>
              </a:rPr>
              <a:t>RICARDO FOCUS</a:t>
            </a:r>
            <a:endParaRPr 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562600" y="2057400"/>
            <a:ext cx="1600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cs typeface="Arial" pitchFamily="34" charset="0"/>
              </a:rPr>
              <a:t>ACCOUNTAINTS</a:t>
            </a:r>
            <a:endParaRPr 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240280" y="2057400"/>
            <a:ext cx="1219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cs typeface="Arial" pitchFamily="34" charset="0"/>
              </a:rPr>
              <a:t>LAW FIRM</a:t>
            </a:r>
            <a:endParaRPr 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62" name="Group 61"/>
          <p:cNvGrpSpPr/>
          <p:nvPr/>
        </p:nvGrpSpPr>
        <p:grpSpPr>
          <a:xfrm>
            <a:off x="3169731" y="1295400"/>
            <a:ext cx="2729848" cy="1938158"/>
            <a:chOff x="3652374" y="1661160"/>
            <a:chExt cx="1806845" cy="1282839"/>
          </a:xfrm>
        </p:grpSpPr>
        <p:sp>
          <p:nvSpPr>
            <p:cNvPr id="1030" name="Freeform 6"/>
            <p:cNvSpPr>
              <a:spLocks/>
            </p:cNvSpPr>
            <p:nvPr/>
          </p:nvSpPr>
          <p:spPr bwMode="auto">
            <a:xfrm>
              <a:off x="3702902" y="2520153"/>
              <a:ext cx="1716243" cy="392036"/>
            </a:xfrm>
            <a:custGeom>
              <a:avLst/>
              <a:gdLst/>
              <a:ahLst/>
              <a:cxnLst>
                <a:cxn ang="0">
                  <a:pos x="0" y="225"/>
                </a:cxn>
                <a:cxn ang="0">
                  <a:pos x="493" y="0"/>
                </a:cxn>
                <a:cxn ang="0">
                  <a:pos x="985" y="225"/>
                </a:cxn>
                <a:cxn ang="0">
                  <a:pos x="0" y="225"/>
                </a:cxn>
              </a:cxnLst>
              <a:rect l="0" t="0" r="r" b="b"/>
              <a:pathLst>
                <a:path w="985" h="225">
                  <a:moveTo>
                    <a:pt x="0" y="225"/>
                  </a:moveTo>
                  <a:lnTo>
                    <a:pt x="493" y="0"/>
                  </a:lnTo>
                  <a:lnTo>
                    <a:pt x="985" y="225"/>
                  </a:lnTo>
                  <a:lnTo>
                    <a:pt x="0" y="22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1" name="Freeform 7"/>
            <p:cNvSpPr>
              <a:spLocks/>
            </p:cNvSpPr>
            <p:nvPr/>
          </p:nvSpPr>
          <p:spPr bwMode="auto">
            <a:xfrm>
              <a:off x="3652374" y="1661160"/>
              <a:ext cx="872932" cy="1209210"/>
            </a:xfrm>
            <a:custGeom>
              <a:avLst/>
              <a:gdLst/>
              <a:ahLst/>
              <a:cxnLst>
                <a:cxn ang="0">
                  <a:pos x="501" y="456"/>
                </a:cxn>
                <a:cxn ang="0">
                  <a:pos x="0" y="694"/>
                </a:cxn>
                <a:cxn ang="0">
                  <a:pos x="501" y="0"/>
                </a:cxn>
                <a:cxn ang="0">
                  <a:pos x="501" y="456"/>
                </a:cxn>
              </a:cxnLst>
              <a:rect l="0" t="0" r="r" b="b"/>
              <a:pathLst>
                <a:path w="501" h="694">
                  <a:moveTo>
                    <a:pt x="501" y="456"/>
                  </a:moveTo>
                  <a:lnTo>
                    <a:pt x="0" y="694"/>
                  </a:lnTo>
                  <a:lnTo>
                    <a:pt x="501" y="0"/>
                  </a:lnTo>
                  <a:lnTo>
                    <a:pt x="501" y="45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75000"/>
                    <a:shade val="30000"/>
                    <a:satMod val="115000"/>
                  </a:schemeClr>
                </a:gs>
                <a:gs pos="50000">
                  <a:schemeClr val="accent3">
                    <a:lumMod val="75000"/>
                    <a:shade val="67500"/>
                    <a:satMod val="115000"/>
                  </a:schemeClr>
                </a:gs>
                <a:gs pos="100000">
                  <a:schemeClr val="accent3">
                    <a:lumMod val="7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2" name="Freeform 8"/>
            <p:cNvSpPr>
              <a:spLocks/>
            </p:cNvSpPr>
            <p:nvPr/>
          </p:nvSpPr>
          <p:spPr bwMode="auto">
            <a:xfrm>
              <a:off x="4591515" y="1661160"/>
              <a:ext cx="867704" cy="1209210"/>
            </a:xfrm>
            <a:custGeom>
              <a:avLst/>
              <a:gdLst/>
              <a:ahLst/>
              <a:cxnLst>
                <a:cxn ang="0">
                  <a:pos x="0" y="456"/>
                </a:cxn>
                <a:cxn ang="0">
                  <a:pos x="498" y="694"/>
                </a:cxn>
                <a:cxn ang="0">
                  <a:pos x="0" y="0"/>
                </a:cxn>
                <a:cxn ang="0">
                  <a:pos x="0" y="456"/>
                </a:cxn>
              </a:cxnLst>
              <a:rect l="0" t="0" r="r" b="b"/>
              <a:pathLst>
                <a:path w="498" h="694">
                  <a:moveTo>
                    <a:pt x="0" y="456"/>
                  </a:moveTo>
                  <a:lnTo>
                    <a:pt x="498" y="694"/>
                  </a:lnTo>
                  <a:lnTo>
                    <a:pt x="0" y="0"/>
                  </a:lnTo>
                  <a:lnTo>
                    <a:pt x="0" y="45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 rot="18377670">
              <a:off x="3726982" y="2141122"/>
              <a:ext cx="1028700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Legal</a:t>
              </a:r>
              <a:endParaRPr 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038600" y="2667000"/>
              <a:ext cx="1028700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Consulting</a:t>
              </a:r>
              <a:endParaRPr 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 rot="3278113">
              <a:off x="4346369" y="2136564"/>
              <a:ext cx="1028700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Financial</a:t>
              </a:r>
              <a:endParaRPr 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45" name="Rectangle 44"/>
          <p:cNvSpPr/>
          <p:nvPr/>
        </p:nvSpPr>
        <p:spPr>
          <a:xfrm>
            <a:off x="405578" y="5438001"/>
            <a:ext cx="8686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cs typeface="Arial" pitchFamily="34" charset="0"/>
              </a:rPr>
              <a:t>Technical</a:t>
            </a:r>
            <a:endParaRPr 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548578" y="5438001"/>
            <a:ext cx="10210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cs typeface="Arial" pitchFamily="34" charset="0"/>
              </a:rPr>
              <a:t>Operational</a:t>
            </a:r>
            <a:endParaRPr 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783018" y="5438001"/>
            <a:ext cx="10210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cs typeface="Arial" pitchFamily="34" charset="0"/>
              </a:rPr>
              <a:t>Commercial</a:t>
            </a:r>
            <a:endParaRPr 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994598" y="5438001"/>
            <a:ext cx="10210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cs typeface="Arial" pitchFamily="34" charset="0"/>
              </a:rPr>
              <a:t>Strategic</a:t>
            </a:r>
            <a:endParaRPr 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099498" y="5438001"/>
            <a:ext cx="128016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cs typeface="Arial" pitchFamily="34" charset="0"/>
              </a:rPr>
              <a:t>Environmental</a:t>
            </a:r>
            <a:endParaRPr 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387278" y="5438001"/>
            <a:ext cx="12115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cs typeface="Arial" pitchFamily="34" charset="0"/>
              </a:rPr>
              <a:t>Contractual</a:t>
            </a:r>
            <a:endParaRPr 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606478" y="5438001"/>
            <a:ext cx="12115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cs typeface="Arial" pitchFamily="34" charset="0"/>
              </a:rPr>
              <a:t>Market</a:t>
            </a:r>
            <a:endParaRPr 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 rot="10800000">
            <a:off x="283658" y="6172200"/>
            <a:ext cx="3200400" cy="1489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0800000">
            <a:off x="5602418" y="6172200"/>
            <a:ext cx="3200400" cy="1489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Group 57"/>
          <p:cNvGrpSpPr/>
          <p:nvPr/>
        </p:nvGrpSpPr>
        <p:grpSpPr>
          <a:xfrm>
            <a:off x="2560320" y="1295400"/>
            <a:ext cx="1249680" cy="1752600"/>
            <a:chOff x="3169920" y="1295400"/>
            <a:chExt cx="1249680" cy="1752600"/>
          </a:xfrm>
        </p:grpSpPr>
        <p:cxnSp>
          <p:nvCxnSpPr>
            <p:cNvPr id="55" name="Straight Connector 54"/>
            <p:cNvCxnSpPr/>
            <p:nvPr/>
          </p:nvCxnSpPr>
          <p:spPr>
            <a:xfrm rot="5400000">
              <a:off x="3832860" y="1379220"/>
              <a:ext cx="670560" cy="502920"/>
            </a:xfrm>
            <a:prstGeom prst="line">
              <a:avLst/>
            </a:prstGeom>
            <a:ln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3086100" y="2461260"/>
              <a:ext cx="670560" cy="502920"/>
            </a:xfrm>
            <a:prstGeom prst="line">
              <a:avLst/>
            </a:prstGeom>
            <a:ln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/>
          <p:cNvGrpSpPr/>
          <p:nvPr/>
        </p:nvGrpSpPr>
        <p:grpSpPr>
          <a:xfrm flipH="1">
            <a:off x="5257800" y="1295400"/>
            <a:ext cx="1249680" cy="1752600"/>
            <a:chOff x="3169920" y="1295400"/>
            <a:chExt cx="1249680" cy="1752600"/>
          </a:xfrm>
        </p:grpSpPr>
        <p:cxnSp>
          <p:nvCxnSpPr>
            <p:cNvPr id="60" name="Straight Connector 59"/>
            <p:cNvCxnSpPr/>
            <p:nvPr/>
          </p:nvCxnSpPr>
          <p:spPr>
            <a:xfrm rot="5400000">
              <a:off x="3832860" y="1379220"/>
              <a:ext cx="670560" cy="502920"/>
            </a:xfrm>
            <a:prstGeom prst="line">
              <a:avLst/>
            </a:prstGeom>
            <a:ln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>
              <a:off x="3086100" y="2461260"/>
              <a:ext cx="670560" cy="502920"/>
            </a:xfrm>
            <a:prstGeom prst="line">
              <a:avLst/>
            </a:prstGeom>
            <a:ln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6428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4558486</TotalTime>
  <Words>21</Words>
  <Application>Microsoft Office PowerPoint</Application>
  <PresentationFormat>全屏显示(4:3)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DG-放射</dc:subject>
  <dc:creator/>
  <cp:keywords>TZ-固定图形;XG-细微;KJ-3D;DH-静态</cp:keywords>
  <dc:description/>
  <cp:lastModifiedBy>Shiqing Tian</cp:lastModifiedBy>
  <cp:revision>1552</cp:revision>
  <dcterms:created xsi:type="dcterms:W3CDTF">2010-07-23T09:33:49Z</dcterms:created>
  <dcterms:modified xsi:type="dcterms:W3CDTF">2014-02-11T05:58:39Z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