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custDataLst>
    <p:tags r:id="rId4"/>
  </p:custDataLst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5E8E"/>
    <a:srgbClr val="4B88C5"/>
    <a:srgbClr val="33689D"/>
    <a:srgbClr val="3C7BBA"/>
    <a:srgbClr val="4F8AC5"/>
    <a:srgbClr val="6297CC"/>
    <a:srgbClr val="4886C4"/>
    <a:srgbClr val="4E8A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3" autoAdjust="0"/>
    <p:restoredTop sz="97968" autoAdjust="0"/>
  </p:normalViewPr>
  <p:slideViewPr>
    <p:cSldViewPr>
      <p:cViewPr>
        <p:scale>
          <a:sx n="50" d="100"/>
          <a:sy n="50" d="100"/>
        </p:scale>
        <p:origin x="-3408" y="-13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0D03B-F09D-4510-BADF-03ABC890952E}" type="datetimeFigureOut">
              <a:rPr lang="zh-CN" altLang="en-US" smtClean="0"/>
              <a:t>2012/8/15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4E2D9-C876-47DD-8BED-DE40932244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581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436" y="228600"/>
            <a:ext cx="8363938" cy="60939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9436" y="1447800"/>
            <a:ext cx="8363938" cy="20005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71108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48800">
              <a:schemeClr val="bg1">
                <a:lumMod val="75000"/>
                <a:lumOff val="2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36" y="1447800"/>
            <a:ext cx="8363938" cy="2000548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876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9436" y="1447800"/>
            <a:ext cx="4115872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501" y="1447800"/>
            <a:ext cx="4115872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3418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436" y="1065305"/>
            <a:ext cx="4115872" cy="692497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133600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7501" y="1065305"/>
            <a:ext cx="4115872" cy="692497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7501" y="2133601"/>
            <a:ext cx="4115872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35316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3707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48800">
              <a:schemeClr val="tx1"/>
            </a:gs>
            <a:gs pos="0">
              <a:schemeClr val="bg1">
                <a:lumMod val="95000"/>
                <a:lumOff val="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9436" y="228600"/>
            <a:ext cx="8363938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436" y="1447800"/>
            <a:ext cx="8363937" cy="2000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582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400" b="0" kern="1200" cap="none" spc="-100" baseline="0" dirty="0" smtClean="0">
          <a:ln w="3175">
            <a:noFill/>
          </a:ln>
          <a:gradFill flip="none" rotWithShape="1"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  <a:tileRect/>
          </a:gradFill>
          <a:effectLst/>
          <a:latin typeface="微软雅黑" pitchFamily="34" charset="-122"/>
          <a:ea typeface="微软雅黑" pitchFamily="34" charset="-122"/>
          <a:cs typeface="Arial" charset="0"/>
        </a:defRPr>
      </a:lvl1pPr>
    </p:titleStyle>
    <p:bodyStyle>
      <a:lvl1pPr marL="460375" indent="-460375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7"/>
        </a:buBlip>
        <a:defRPr sz="32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1pPr>
      <a:lvl2pPr marL="855663" indent="-395288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8"/>
        </a:buBlip>
        <a:defRPr sz="28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2pPr>
      <a:lvl3pPr marL="1258888" indent="-403225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8"/>
        </a:buBlip>
        <a:defRPr sz="24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8"/>
        </a:buBlip>
        <a:defRPr sz="20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8"/>
        </a:buBlip>
        <a:defRPr sz="20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1"/>
          <p:cNvSpPr>
            <a:spLocks noGrp="1"/>
          </p:cNvSpPr>
          <p:nvPr>
            <p:ph type="title"/>
          </p:nvPr>
        </p:nvSpPr>
        <p:spPr>
          <a:xfrm>
            <a:off x="389436" y="456637"/>
            <a:ext cx="8363938" cy="677108"/>
          </a:xfrm>
        </p:spPr>
        <p:txBody>
          <a:bodyPr/>
          <a:lstStyle/>
          <a:p>
            <a:pPr lvl="0" defTabSz="91440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b="1" spc="0" dirty="0" smtClean="0">
                <a:ln>
                  <a:noFill/>
                </a:ln>
                <a:solidFill>
                  <a:srgbClr val="FFFFFF"/>
                </a:solidFill>
              </a:rPr>
              <a:t>递进图示</a:t>
            </a:r>
            <a:endParaRPr lang="en-US" altLang="zh-CN" b="1" spc="0" dirty="0">
              <a:ln>
                <a:noFill/>
              </a:ln>
              <a:solidFill>
                <a:srgbClr val="FFFFFF"/>
              </a:solidFill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grpSp>
        <p:nvGrpSpPr>
          <p:cNvPr id="39" name="Group 29"/>
          <p:cNvGrpSpPr>
            <a:grpSpLocks noChangeAspect="1"/>
          </p:cNvGrpSpPr>
          <p:nvPr/>
        </p:nvGrpSpPr>
        <p:grpSpPr>
          <a:xfrm>
            <a:off x="1526161" y="1642579"/>
            <a:ext cx="5812457" cy="3586758"/>
            <a:chOff x="547702" y="1357298"/>
            <a:chExt cx="7063604" cy="4358819"/>
          </a:xfrm>
        </p:grpSpPr>
        <p:sp>
          <p:nvSpPr>
            <p:cNvPr id="41" name="Right Arrow 31"/>
            <p:cNvSpPr/>
            <p:nvPr/>
          </p:nvSpPr>
          <p:spPr bwMode="auto">
            <a:xfrm rot="16200000">
              <a:off x="4750595" y="3321843"/>
              <a:ext cx="4286280" cy="500066"/>
            </a:xfrm>
            <a:prstGeom prst="rightArrow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  <a:normAutofit fontScale="32500" lnSpcReduction="20000"/>
            </a:bodyPr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09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24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42" name="TextBox 10"/>
            <p:cNvSpPr txBox="1"/>
            <p:nvPr/>
          </p:nvSpPr>
          <p:spPr>
            <a:xfrm rot="16200000">
              <a:off x="5947845" y="4052656"/>
              <a:ext cx="3019145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 fontScale="85000" lnSpcReduction="10000"/>
            </a:bodyPr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2000" b="0" i="0" u="none" strike="noStrike" kern="1200" cap="none" spc="0" normalizeH="0" baseline="0" noProof="0" dirty="0" smtClean="0">
                  <a:ln>
                    <a:noFill/>
                  </a:ln>
                  <a:gradFill>
                    <a:gsLst>
                      <a:gs pos="0">
                        <a:sysClr val="window" lastClr="FFFFFF"/>
                      </a:gs>
                      <a:gs pos="86000">
                        <a:sysClr val="window" lastClr="FFFFFF"/>
                      </a:gs>
                    </a:gsLst>
                    <a:lin ang="5400000" scaled="0"/>
                  </a:gra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Segoe UI"/>
                  <a:ea typeface="+mn-ea"/>
                  <a:cs typeface="+mn-cs"/>
                </a:rPr>
                <a:t>Number of Vulnerabilities</a:t>
              </a:r>
            </a:p>
          </p:txBody>
        </p:sp>
        <p:grpSp>
          <p:nvGrpSpPr>
            <p:cNvPr id="43" name="Group 33"/>
            <p:cNvGrpSpPr/>
            <p:nvPr/>
          </p:nvGrpSpPr>
          <p:grpSpPr>
            <a:xfrm>
              <a:off x="547702" y="1357298"/>
              <a:ext cx="6096000" cy="1637808"/>
              <a:chOff x="0" y="0"/>
              <a:chExt cx="6096000" cy="1637808"/>
            </a:xfrm>
          </p:grpSpPr>
          <p:sp>
            <p:nvSpPr>
              <p:cNvPr id="56" name="Trapezoid 43"/>
              <p:cNvSpPr/>
              <p:nvPr/>
            </p:nvSpPr>
            <p:spPr>
              <a:xfrm rot="10800000">
                <a:off x="0" y="0"/>
                <a:ext cx="6096000" cy="1637808"/>
              </a:xfrm>
              <a:prstGeom prst="trapezoid">
                <a:avLst>
                  <a:gd name="adj" fmla="val 71243"/>
                </a:avLst>
              </a:prstGeom>
              <a:gradFill rotWithShape="1">
                <a:gsLst>
                  <a:gs pos="0">
                    <a:srgbClr val="F79524">
                      <a:shade val="51000"/>
                      <a:satMod val="130000"/>
                    </a:srgbClr>
                  </a:gs>
                  <a:gs pos="80000">
                    <a:srgbClr val="F79524">
                      <a:shade val="93000"/>
                      <a:satMod val="130000"/>
                    </a:srgbClr>
                  </a:gs>
                  <a:gs pos="100000">
                    <a:srgbClr val="F79524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</p:sp>
          <p:sp>
            <p:nvSpPr>
              <p:cNvPr id="59" name="Trapezoid 4"/>
              <p:cNvSpPr/>
              <p:nvPr/>
            </p:nvSpPr>
            <p:spPr>
              <a:xfrm>
                <a:off x="1066799" y="0"/>
                <a:ext cx="3962400" cy="163780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16002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NZ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  <a:latin typeface="Segoe UI"/>
                    <a:ea typeface="+mn-ea"/>
                    <a:cs typeface="+mn-cs"/>
                  </a:rPr>
                  <a:t>Applications</a:t>
                </a:r>
              </a:p>
            </p:txBody>
          </p:sp>
        </p:grpSp>
        <p:grpSp>
          <p:nvGrpSpPr>
            <p:cNvPr id="44" name="Group 34"/>
            <p:cNvGrpSpPr/>
            <p:nvPr/>
          </p:nvGrpSpPr>
          <p:grpSpPr>
            <a:xfrm>
              <a:off x="1708358" y="3011130"/>
              <a:ext cx="3762351" cy="880168"/>
              <a:chOff x="1166824" y="1637808"/>
              <a:chExt cx="3762351" cy="880168"/>
            </a:xfrm>
          </p:grpSpPr>
          <p:sp>
            <p:nvSpPr>
              <p:cNvPr id="51" name="Trapezoid 41"/>
              <p:cNvSpPr/>
              <p:nvPr/>
            </p:nvSpPr>
            <p:spPr>
              <a:xfrm rot="10800000">
                <a:off x="1166824" y="1637808"/>
                <a:ext cx="3762351" cy="880168"/>
              </a:xfrm>
              <a:prstGeom prst="trapezoid">
                <a:avLst>
                  <a:gd name="adj" fmla="val 71243"/>
                </a:avLst>
              </a:prstGeom>
              <a:gradFill rotWithShape="1">
                <a:gsLst>
                  <a:gs pos="0">
                    <a:srgbClr val="1D739C">
                      <a:shade val="51000"/>
                      <a:satMod val="130000"/>
                    </a:srgbClr>
                  </a:gs>
                  <a:gs pos="80000">
                    <a:srgbClr val="1D739C">
                      <a:shade val="93000"/>
                      <a:satMod val="130000"/>
                    </a:srgbClr>
                  </a:gs>
                  <a:gs pos="100000">
                    <a:srgbClr val="1D739C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</p:sp>
          <p:sp>
            <p:nvSpPr>
              <p:cNvPr id="52" name="Trapezoid 4"/>
              <p:cNvSpPr/>
              <p:nvPr/>
            </p:nvSpPr>
            <p:spPr>
              <a:xfrm>
                <a:off x="1825235" y="1637808"/>
                <a:ext cx="2445528" cy="88016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22860" tIns="22860" rIns="22860" bIns="22860" numCol="1" spcCol="1270" anchor="ctr" anchorCtr="0">
                <a:normAutofit/>
              </a:bodyPr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8001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NZ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  <a:latin typeface="Segoe UI"/>
                    <a:ea typeface="+mn-ea"/>
                    <a:cs typeface="+mn-cs"/>
                  </a:rPr>
                  <a:t>OS Libraries</a:t>
                </a:r>
                <a:endParaRPr kumimoji="0" lang="en-NZ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45" name="Group 35"/>
            <p:cNvGrpSpPr/>
            <p:nvPr/>
          </p:nvGrpSpPr>
          <p:grpSpPr>
            <a:xfrm>
              <a:off x="1863197" y="3911418"/>
              <a:ext cx="3453056" cy="880168"/>
              <a:chOff x="1323427" y="2517977"/>
              <a:chExt cx="3453056" cy="880168"/>
            </a:xfrm>
          </p:grpSpPr>
          <p:sp>
            <p:nvSpPr>
              <p:cNvPr id="49" name="Trapezoid 39"/>
              <p:cNvSpPr/>
              <p:nvPr/>
            </p:nvSpPr>
            <p:spPr>
              <a:xfrm rot="10800000">
                <a:off x="1793882" y="2517977"/>
                <a:ext cx="2508234" cy="880168"/>
              </a:xfrm>
              <a:prstGeom prst="trapezoid">
                <a:avLst>
                  <a:gd name="adj" fmla="val 71243"/>
                </a:avLst>
              </a:prstGeom>
              <a:gradFill rotWithShape="1">
                <a:gsLst>
                  <a:gs pos="0">
                    <a:srgbClr val="1E9C7C">
                      <a:shade val="51000"/>
                      <a:satMod val="130000"/>
                    </a:srgbClr>
                  </a:gs>
                  <a:gs pos="80000">
                    <a:srgbClr val="1E9C7C">
                      <a:shade val="93000"/>
                      <a:satMod val="130000"/>
                    </a:srgbClr>
                  </a:gs>
                  <a:gs pos="100000">
                    <a:srgbClr val="1E9C7C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</p:sp>
          <p:sp>
            <p:nvSpPr>
              <p:cNvPr id="50" name="Trapezoid 4"/>
              <p:cNvSpPr/>
              <p:nvPr/>
            </p:nvSpPr>
            <p:spPr>
              <a:xfrm>
                <a:off x="1323427" y="2517977"/>
                <a:ext cx="3453056" cy="88016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22860" tIns="22860" rIns="22860" bIns="22860" numCol="1" spcCol="1270" anchor="ctr" anchorCtr="0">
                <a:normAutofit/>
              </a:bodyPr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8001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NZ" sz="11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  <a:latin typeface="Segoe UI"/>
                    <a:ea typeface="+mn-ea"/>
                    <a:cs typeface="+mn-cs"/>
                  </a:rPr>
                  <a:t>OS Transport</a:t>
                </a:r>
              </a:p>
            </p:txBody>
          </p:sp>
        </p:grpSp>
        <p:grpSp>
          <p:nvGrpSpPr>
            <p:cNvPr id="46" name="Group 36"/>
            <p:cNvGrpSpPr/>
            <p:nvPr/>
          </p:nvGrpSpPr>
          <p:grpSpPr>
            <a:xfrm>
              <a:off x="2366769" y="4807838"/>
              <a:ext cx="2445527" cy="880168"/>
              <a:chOff x="1828764" y="3398145"/>
              <a:chExt cx="2445527" cy="880168"/>
            </a:xfrm>
          </p:grpSpPr>
          <p:sp>
            <p:nvSpPr>
              <p:cNvPr id="47" name="Trapezoid 37"/>
              <p:cNvSpPr/>
              <p:nvPr/>
            </p:nvSpPr>
            <p:spPr>
              <a:xfrm rot="10800000">
                <a:off x="2420941" y="3398145"/>
                <a:ext cx="1254117" cy="880168"/>
              </a:xfrm>
              <a:prstGeom prst="trapezoid">
                <a:avLst>
                  <a:gd name="adj" fmla="val 71243"/>
                </a:avLst>
              </a:prstGeom>
              <a:gradFill rotWithShape="1">
                <a:gsLst>
                  <a:gs pos="0">
                    <a:srgbClr val="F7BC24">
                      <a:shade val="51000"/>
                      <a:satMod val="130000"/>
                    </a:srgbClr>
                  </a:gs>
                  <a:gs pos="80000">
                    <a:srgbClr val="F7BC24">
                      <a:shade val="93000"/>
                      <a:satMod val="130000"/>
                    </a:srgbClr>
                  </a:gs>
                  <a:gs pos="100000">
                    <a:srgbClr val="F7BC24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</p:sp>
          <p:sp>
            <p:nvSpPr>
              <p:cNvPr id="48" name="Trapezoid 4"/>
              <p:cNvSpPr/>
              <p:nvPr/>
            </p:nvSpPr>
            <p:spPr>
              <a:xfrm>
                <a:off x="1828764" y="3398145"/>
                <a:ext cx="2445527" cy="88016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20320" tIns="20320" rIns="20320" bIns="20320" numCol="1" spcCol="1270" anchor="ctr" anchorCtr="0">
                <a:noAutofit/>
              </a:bodyPr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7112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NZ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  <a:latin typeface="Segoe UI"/>
                    <a:ea typeface="+mn-ea"/>
                    <a:cs typeface="+mn-cs"/>
                  </a:rPr>
                  <a:t>Network</a:t>
                </a:r>
                <a:endParaRPr kumimoji="0" lang="en-NZ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69317459"/>
      </p:ext>
    </p:extLst>
  </p:cSld>
  <p:clrMapOvr>
    <a:masterClrMapping/>
  </p:clrMapOvr>
  <p:transition advTm="2000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11111E-6 L 0.25347 -0.2395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74" y="-1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347 -0.23958 L 0.00695 -0.003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26" y="1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d7ca896c2e373de1d6f199396e80f5c6544977"/>
</p:tagLst>
</file>

<file path=ppt/theme/theme1.xml><?xml version="1.0" encoding="utf-8"?>
<a:theme xmlns:a="http://schemas.openxmlformats.org/drawingml/2006/main" name="TechEd_Europe_Session_Template_16x9FINALV2">
  <a:themeElements>
    <a:clrScheme name="TechEd Europe Keynote Template 16x9">
      <a:dk1>
        <a:srgbClr val="000000"/>
      </a:dk1>
      <a:lt1>
        <a:srgbClr val="FFFFFF"/>
      </a:lt1>
      <a:dk2>
        <a:srgbClr val="0070C0"/>
      </a:dk2>
      <a:lt2>
        <a:srgbClr val="92D050"/>
      </a:lt2>
      <a:accent1>
        <a:srgbClr val="FFC000"/>
      </a:accent1>
      <a:accent2>
        <a:srgbClr val="2DA33B"/>
      </a:accent2>
      <a:accent3>
        <a:srgbClr val="DF8045"/>
      </a:accent3>
      <a:accent4>
        <a:srgbClr val="2D86E7"/>
      </a:accent4>
      <a:accent5>
        <a:srgbClr val="755DCB"/>
      </a:accent5>
      <a:accent6>
        <a:srgbClr val="777777"/>
      </a:accent6>
      <a:hlink>
        <a:srgbClr val="F0ED7B"/>
      </a:hlink>
      <a:folHlink>
        <a:srgbClr val="F3EB4F"/>
      </a:folHlink>
    </a:clrScheme>
    <a:fontScheme name="Segoe UI - 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200" dirty="0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latin typeface="Segoe Light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sz="2200" dirty="0" err="1" smtClean="0">
            <a:gradFill>
              <a:gsLst>
                <a:gs pos="0">
                  <a:schemeClr val="tx1"/>
                </a:gs>
                <a:gs pos="86000">
                  <a:schemeClr val="tx1"/>
                </a:gs>
              </a:gsLst>
              <a:lin ang="5400000" scaled="0"/>
            </a:gradFill>
            <a:latin typeface="Segoe Light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3718</TotalTime>
  <Words>12</Words>
  <Application>Microsoft Office PowerPoint</Application>
  <PresentationFormat>全屏显示(4:3)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TechEd_Europe_Session_Template_16x9FINALV2</vt:lpstr>
      <vt:lpstr>递进图示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TZ-手动增减;XG-单色;KJ-平面;DH-静态</cp:keywords>
  <dc:description>PPTfans.cn</dc:description>
  <cp:revision>139</cp:revision>
  <dcterms:created xsi:type="dcterms:W3CDTF">2009-04-14T02:40:17Z</dcterms:created>
  <dcterms:modified xsi:type="dcterms:W3CDTF">2012-08-15T10:23:47Z</dcterms:modified>
  <cp:category>UDi-逻辑图示</cp:category>
</cp:coreProperties>
</file>