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ks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2007_Workbook11111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50800">
              <a:solidFill>
                <a:schemeClr val="accent1"/>
              </a:solidFill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c:spPr>
          <c:dPt>
            <c:idx val="0"/>
            <c:bubble3D val="0"/>
            <c:spPr>
              <a:gradFill>
                <a:gsLst>
                  <a:gs pos="0">
                    <a:srgbClr val="FF0000"/>
                  </a:gs>
                  <a:gs pos="100000">
                    <a:schemeClr val="accent1"/>
                  </a:gs>
                </a:gsLst>
                <a:lin ang="18900000" scaled="1"/>
              </a:gradFill>
              <a:ln w="50800">
                <a:solidFill>
                  <a:schemeClr val="accent1"/>
                </a:solidFill>
              </a:ln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gradFill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18900000" scaled="1"/>
              </a:gradFill>
              <a:ln w="50800">
                <a:solidFill>
                  <a:schemeClr val="accent1"/>
                </a:solidFill>
              </a:ln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gradFill>
                <a:gsLst>
                  <a:gs pos="0">
                    <a:srgbClr val="FF0000"/>
                  </a:gs>
                  <a:gs pos="50000">
                    <a:schemeClr val="accent1"/>
                  </a:gs>
                </a:gsLst>
                <a:lin ang="2700000" scaled="1"/>
              </a:gradFill>
              <a:ln w="50800">
                <a:solidFill>
                  <a:schemeClr val="accent1"/>
                </a:solidFill>
              </a:ln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gradFill>
                <a:gsLst>
                  <a:gs pos="0">
                    <a:srgbClr val="FF9900"/>
                  </a:gs>
                  <a:gs pos="100000">
                    <a:schemeClr val="accent6"/>
                  </a:gs>
                </a:gsLst>
                <a:lin ang="18900000" scaled="1"/>
              </a:gradFill>
              <a:ln w="50800">
                <a:solidFill>
                  <a:schemeClr val="accent1"/>
                </a:solidFill>
              </a:ln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4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Ellipse 98"/>
          <p:cNvSpPr/>
          <p:nvPr/>
        </p:nvSpPr>
        <p:spPr bwMode="auto">
          <a:xfrm>
            <a:off x="2271655" y="5572140"/>
            <a:ext cx="3327195" cy="727436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tx1">
                  <a:lumMod val="50000"/>
                  <a:lumOff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2" name="Диаграмма 116"/>
          <p:cNvGraphicFramePr/>
          <p:nvPr/>
        </p:nvGraphicFramePr>
        <p:xfrm>
          <a:off x="1000101" y="16430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7" name="Прямоугольная выноска 11"/>
          <p:cNvSpPr/>
          <p:nvPr/>
        </p:nvSpPr>
        <p:spPr>
          <a:xfrm>
            <a:off x="5286382" y="500042"/>
            <a:ext cx="2633201" cy="1143008"/>
          </a:xfrm>
          <a:prstGeom prst="wedgeRectCallout">
            <a:avLst>
              <a:gd name="adj1" fmla="val -35309"/>
              <a:gd name="adj2" fmla="val 75833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Прямоугольная выноска 19"/>
          <p:cNvSpPr/>
          <p:nvPr/>
        </p:nvSpPr>
        <p:spPr>
          <a:xfrm flipH="1">
            <a:off x="224286" y="857232"/>
            <a:ext cx="2633200" cy="1143008"/>
          </a:xfrm>
          <a:prstGeom prst="wedgeRectCallout">
            <a:avLst>
              <a:gd name="adj1" fmla="val -35309"/>
              <a:gd name="adj2" fmla="val 75833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8"/>
          <p:cNvSpPr/>
          <p:nvPr/>
        </p:nvSpPr>
        <p:spPr>
          <a:xfrm flipH="1">
            <a:off x="714348" y="1600187"/>
            <a:ext cx="15382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Other cancers</a:t>
            </a:r>
          </a:p>
        </p:txBody>
      </p:sp>
      <p:sp>
        <p:nvSpPr>
          <p:cNvPr id="129" name="Прямоугольная выноска 24"/>
          <p:cNvSpPr/>
          <p:nvPr/>
        </p:nvSpPr>
        <p:spPr>
          <a:xfrm rot="10800000">
            <a:off x="5501173" y="5429264"/>
            <a:ext cx="2633201" cy="1143008"/>
          </a:xfrm>
          <a:prstGeom prst="wedgeRectCallout">
            <a:avLst>
              <a:gd name="adj1" fmla="val 42101"/>
              <a:gd name="adj2" fmla="val 76666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Прямоугольная выноска 46"/>
          <p:cNvSpPr/>
          <p:nvPr/>
        </p:nvSpPr>
        <p:spPr>
          <a:xfrm rot="10800000">
            <a:off x="6215553" y="3643314"/>
            <a:ext cx="2633201" cy="1143008"/>
          </a:xfrm>
          <a:prstGeom prst="wedgeRectCallout">
            <a:avLst>
              <a:gd name="adj1" fmla="val 42101"/>
              <a:gd name="adj2" fmla="val 76666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Прямоугольник 18"/>
          <p:cNvSpPr/>
          <p:nvPr/>
        </p:nvSpPr>
        <p:spPr>
          <a:xfrm flipH="1">
            <a:off x="347152" y="852714"/>
            <a:ext cx="3010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30,948</a:t>
            </a:r>
          </a:p>
        </p:txBody>
      </p:sp>
      <p:sp>
        <p:nvSpPr>
          <p:cNvPr id="142" name="Прямоугольник 18"/>
          <p:cNvSpPr/>
          <p:nvPr/>
        </p:nvSpPr>
        <p:spPr>
          <a:xfrm flipH="1">
            <a:off x="5600707" y="1280853"/>
            <a:ext cx="19950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Chronic lung disease</a:t>
            </a:r>
          </a:p>
        </p:txBody>
      </p:sp>
      <p:sp>
        <p:nvSpPr>
          <p:cNvPr id="143" name="Прямоугольник 18"/>
          <p:cNvSpPr/>
          <p:nvPr/>
        </p:nvSpPr>
        <p:spPr>
          <a:xfrm flipH="1">
            <a:off x="5500694" y="533380"/>
            <a:ext cx="3010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82,431</a:t>
            </a:r>
          </a:p>
        </p:txBody>
      </p:sp>
      <p:sp>
        <p:nvSpPr>
          <p:cNvPr id="144" name="Прямоугольник 18"/>
          <p:cNvSpPr/>
          <p:nvPr/>
        </p:nvSpPr>
        <p:spPr>
          <a:xfrm flipH="1">
            <a:off x="6743716" y="4424125"/>
            <a:ext cx="15382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Coronary heart</a:t>
            </a:r>
          </a:p>
        </p:txBody>
      </p:sp>
      <p:sp>
        <p:nvSpPr>
          <p:cNvPr id="145" name="Прямоугольник 18"/>
          <p:cNvSpPr/>
          <p:nvPr/>
        </p:nvSpPr>
        <p:spPr>
          <a:xfrm flipH="1">
            <a:off x="6376520" y="3676652"/>
            <a:ext cx="3010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81,976</a:t>
            </a:r>
          </a:p>
        </p:txBody>
      </p:sp>
      <p:sp>
        <p:nvSpPr>
          <p:cNvPr id="146" name="Прямоугольник 18"/>
          <p:cNvSpPr/>
          <p:nvPr/>
        </p:nvSpPr>
        <p:spPr>
          <a:xfrm flipH="1">
            <a:off x="6053628" y="6229125"/>
            <a:ext cx="15382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Lung cancer</a:t>
            </a:r>
          </a:p>
        </p:txBody>
      </p:sp>
      <p:sp>
        <p:nvSpPr>
          <p:cNvPr id="147" name="Прямоугольник 18"/>
          <p:cNvSpPr/>
          <p:nvPr/>
        </p:nvSpPr>
        <p:spPr>
          <a:xfrm flipH="1">
            <a:off x="5581657" y="5481652"/>
            <a:ext cx="3010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124,813</a:t>
            </a:r>
          </a:p>
        </p:txBody>
      </p:sp>
    </p:spTree>
    <p:extLst>
      <p:ext uri="{BB962C8B-B14F-4D97-AF65-F5344CB8AC3E}">
        <p14:creationId xmlns:p14="http://schemas.microsoft.com/office/powerpoint/2010/main" val="76744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ycolors">
    <a:dk1>
      <a:sysClr val="windowText" lastClr="000000"/>
    </a:dk1>
    <a:lt1>
      <a:sysClr val="window" lastClr="FFFFFF"/>
    </a:lt1>
    <a:dk2>
      <a:srgbClr val="0070C0"/>
    </a:dk2>
    <a:lt2>
      <a:srgbClr val="4EE7FC"/>
    </a:lt2>
    <a:accent1>
      <a:srgbClr val="A00000"/>
    </a:accent1>
    <a:accent2>
      <a:srgbClr val="FF0000"/>
    </a:accent2>
    <a:accent3>
      <a:srgbClr val="127D12"/>
    </a:accent3>
    <a:accent4>
      <a:srgbClr val="28D728"/>
    </a:accent4>
    <a:accent5>
      <a:srgbClr val="FF9900"/>
    </a:accent5>
    <a:accent6>
      <a:srgbClr val="FFFF00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