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charts/style15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olors6.xml" ContentType="application/vnd.ms-office.chartcolor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style9.xml" ContentType="application/vnd.ms-office.chartstyle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style5.xml" ContentType="application/vnd.ms-office.chart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Default Extension="emf" ContentType="image/x-emf"/>
  <Override PartName="/ppt/charts/chart25.xml" ContentType="application/vnd.openxmlformats-officedocument.drawingml.chart+xml"/>
  <Override PartName="/ppt/charts/colors5.xml" ContentType="application/vnd.ms-office.chartcolorstyle+xml"/>
  <Override PartName="/ppt/charts/style10.xml" ContentType="application/vnd.ms-office.chartstyle+xml"/>
  <Override PartName="/ppt/charts/colors1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olors1.xml" ContentType="application/vnd.ms-office.chartcolorstyle+xml"/>
  <Override PartName="/ppt/charts/colors1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style13.xml" ContentType="application/vnd.ms-office.chart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charts/chart26.xml" ContentType="application/vnd.openxmlformats-officedocument.drawingml.chart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charts/chart15.xml" ContentType="application/vnd.openxmlformats-officedocument.drawingml.chart+xml"/>
  <Override PartName="/ppt/charts/colors14.xml" ContentType="application/vnd.ms-office.chartcolor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ommentAuthors.xml" ContentType="application/vnd.openxmlformats-officedocument.presentationml.commentAuthors+xml"/>
  <Override PartName="/ppt/charts/colors10.xml" ContentType="application/vnd.ms-office.chartcolorstyle+xml"/>
  <Override PartName="/ppt/charts/style7.xml" ContentType="application/vnd.ms-office.chartstyl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charts/colors9.xml" ContentType="application/vnd.ms-office.chartcolorstyle+xml"/>
  <Override PartName="/ppt/charts/style14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19" r:id="rId3"/>
    <p:sldId id="256" r:id="rId4"/>
    <p:sldId id="257" r:id="rId5"/>
    <p:sldId id="258" r:id="rId6"/>
    <p:sldId id="259" r:id="rId7"/>
    <p:sldId id="260" r:id="rId8"/>
    <p:sldId id="268" r:id="rId9"/>
    <p:sldId id="269" r:id="rId10"/>
    <p:sldId id="271" r:id="rId11"/>
    <p:sldId id="270" r:id="rId12"/>
    <p:sldId id="275" r:id="rId13"/>
    <p:sldId id="274" r:id="rId14"/>
    <p:sldId id="277" r:id="rId15"/>
    <p:sldId id="278" r:id="rId16"/>
    <p:sldId id="280" r:id="rId17"/>
    <p:sldId id="272" r:id="rId18"/>
    <p:sldId id="276" r:id="rId19"/>
    <p:sldId id="264" r:id="rId20"/>
    <p:sldId id="261" r:id="rId21"/>
    <p:sldId id="263" r:id="rId22"/>
    <p:sldId id="262" r:id="rId23"/>
    <p:sldId id="267" r:id="rId24"/>
    <p:sldId id="285" r:id="rId25"/>
    <p:sldId id="281" r:id="rId26"/>
    <p:sldId id="286" r:id="rId27"/>
    <p:sldId id="287" r:id="rId28"/>
    <p:sldId id="288" r:id="rId29"/>
    <p:sldId id="282" r:id="rId30"/>
    <p:sldId id="289" r:id="rId31"/>
    <p:sldId id="290" r:id="rId32"/>
    <p:sldId id="292" r:id="rId33"/>
    <p:sldId id="293" r:id="rId34"/>
    <p:sldId id="291" r:id="rId35"/>
    <p:sldId id="294" r:id="rId36"/>
    <p:sldId id="283" r:id="rId37"/>
    <p:sldId id="295" r:id="rId38"/>
    <p:sldId id="296" r:id="rId39"/>
    <p:sldId id="297" r:id="rId40"/>
    <p:sldId id="307" r:id="rId41"/>
    <p:sldId id="308" r:id="rId42"/>
    <p:sldId id="298" r:id="rId43"/>
    <p:sldId id="300" r:id="rId44"/>
    <p:sldId id="303" r:id="rId45"/>
    <p:sldId id="301" r:id="rId46"/>
    <p:sldId id="302" r:id="rId47"/>
    <p:sldId id="304" r:id="rId48"/>
    <p:sldId id="305" r:id="rId49"/>
    <p:sldId id="311" r:id="rId50"/>
    <p:sldId id="273" r:id="rId51"/>
    <p:sldId id="310" r:id="rId52"/>
    <p:sldId id="315" r:id="rId53"/>
    <p:sldId id="306" r:id="rId54"/>
    <p:sldId id="312" r:id="rId55"/>
    <p:sldId id="313" r:id="rId56"/>
    <p:sldId id="316" r:id="rId57"/>
    <p:sldId id="318" r:id="rId58"/>
    <p:sldId id="309" r:id="rId5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 SIMON" initials="LS" lastIdx="1" clrIdx="0">
    <p:extLst>
      <p:ext uri="{19B8F6BF-5375-455C-9EA6-DF929625EA0E}">
        <p15:presenceInfo xmlns:p15="http://schemas.microsoft.com/office/powerpoint/2012/main" xmlns="" userId="b668e7b9088c41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E2E"/>
    <a:srgbClr val="FFD03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4583" autoAdjust="0"/>
    <p:restoredTop sz="94660"/>
  </p:normalViewPr>
  <p:slideViewPr>
    <p:cSldViewPr snapToGrid="0">
      <p:cViewPr>
        <p:scale>
          <a:sx n="75" d="100"/>
          <a:sy n="75" d="100"/>
        </p:scale>
        <p:origin x="-100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24037;&#20316;&#31807;1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package" Target="../embeddings/Microsoft_Office_Excel____6.xlsx"/><Relationship Id="rId1" Type="http://schemas.openxmlformats.org/officeDocument/2006/relationships/image" Target="../media/image10.png"/><Relationship Id="rId4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package" Target="../embeddings/Microsoft_Office_Excel____7.xlsx"/><Relationship Id="rId1" Type="http://schemas.openxmlformats.org/officeDocument/2006/relationships/image" Target="../media/image13.png"/><Relationship Id="rId4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package" Target="../embeddings/Microsoft_Office_Excel____8.xlsx"/><Relationship Id="rId1" Type="http://schemas.openxmlformats.org/officeDocument/2006/relationships/image" Target="../media/image14.png"/><Relationship Id="rId4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openxmlformats.org/officeDocument/2006/relationships/package" Target="../embeddings/Microsoft_Office_Excel____9.xlsx"/><Relationship Id="rId1" Type="http://schemas.openxmlformats.org/officeDocument/2006/relationships/image" Target="../media/image16.png"/><Relationship Id="rId4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openxmlformats.org/officeDocument/2006/relationships/package" Target="../embeddings/Microsoft_Office_Excel____10.xlsx"/><Relationship Id="rId1" Type="http://schemas.openxmlformats.org/officeDocument/2006/relationships/image" Target="../media/image17.png"/><Relationship Id="rId4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Office_Excel____11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12.xlsx"/><Relationship Id="rId1" Type="http://schemas.openxmlformats.org/officeDocument/2006/relationships/image" Target="../media/image19.png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3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__14.xlsx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__15.xlsx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24037;&#20316;&#31807;1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7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8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9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0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1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2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3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&#24037;&#20316;&#31807;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&#24037;&#20316;&#31807;1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___1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Microsoft_Office_Excel____2.xlsx"/><Relationship Id="rId1" Type="http://schemas.openxmlformats.org/officeDocument/2006/relationships/image" Target="../media/image5.png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11/relationships/chartStyle" Target="style7.xml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microsoft.com/office/2011/relationships/chartColorStyle" Target="colors7.xml"/><Relationship Id="rId5" Type="http://schemas.openxmlformats.org/officeDocument/2006/relationships/package" Target="../embeddings/Microsoft_Office_Excel____3.xlsx"/><Relationship Id="rId4" Type="http://schemas.openxmlformats.org/officeDocument/2006/relationships/image" Target="../media/image8.png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Office_Excel____4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package" Target="../embeddings/Microsoft_Office_Excel____5.xlsx"/><Relationship Id="rId1" Type="http://schemas.openxmlformats.org/officeDocument/2006/relationships/image" Target="../media/image10.png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Sheet1!$D$28</c:f>
              <c:strCache>
                <c:ptCount val="1"/>
                <c:pt idx="0">
                  <c:v>正妹</c:v>
                </c:pt>
              </c:strCache>
            </c:strRef>
          </c:tx>
          <c:spPr>
            <a:solidFill>
              <a:srgbClr val="2E2E2E"/>
            </a:solidFill>
            <a:ln>
              <a:noFill/>
            </a:ln>
            <a:effectLst/>
          </c:spPr>
          <c:dPt>
            <c:idx val="6"/>
            <c:spPr>
              <a:solidFill>
                <a:srgbClr val="FFD03B"/>
              </a:solidFill>
              <a:ln>
                <a:noFill/>
              </a:ln>
              <a:effectLst/>
            </c:spPr>
          </c:dPt>
          <c:cat>
            <c:strRef>
              <c:f>Sheet1!$E$27:$O$27</c:f>
              <c:strCache>
                <c:ptCount val="11"/>
                <c:pt idx="0">
                  <c:v>北京</c:v>
                </c:pt>
                <c:pt idx="1">
                  <c:v>上海</c:v>
                </c:pt>
                <c:pt idx="2">
                  <c:v>广州</c:v>
                </c:pt>
                <c:pt idx="3">
                  <c:v>深圳</c:v>
                </c:pt>
                <c:pt idx="4">
                  <c:v>成都</c:v>
                </c:pt>
                <c:pt idx="5">
                  <c:v>南京</c:v>
                </c:pt>
                <c:pt idx="6">
                  <c:v>昆明</c:v>
                </c:pt>
                <c:pt idx="7">
                  <c:v>杭州</c:v>
                </c:pt>
                <c:pt idx="8">
                  <c:v>石家庄</c:v>
                </c:pt>
                <c:pt idx="9">
                  <c:v>天津</c:v>
                </c:pt>
                <c:pt idx="10">
                  <c:v>重庆</c:v>
                </c:pt>
              </c:strCache>
            </c:strRef>
          </c:cat>
          <c:val>
            <c:numRef>
              <c:f>Sheet1!$E$28:$O$28</c:f>
              <c:numCache>
                <c:formatCode>General</c:formatCode>
                <c:ptCount val="11"/>
                <c:pt idx="0">
                  <c:v>11564</c:v>
                </c:pt>
                <c:pt idx="1">
                  <c:v>34356</c:v>
                </c:pt>
                <c:pt idx="2">
                  <c:v>23423</c:v>
                </c:pt>
                <c:pt idx="3">
                  <c:v>56756</c:v>
                </c:pt>
                <c:pt idx="4">
                  <c:v>12334</c:v>
                </c:pt>
                <c:pt idx="5">
                  <c:v>45764</c:v>
                </c:pt>
                <c:pt idx="6">
                  <c:v>123424</c:v>
                </c:pt>
                <c:pt idx="7">
                  <c:v>56787</c:v>
                </c:pt>
                <c:pt idx="8">
                  <c:v>34532</c:v>
                </c:pt>
                <c:pt idx="9">
                  <c:v>23423</c:v>
                </c:pt>
                <c:pt idx="10">
                  <c:v>34532</c:v>
                </c:pt>
              </c:numCache>
            </c:numRef>
          </c:val>
        </c:ser>
        <c:dLbls/>
        <c:gapWidth val="80"/>
        <c:overlap val="-27"/>
        <c:axId val="73763072"/>
        <c:axId val="73768960"/>
      </c:barChart>
      <c:catAx>
        <c:axId val="737630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3768960"/>
        <c:crosses val="autoZero"/>
        <c:auto val="1"/>
        <c:lblAlgn val="ctr"/>
        <c:lblOffset val="100"/>
      </c:catAx>
      <c:valAx>
        <c:axId val="7376896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376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0.11805993656059609"/>
          <c:y val="1.8680104588144258E-2"/>
          <c:w val="0.88158971635114869"/>
          <c:h val="0.95139523238336654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pictureOptions>
            <c:pictureFormat val="stack"/>
          </c:pictureOptions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/>
        <c:gapWidth val="39"/>
        <c:axId val="125262848"/>
        <c:axId val="125264640"/>
      </c:barChart>
      <c:catAx>
        <c:axId val="12526284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5264640"/>
        <c:crosses val="autoZero"/>
        <c:auto val="1"/>
        <c:lblAlgn val="ctr"/>
        <c:lblOffset val="100"/>
      </c:catAx>
      <c:valAx>
        <c:axId val="125264640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25262848"/>
        <c:crosses val="autoZero"/>
        <c:crossBetween val="between"/>
        <c:minorUnit val="2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8.998878855536234E-2"/>
          <c:y val="6.8944047144423398E-2"/>
          <c:w val="0.91001124316192483"/>
          <c:h val="0.7978761089116946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/>
              <a:srcRect/>
              <a:stretch>
                <a:fillRect/>
              </a:stretch>
            </a:blipFill>
            <a:ln>
              <a:noFill/>
            </a:ln>
            <a:effectLst/>
          </c:spPr>
          <c:pictureOptions>
            <c:pictureFormat val="stack"/>
          </c:pictureOptions>
          <c:dLbls>
            <c:dLbl>
              <c:idx val="0"/>
              <c:layout>
                <c:manualLayout>
                  <c:x val="1.9841709460561165E-2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-84756"/>
                        <a:gd name="adj2" fmla="val -1835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layout>
                <c:manualLayout>
                  <c:x val="1.9841709460561165E-2"/>
                  <c:y val="-3.9556962025316467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-83111"/>
                        <a:gd name="adj2" fmla="val -9020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layout>
                <c:manualLayout>
                  <c:x val="3.4272043613696415E-2"/>
                  <c:y val="-3.9556962025316467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-106353"/>
                        <a:gd name="adj2" fmla="val -7185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3"/>
              <c:layout>
                <c:manualLayout>
                  <c:x val="1.4430334153135388E-2"/>
                  <c:y val="-7.911392405063312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-92800"/>
                        <a:gd name="adj2" fmla="val -17581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rgbClr val="FFD03B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1700</c:v>
                </c:pt>
                <c:pt idx="1">
                  <c:v>3455</c:v>
                </c:pt>
                <c:pt idx="2">
                  <c:v>2457</c:v>
                </c:pt>
                <c:pt idx="3">
                  <c:v>987</c:v>
                </c:pt>
              </c:numCache>
            </c:numRef>
          </c:val>
        </c:ser>
        <c:dLbls>
          <c:showVal val="1"/>
        </c:dLbls>
        <c:gapWidth val="34"/>
        <c:axId val="125615104"/>
        <c:axId val="125629184"/>
      </c:barChart>
      <c:catAx>
        <c:axId val="125615104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5629184"/>
        <c:crosses val="autoZero"/>
        <c:auto val="1"/>
        <c:lblAlgn val="ctr"/>
        <c:lblOffset val="100"/>
      </c:catAx>
      <c:valAx>
        <c:axId val="125629184"/>
        <c:scaling>
          <c:orientation val="minMax"/>
        </c:scaling>
        <c:delete val="1"/>
        <c:axPos val="b"/>
        <c:numFmt formatCode="General" sourceLinked="1"/>
        <c:tickLblPos val="nextTo"/>
        <c:crossAx val="12561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8.998878855536234E-2"/>
          <c:y val="6.8944047144423398E-2"/>
          <c:w val="0.91001124316192483"/>
          <c:h val="0.7978761089116946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/>
              <a:srcRect/>
              <a:stretch>
                <a:fillRect/>
              </a:stretch>
            </a:blipFill>
            <a:ln>
              <a:noFill/>
            </a:ln>
            <a:effectLst/>
          </c:spPr>
          <c:pictureOptions>
            <c:pictureFormat val="stack"/>
          </c:pictureOption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1700</c:v>
                </c:pt>
                <c:pt idx="1">
                  <c:v>3455</c:v>
                </c:pt>
                <c:pt idx="2">
                  <c:v>2457</c:v>
                </c:pt>
                <c:pt idx="3">
                  <c:v>987</c:v>
                </c:pt>
              </c:numCache>
            </c:numRef>
          </c:val>
        </c:ser>
        <c:dLbls/>
        <c:gapWidth val="34"/>
        <c:axId val="125687296"/>
        <c:axId val="125688832"/>
      </c:barChart>
      <c:catAx>
        <c:axId val="125687296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5688832"/>
        <c:crosses val="autoZero"/>
        <c:auto val="1"/>
        <c:lblAlgn val="ctr"/>
        <c:lblOffset val="100"/>
      </c:catAx>
      <c:valAx>
        <c:axId val="125688832"/>
        <c:scaling>
          <c:orientation val="minMax"/>
        </c:scaling>
        <c:delete val="1"/>
        <c:axPos val="b"/>
        <c:numFmt formatCode="General" sourceLinked="1"/>
        <c:tickLblPos val="nextTo"/>
        <c:crossAx val="12568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8.998878855536234E-2"/>
          <c:y val="6.8944047144423398E-2"/>
          <c:w val="0.91001124316192483"/>
          <c:h val="0.7978761089116946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/>
              <a:srcRect/>
              <a:stretch>
                <a:fillRect/>
              </a:stretch>
            </a:blipFill>
            <a:ln>
              <a:noFill/>
            </a:ln>
            <a:effectLst/>
          </c:spPr>
          <c:pictureOptions>
            <c:pictureFormat val="stack"/>
          </c:pictureOption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1700</c:v>
                </c:pt>
                <c:pt idx="1">
                  <c:v>3455</c:v>
                </c:pt>
                <c:pt idx="2">
                  <c:v>2457</c:v>
                </c:pt>
                <c:pt idx="3">
                  <c:v>987</c:v>
                </c:pt>
              </c:numCache>
            </c:numRef>
          </c:val>
        </c:ser>
        <c:dLbls/>
        <c:gapWidth val="34"/>
        <c:axId val="125848960"/>
        <c:axId val="125867136"/>
      </c:barChart>
      <c:catAx>
        <c:axId val="125848960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5867136"/>
        <c:crosses val="autoZero"/>
        <c:auto val="1"/>
        <c:lblAlgn val="ctr"/>
        <c:lblOffset val="100"/>
      </c:catAx>
      <c:valAx>
        <c:axId val="125867136"/>
        <c:scaling>
          <c:orientation val="minMax"/>
        </c:scaling>
        <c:delete val="1"/>
        <c:axPos val="b"/>
        <c:numFmt formatCode="General" sourceLinked="1"/>
        <c:tickLblPos val="nextTo"/>
        <c:crossAx val="12584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8.998878855536234E-2"/>
          <c:y val="6.8944047144423398E-2"/>
          <c:w val="0.91001124316192483"/>
          <c:h val="0.7978761089116946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/>
              <a:srcRect/>
              <a:stretch>
                <a:fillRect/>
              </a:stretch>
            </a:blipFill>
            <a:ln>
              <a:noFill/>
            </a:ln>
            <a:effectLst/>
          </c:spPr>
          <c:pictureOptions>
            <c:pictureFormat val="stack"/>
          </c:pictureOption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1700</c:v>
                </c:pt>
                <c:pt idx="1">
                  <c:v>3455</c:v>
                </c:pt>
                <c:pt idx="2">
                  <c:v>2457</c:v>
                </c:pt>
                <c:pt idx="3">
                  <c:v>987</c:v>
                </c:pt>
              </c:numCache>
            </c:numRef>
          </c:val>
        </c:ser>
        <c:dLbls/>
        <c:gapWidth val="34"/>
        <c:axId val="125784448"/>
        <c:axId val="125785984"/>
      </c:barChart>
      <c:catAx>
        <c:axId val="125784448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5785984"/>
        <c:crosses val="autoZero"/>
        <c:auto val="1"/>
        <c:lblAlgn val="ctr"/>
        <c:lblOffset val="100"/>
      </c:catAx>
      <c:valAx>
        <c:axId val="125785984"/>
        <c:scaling>
          <c:orientation val="minMax"/>
        </c:scaling>
        <c:delete val="1"/>
        <c:axPos val="b"/>
        <c:numFmt formatCode="General" sourceLinked="1"/>
        <c:tickLblPos val="nextTo"/>
        <c:crossAx val="12578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6.7441825362883928E-2"/>
          <c:y val="3.6999617544925048E-2"/>
          <c:w val="0.9325581746371161"/>
          <c:h val="0.75679706349847398"/>
        </c:manualLayout>
      </c:layout>
      <c:lineChart>
        <c:grouping val="stacked"/>
        <c:ser>
          <c:idx val="1"/>
          <c:order val="0"/>
          <c:tx>
            <c:strRef>
              <c:f>Sheet1!$C$1</c:f>
              <c:strCache>
                <c:ptCount val="1"/>
                <c:pt idx="0">
                  <c:v>辅助数据</c:v>
                </c:pt>
              </c:strCache>
            </c:strRef>
          </c:tx>
          <c:spPr>
            <a:ln w="31750" cap="rnd">
              <a:solidFill>
                <a:schemeClr val="accent2"/>
              </a:solidFill>
              <a:bevel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6350" cap="rnd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9</c:v>
                </c:pt>
                <c:pt idx="4">
                  <c:v>4</c:v>
                </c:pt>
                <c:pt idx="5">
                  <c:v>2</c:v>
                </c:pt>
                <c:pt idx="6">
                  <c:v>7</c:v>
                </c:pt>
                <c:pt idx="7">
                  <c:v>1</c:v>
                </c:pt>
                <c:pt idx="8">
                  <c:v>5</c:v>
                </c:pt>
                <c:pt idx="9">
                  <c:v>2</c:v>
                </c:pt>
                <c:pt idx="10">
                  <c:v>4</c:v>
                </c:pt>
                <c:pt idx="11">
                  <c:v>7</c:v>
                </c:pt>
                <c:pt idx="12">
                  <c:v>6</c:v>
                </c:pt>
                <c:pt idx="13">
                  <c:v>9</c:v>
                </c:pt>
                <c:pt idx="14">
                  <c:v>1</c:v>
                </c:pt>
                <c:pt idx="15">
                  <c:v>5</c:v>
                </c:pt>
                <c:pt idx="16">
                  <c:v>4</c:v>
                </c:pt>
                <c:pt idx="17">
                  <c:v>7</c:v>
                </c:pt>
                <c:pt idx="18">
                  <c:v>9</c:v>
                </c:pt>
                <c:pt idx="19">
                  <c:v>8</c:v>
                </c:pt>
                <c:pt idx="20">
                  <c:v>4</c:v>
                </c:pt>
                <c:pt idx="21">
                  <c:v>6</c:v>
                </c:pt>
                <c:pt idx="22">
                  <c:v>7</c:v>
                </c:pt>
                <c:pt idx="23">
                  <c:v>3</c:v>
                </c:pt>
              </c:numCache>
            </c:numRef>
          </c:val>
        </c:ser>
        <c:dLbls/>
        <c:marker val="1"/>
        <c:axId val="125856384"/>
        <c:axId val="125989248"/>
      </c:lineChart>
      <c:catAx>
        <c:axId val="1258563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5989248"/>
        <c:crosses val="autoZero"/>
        <c:auto val="1"/>
        <c:lblAlgn val="ctr"/>
        <c:lblOffset val="100"/>
      </c:catAx>
      <c:valAx>
        <c:axId val="12598924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25856384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6.7441825362883928E-2"/>
          <c:y val="3.6999617544925048E-2"/>
          <c:w val="0.9325581746371161"/>
          <c:h val="0.75679706349847398"/>
        </c:manualLayout>
      </c:layout>
      <c:lineChart>
        <c:grouping val="stacked"/>
        <c:ser>
          <c:idx val="1"/>
          <c:order val="0"/>
          <c:tx>
            <c:strRef>
              <c:f>Sheet1!$C$1</c:f>
              <c:strCache>
                <c:ptCount val="1"/>
                <c:pt idx="0">
                  <c:v>辅助数据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9</c:v>
                </c:pt>
                <c:pt idx="4">
                  <c:v>4</c:v>
                </c:pt>
                <c:pt idx="5">
                  <c:v>2</c:v>
                </c:pt>
                <c:pt idx="6">
                  <c:v>7</c:v>
                </c:pt>
                <c:pt idx="7">
                  <c:v>1</c:v>
                </c:pt>
                <c:pt idx="8">
                  <c:v>5</c:v>
                </c:pt>
                <c:pt idx="9">
                  <c:v>2</c:v>
                </c:pt>
                <c:pt idx="10">
                  <c:v>4</c:v>
                </c:pt>
                <c:pt idx="11">
                  <c:v>7</c:v>
                </c:pt>
                <c:pt idx="12">
                  <c:v>6</c:v>
                </c:pt>
                <c:pt idx="13">
                  <c:v>9</c:v>
                </c:pt>
                <c:pt idx="14">
                  <c:v>1</c:v>
                </c:pt>
                <c:pt idx="15">
                  <c:v>5</c:v>
                </c:pt>
                <c:pt idx="16">
                  <c:v>4</c:v>
                </c:pt>
                <c:pt idx="17">
                  <c:v>7</c:v>
                </c:pt>
                <c:pt idx="18">
                  <c:v>9</c:v>
                </c:pt>
                <c:pt idx="19">
                  <c:v>8</c:v>
                </c:pt>
                <c:pt idx="20">
                  <c:v>4</c:v>
                </c:pt>
                <c:pt idx="21">
                  <c:v>6</c:v>
                </c:pt>
                <c:pt idx="22">
                  <c:v>7</c:v>
                </c:pt>
                <c:pt idx="23">
                  <c:v>3</c:v>
                </c:pt>
              </c:numCache>
            </c:numRef>
          </c:val>
        </c:ser>
        <c:dLbls/>
        <c:marker val="1"/>
        <c:axId val="126012800"/>
        <c:axId val="126022784"/>
      </c:lineChart>
      <c:catAx>
        <c:axId val="1260128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6022784"/>
        <c:crosses val="autoZero"/>
        <c:auto val="1"/>
        <c:lblAlgn val="ctr"/>
        <c:lblOffset val="100"/>
      </c:catAx>
      <c:valAx>
        <c:axId val="12602278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2601280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6.7441825362883928E-2"/>
          <c:y val="3.6999617544925048E-2"/>
          <c:w val="0.9325581746371161"/>
          <c:h val="0.7567970634984739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spPr>
            <a:solidFill>
              <a:srgbClr val="2E2E2E"/>
            </a:solidFill>
            <a:ln>
              <a:noFill/>
            </a:ln>
            <a:effectLst/>
          </c:spPr>
          <c:dPt>
            <c:idx val="0"/>
          </c:dPt>
          <c:cat>
            <c:numRef>
              <c:f>Sheet1!$A$2:$A$25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9</c:v>
                </c:pt>
                <c:pt idx="4">
                  <c:v>4</c:v>
                </c:pt>
                <c:pt idx="5">
                  <c:v>2</c:v>
                </c:pt>
                <c:pt idx="6">
                  <c:v>7</c:v>
                </c:pt>
                <c:pt idx="7">
                  <c:v>1</c:v>
                </c:pt>
                <c:pt idx="8">
                  <c:v>5</c:v>
                </c:pt>
                <c:pt idx="9">
                  <c:v>2</c:v>
                </c:pt>
                <c:pt idx="10">
                  <c:v>4</c:v>
                </c:pt>
                <c:pt idx="11">
                  <c:v>7</c:v>
                </c:pt>
                <c:pt idx="12">
                  <c:v>6</c:v>
                </c:pt>
                <c:pt idx="13">
                  <c:v>9</c:v>
                </c:pt>
                <c:pt idx="14">
                  <c:v>1</c:v>
                </c:pt>
                <c:pt idx="15">
                  <c:v>5</c:v>
                </c:pt>
                <c:pt idx="16">
                  <c:v>4</c:v>
                </c:pt>
                <c:pt idx="17">
                  <c:v>7</c:v>
                </c:pt>
                <c:pt idx="18">
                  <c:v>9</c:v>
                </c:pt>
                <c:pt idx="19">
                  <c:v>8</c:v>
                </c:pt>
                <c:pt idx="20">
                  <c:v>4</c:v>
                </c:pt>
                <c:pt idx="21">
                  <c:v>6</c:v>
                </c:pt>
                <c:pt idx="22">
                  <c:v>7</c:v>
                </c:pt>
                <c:pt idx="23">
                  <c:v>3</c:v>
                </c:pt>
              </c:numCache>
            </c:numRef>
          </c:val>
        </c:ser>
        <c:dLbls/>
        <c:gapWidth val="119"/>
        <c:overlap val="34"/>
        <c:axId val="126220544"/>
        <c:axId val="126234624"/>
      </c:barChart>
      <c:lineChart>
        <c:grouping val="stacked"/>
        <c:ser>
          <c:idx val="1"/>
          <c:order val="1"/>
          <c:tx>
            <c:strRef>
              <c:f>Sheet1!$C$1</c:f>
              <c:strCache>
                <c:ptCount val="1"/>
                <c:pt idx="0">
                  <c:v>辅助数据</c:v>
                </c:pt>
              </c:strCache>
            </c:strRef>
          </c:tx>
          <c:spPr>
            <a:ln w="22225" cap="rnd">
              <a:solidFill>
                <a:srgbClr val="2E2E2E"/>
              </a:solidFill>
              <a:round/>
            </a:ln>
            <a:effectLst/>
          </c:spPr>
          <c:marker>
            <c:symbol val="picture"/>
            <c:spPr>
              <a:solidFill>
                <a:srgbClr val="FFD03B"/>
              </a:solidFill>
              <a:ln w="25400">
                <a:solidFill>
                  <a:srgbClr val="2E2E2E"/>
                </a:solidFill>
              </a:ln>
              <a:effectLst/>
            </c:spPr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9</c:v>
                </c:pt>
                <c:pt idx="4">
                  <c:v>4</c:v>
                </c:pt>
                <c:pt idx="5">
                  <c:v>2</c:v>
                </c:pt>
                <c:pt idx="6">
                  <c:v>7</c:v>
                </c:pt>
                <c:pt idx="7">
                  <c:v>1</c:v>
                </c:pt>
                <c:pt idx="8">
                  <c:v>5</c:v>
                </c:pt>
                <c:pt idx="9">
                  <c:v>2</c:v>
                </c:pt>
                <c:pt idx="10">
                  <c:v>4</c:v>
                </c:pt>
                <c:pt idx="11">
                  <c:v>7</c:v>
                </c:pt>
                <c:pt idx="12">
                  <c:v>6</c:v>
                </c:pt>
                <c:pt idx="13">
                  <c:v>9</c:v>
                </c:pt>
                <c:pt idx="14">
                  <c:v>1</c:v>
                </c:pt>
                <c:pt idx="15">
                  <c:v>5</c:v>
                </c:pt>
                <c:pt idx="16">
                  <c:v>4</c:v>
                </c:pt>
                <c:pt idx="17">
                  <c:v>7</c:v>
                </c:pt>
                <c:pt idx="18">
                  <c:v>9</c:v>
                </c:pt>
                <c:pt idx="19">
                  <c:v>8</c:v>
                </c:pt>
                <c:pt idx="20">
                  <c:v>4</c:v>
                </c:pt>
                <c:pt idx="21">
                  <c:v>6</c:v>
                </c:pt>
                <c:pt idx="22">
                  <c:v>7</c:v>
                </c:pt>
                <c:pt idx="23">
                  <c:v>3</c:v>
                </c:pt>
              </c:numCache>
            </c:numRef>
          </c:val>
        </c:ser>
        <c:dLbls/>
        <c:marker val="1"/>
        <c:axId val="126220544"/>
        <c:axId val="126234624"/>
      </c:lineChart>
      <c:catAx>
        <c:axId val="1262205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6234624"/>
        <c:crosses val="autoZero"/>
        <c:auto val="1"/>
        <c:lblAlgn val="ctr"/>
        <c:lblOffset val="100"/>
      </c:catAx>
      <c:valAx>
        <c:axId val="12623462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26220544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6.7441825362883928E-2"/>
          <c:y val="3.6999617544925048E-2"/>
          <c:w val="0.9325581746371161"/>
          <c:h val="0.7567970634984739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dPt>
            <c:idx val="0"/>
          </c:dPt>
          <c:cat>
            <c:numRef>
              <c:f>Sheet1!$A$2:$A$25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9</c:v>
                </c:pt>
                <c:pt idx="4">
                  <c:v>4</c:v>
                </c:pt>
                <c:pt idx="5">
                  <c:v>2</c:v>
                </c:pt>
                <c:pt idx="6">
                  <c:v>7</c:v>
                </c:pt>
                <c:pt idx="7">
                  <c:v>1</c:v>
                </c:pt>
                <c:pt idx="8">
                  <c:v>5</c:v>
                </c:pt>
                <c:pt idx="9">
                  <c:v>2</c:v>
                </c:pt>
                <c:pt idx="10">
                  <c:v>4</c:v>
                </c:pt>
                <c:pt idx="11">
                  <c:v>7</c:v>
                </c:pt>
                <c:pt idx="12">
                  <c:v>6</c:v>
                </c:pt>
                <c:pt idx="13">
                  <c:v>9</c:v>
                </c:pt>
                <c:pt idx="14">
                  <c:v>1</c:v>
                </c:pt>
                <c:pt idx="15">
                  <c:v>5</c:v>
                </c:pt>
                <c:pt idx="16">
                  <c:v>4</c:v>
                </c:pt>
                <c:pt idx="17">
                  <c:v>7</c:v>
                </c:pt>
                <c:pt idx="18">
                  <c:v>9</c:v>
                </c:pt>
                <c:pt idx="19">
                  <c:v>8</c:v>
                </c:pt>
                <c:pt idx="20">
                  <c:v>4</c:v>
                </c:pt>
                <c:pt idx="21">
                  <c:v>6</c:v>
                </c:pt>
                <c:pt idx="22">
                  <c:v>7</c:v>
                </c:pt>
                <c:pt idx="23">
                  <c:v>3</c:v>
                </c:pt>
              </c:numCache>
            </c:numRef>
          </c:val>
        </c:ser>
        <c:dLbls/>
        <c:gapWidth val="119"/>
        <c:overlap val="34"/>
        <c:axId val="126273024"/>
        <c:axId val="126274560"/>
      </c:barChart>
      <c:lineChart>
        <c:grouping val="stacked"/>
        <c:ser>
          <c:idx val="1"/>
          <c:order val="1"/>
          <c:tx>
            <c:strRef>
              <c:f>Sheet1!$C$1</c:f>
              <c:strCache>
                <c:ptCount val="1"/>
                <c:pt idx="0">
                  <c:v>A2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9</c:v>
                </c:pt>
                <c:pt idx="4">
                  <c:v>4</c:v>
                </c:pt>
                <c:pt idx="5">
                  <c:v>2</c:v>
                </c:pt>
                <c:pt idx="6">
                  <c:v>7</c:v>
                </c:pt>
                <c:pt idx="7">
                  <c:v>1</c:v>
                </c:pt>
                <c:pt idx="8">
                  <c:v>5</c:v>
                </c:pt>
                <c:pt idx="9">
                  <c:v>2</c:v>
                </c:pt>
                <c:pt idx="10">
                  <c:v>4</c:v>
                </c:pt>
                <c:pt idx="11">
                  <c:v>7</c:v>
                </c:pt>
                <c:pt idx="12">
                  <c:v>6</c:v>
                </c:pt>
                <c:pt idx="13">
                  <c:v>9</c:v>
                </c:pt>
                <c:pt idx="14">
                  <c:v>1</c:v>
                </c:pt>
                <c:pt idx="15">
                  <c:v>5</c:v>
                </c:pt>
                <c:pt idx="16">
                  <c:v>4</c:v>
                </c:pt>
                <c:pt idx="17">
                  <c:v>7</c:v>
                </c:pt>
                <c:pt idx="18">
                  <c:v>9</c:v>
                </c:pt>
                <c:pt idx="19">
                  <c:v>8</c:v>
                </c:pt>
                <c:pt idx="20">
                  <c:v>4</c:v>
                </c:pt>
                <c:pt idx="21">
                  <c:v>6</c:v>
                </c:pt>
                <c:pt idx="22">
                  <c:v>7</c:v>
                </c:pt>
                <c:pt idx="23">
                  <c:v>3</c:v>
                </c:pt>
              </c:numCache>
            </c:numRef>
          </c:val>
        </c:ser>
        <c:dLbls/>
        <c:marker val="1"/>
        <c:axId val="126273024"/>
        <c:axId val="126274560"/>
      </c:lineChart>
      <c:catAx>
        <c:axId val="1262730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6274560"/>
        <c:crosses val="autoZero"/>
        <c:auto val="1"/>
        <c:lblAlgn val="ctr"/>
        <c:lblOffset val="100"/>
      </c:catAx>
      <c:valAx>
        <c:axId val="12627456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26273024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3.1052714998936966E-2"/>
          <c:y val="6.1073384812291881E-2"/>
          <c:w val="0.9325581746371161"/>
          <c:h val="0.7567970634984739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dPt>
            <c:idx val="0"/>
          </c:dPt>
          <c:cat>
            <c:numRef>
              <c:f>Sheet1!$A$2:$A$25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9</c:v>
                </c:pt>
                <c:pt idx="4">
                  <c:v>4</c:v>
                </c:pt>
                <c:pt idx="5">
                  <c:v>2</c:v>
                </c:pt>
                <c:pt idx="6">
                  <c:v>7</c:v>
                </c:pt>
                <c:pt idx="7">
                  <c:v>1</c:v>
                </c:pt>
                <c:pt idx="8">
                  <c:v>5</c:v>
                </c:pt>
                <c:pt idx="9">
                  <c:v>2</c:v>
                </c:pt>
                <c:pt idx="10">
                  <c:v>4</c:v>
                </c:pt>
                <c:pt idx="11">
                  <c:v>7</c:v>
                </c:pt>
                <c:pt idx="12">
                  <c:v>6</c:v>
                </c:pt>
                <c:pt idx="13">
                  <c:v>9</c:v>
                </c:pt>
                <c:pt idx="14">
                  <c:v>1</c:v>
                </c:pt>
                <c:pt idx="15">
                  <c:v>5</c:v>
                </c:pt>
                <c:pt idx="16">
                  <c:v>4</c:v>
                </c:pt>
                <c:pt idx="17">
                  <c:v>7</c:v>
                </c:pt>
                <c:pt idx="18">
                  <c:v>9</c:v>
                </c:pt>
                <c:pt idx="19">
                  <c:v>8</c:v>
                </c:pt>
                <c:pt idx="20">
                  <c:v>4</c:v>
                </c:pt>
                <c:pt idx="21">
                  <c:v>6</c:v>
                </c:pt>
                <c:pt idx="22">
                  <c:v>7</c:v>
                </c:pt>
                <c:pt idx="23">
                  <c:v>3</c:v>
                </c:pt>
              </c:numCache>
            </c:numRef>
          </c:val>
        </c:ser>
        <c:dLbls/>
        <c:gapWidth val="119"/>
        <c:overlap val="34"/>
        <c:axId val="126353792"/>
        <c:axId val="126355328"/>
      </c:barChart>
      <c:lineChart>
        <c:grouping val="stacked"/>
        <c:ser>
          <c:idx val="1"/>
          <c:order val="1"/>
          <c:tx>
            <c:strRef>
              <c:f>Sheet1!$C$1</c:f>
              <c:strCache>
                <c:ptCount val="1"/>
                <c:pt idx="0">
                  <c:v>A2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9</c:v>
                </c:pt>
                <c:pt idx="4">
                  <c:v>4</c:v>
                </c:pt>
                <c:pt idx="5">
                  <c:v>2</c:v>
                </c:pt>
                <c:pt idx="6">
                  <c:v>7</c:v>
                </c:pt>
                <c:pt idx="7">
                  <c:v>1</c:v>
                </c:pt>
                <c:pt idx="8">
                  <c:v>5</c:v>
                </c:pt>
                <c:pt idx="9">
                  <c:v>2</c:v>
                </c:pt>
                <c:pt idx="10">
                  <c:v>4</c:v>
                </c:pt>
                <c:pt idx="11">
                  <c:v>7</c:v>
                </c:pt>
                <c:pt idx="12">
                  <c:v>6</c:v>
                </c:pt>
                <c:pt idx="13">
                  <c:v>9</c:v>
                </c:pt>
                <c:pt idx="14">
                  <c:v>1</c:v>
                </c:pt>
                <c:pt idx="15">
                  <c:v>5</c:v>
                </c:pt>
                <c:pt idx="16">
                  <c:v>4</c:v>
                </c:pt>
                <c:pt idx="17">
                  <c:v>7</c:v>
                </c:pt>
                <c:pt idx="18">
                  <c:v>9</c:v>
                </c:pt>
                <c:pt idx="19">
                  <c:v>8</c:v>
                </c:pt>
                <c:pt idx="20">
                  <c:v>4</c:v>
                </c:pt>
                <c:pt idx="21">
                  <c:v>6</c:v>
                </c:pt>
                <c:pt idx="22">
                  <c:v>7</c:v>
                </c:pt>
                <c:pt idx="23">
                  <c:v>3</c:v>
                </c:pt>
              </c:numCache>
            </c:numRef>
          </c:val>
        </c:ser>
        <c:dLbls/>
        <c:marker val="1"/>
        <c:axId val="126353792"/>
        <c:axId val="126355328"/>
      </c:lineChart>
      <c:catAx>
        <c:axId val="1263537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6355328"/>
        <c:crosses val="autoZero"/>
        <c:auto val="1"/>
        <c:lblAlgn val="ctr"/>
        <c:lblOffset val="100"/>
      </c:catAx>
      <c:valAx>
        <c:axId val="12635532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26353792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pieChart>
        <c:varyColors val="1"/>
        <c:ser>
          <c:idx val="0"/>
          <c:order val="0"/>
          <c:tx>
            <c:strRef>
              <c:f>Sheet1!$H$19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2E2E2E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Sheet1!$I$18:$L$18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Sheet1!$I$19:$L$19</c:f>
              <c:numCache>
                <c:formatCode>General</c:formatCode>
                <c:ptCount val="4"/>
                <c:pt idx="0">
                  <c:v>41564</c:v>
                </c:pt>
                <c:pt idx="1">
                  <c:v>343561</c:v>
                </c:pt>
                <c:pt idx="2">
                  <c:v>43423</c:v>
                </c:pt>
                <c:pt idx="3">
                  <c:v>46756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385488562463403"/>
          <c:y val="0.30801837101234042"/>
          <c:w val="9.1148318138878429E-2"/>
          <c:h val="0.2884741182571619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6.7441825362883928E-2"/>
          <c:y val="3.6999617544925048E-2"/>
          <c:w val="0.9325581746371161"/>
          <c:h val="0.7567970634984739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spPr>
            <a:solidFill>
              <a:srgbClr val="2E2E2E"/>
            </a:solidFill>
            <a:ln>
              <a:noFill/>
            </a:ln>
            <a:effectLst/>
          </c:spPr>
          <c:dPt>
            <c:idx val="0"/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2.2999999999999998</c:v>
                </c:pt>
                <c:pt idx="2">
                  <c:v>2.6</c:v>
                </c:pt>
                <c:pt idx="3">
                  <c:v>2.9</c:v>
                </c:pt>
              </c:numCache>
            </c:numRef>
          </c:val>
        </c:ser>
        <c:dLbls/>
        <c:gapWidth val="44"/>
        <c:overlap val="34"/>
        <c:axId val="107747968"/>
        <c:axId val="132465792"/>
      </c:barChart>
      <c:catAx>
        <c:axId val="10774796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2465792"/>
        <c:crosses val="autoZero"/>
        <c:auto val="1"/>
        <c:lblAlgn val="ctr"/>
        <c:lblOffset val="100"/>
      </c:catAx>
      <c:valAx>
        <c:axId val="132465792"/>
        <c:scaling>
          <c:orientation val="minMax"/>
        </c:scaling>
        <c:axPos val="l"/>
        <c:numFmt formatCode="General" sourceLinked="1"/>
        <c:tickLblPos val="nextTo"/>
        <c:crossAx val="107747968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6.7441825362883928E-2"/>
          <c:y val="3.6999617544925048E-2"/>
          <c:w val="0.9325581746371161"/>
          <c:h val="0.7567970634984739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spPr>
            <a:solidFill>
              <a:srgbClr val="2E2E2E"/>
            </a:solidFill>
            <a:ln>
              <a:noFill/>
            </a:ln>
            <a:effectLst/>
          </c:spPr>
          <c:dPt>
            <c:idx val="0"/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2.2999999999999998</c:v>
                </c:pt>
                <c:pt idx="2">
                  <c:v>2.6</c:v>
                </c:pt>
                <c:pt idx="3">
                  <c:v>2.9</c:v>
                </c:pt>
              </c:numCache>
            </c:numRef>
          </c:val>
        </c:ser>
        <c:dLbls/>
        <c:gapWidth val="44"/>
        <c:overlap val="34"/>
        <c:axId val="107887616"/>
        <c:axId val="107893504"/>
      </c:barChart>
      <c:catAx>
        <c:axId val="10788761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7893504"/>
        <c:crosses val="autoZero"/>
        <c:auto val="1"/>
        <c:lblAlgn val="ctr"/>
        <c:lblOffset val="100"/>
      </c:catAx>
      <c:valAx>
        <c:axId val="107893504"/>
        <c:scaling>
          <c:orientation val="minMax"/>
          <c:max val="2.9"/>
          <c:min val="1.9000000000000001"/>
        </c:scaling>
        <c:axPos val="l"/>
        <c:numFmt formatCode="General" sourceLinked="1"/>
        <c:tickLblPos val="nextTo"/>
        <c:crossAx val="107887616"/>
        <c:crosses val="autoZero"/>
        <c:crossBetween val="between"/>
        <c:majorUnit val="0.3000000000000001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6.7441825362883928E-2"/>
          <c:y val="3.6999617544925048E-2"/>
          <c:w val="0.9325581746371161"/>
          <c:h val="0.75679706349847398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spPr>
            <a:ln w="57150">
              <a:solidFill>
                <a:srgbClr val="2E2E2E"/>
              </a:solidFill>
            </a:ln>
            <a:effectLst/>
          </c:spPr>
          <c:marker>
            <c:symbol val="none"/>
          </c:marker>
          <c:dPt>
            <c:idx val="0"/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2.2999999999999998</c:v>
                </c:pt>
                <c:pt idx="2">
                  <c:v>2.6</c:v>
                </c:pt>
                <c:pt idx="3">
                  <c:v>2.9</c:v>
                </c:pt>
              </c:numCache>
            </c:numRef>
          </c:val>
        </c:ser>
        <c:dLbls/>
        <c:marker val="1"/>
        <c:axId val="107966848"/>
        <c:axId val="107968384"/>
      </c:lineChart>
      <c:catAx>
        <c:axId val="10796684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7968384"/>
        <c:crosses val="autoZero"/>
        <c:auto val="1"/>
        <c:lblAlgn val="ctr"/>
        <c:lblOffset val="100"/>
      </c:catAx>
      <c:valAx>
        <c:axId val="107968384"/>
        <c:scaling>
          <c:orientation val="minMax"/>
          <c:max val="10"/>
          <c:min val="0"/>
        </c:scaling>
        <c:axPos val="l"/>
        <c:numFmt formatCode="General" sourceLinked="1"/>
        <c:tickLblPos val="nextTo"/>
        <c:crossAx val="107966848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6.7441825362883928E-2"/>
          <c:y val="3.6999617544925048E-2"/>
          <c:w val="0.9325581746371161"/>
          <c:h val="0.75679706349847398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spPr>
            <a:ln w="57150">
              <a:solidFill>
                <a:srgbClr val="2E2E2E"/>
              </a:solidFill>
            </a:ln>
            <a:effectLst/>
          </c:spPr>
          <c:marker>
            <c:symbol val="none"/>
          </c:marker>
          <c:dPt>
            <c:idx val="0"/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2.2999999999999998</c:v>
                </c:pt>
                <c:pt idx="2">
                  <c:v>2.6</c:v>
                </c:pt>
                <c:pt idx="3">
                  <c:v>2.9</c:v>
                </c:pt>
              </c:numCache>
            </c:numRef>
          </c:val>
        </c:ser>
        <c:dLbls/>
        <c:marker val="1"/>
        <c:axId val="107997440"/>
        <c:axId val="108007424"/>
      </c:lineChart>
      <c:catAx>
        <c:axId val="10799744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8007424"/>
        <c:crosses val="autoZero"/>
        <c:auto val="1"/>
        <c:lblAlgn val="ctr"/>
        <c:lblOffset val="100"/>
      </c:catAx>
      <c:valAx>
        <c:axId val="108007424"/>
        <c:scaling>
          <c:orientation val="minMax"/>
          <c:max val="3"/>
          <c:min val="1.9000000000000001"/>
        </c:scaling>
        <c:axPos val="l"/>
        <c:numFmt formatCode="General" sourceLinked="1"/>
        <c:tickLblPos val="nextTo"/>
        <c:crossAx val="107997440"/>
        <c:crosses val="autoZero"/>
        <c:crossBetween val="between"/>
        <c:majorUnit val="0.3000000000000001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6.7441825362883928E-2"/>
          <c:y val="3.6999617544925048E-2"/>
          <c:w val="0.9325581746371161"/>
          <c:h val="0.75679706349847398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spPr>
            <a:ln w="57150">
              <a:solidFill>
                <a:srgbClr val="2E2E2E"/>
              </a:solidFill>
            </a:ln>
            <a:effectLst/>
          </c:spPr>
          <c:marker>
            <c:symbol val="none"/>
          </c:marker>
          <c:dPt>
            <c:idx val="0"/>
          </c:dPt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</c:v>
                </c:pt>
                <c:pt idx="1">
                  <c:v>5</c:v>
                </c:pt>
                <c:pt idx="2">
                  <c:v>3</c:v>
                </c:pt>
                <c:pt idx="3">
                  <c:v>7</c:v>
                </c:pt>
                <c:pt idx="4">
                  <c:v>4</c:v>
                </c:pt>
                <c:pt idx="5">
                  <c:v>8</c:v>
                </c:pt>
                <c:pt idx="6">
                  <c:v>7</c:v>
                </c:pt>
                <c:pt idx="7">
                  <c:v>8</c:v>
                </c:pt>
                <c:pt idx="8">
                  <c:v>6</c:v>
                </c:pt>
                <c:pt idx="9">
                  <c:v>7</c:v>
                </c:pt>
                <c:pt idx="10">
                  <c:v>5</c:v>
                </c:pt>
                <c:pt idx="11">
                  <c:v>6</c:v>
                </c:pt>
              </c:numCache>
            </c:numRef>
          </c:val>
        </c:ser>
        <c:dLbls/>
        <c:marker val="1"/>
        <c:axId val="108287104"/>
        <c:axId val="108288640"/>
      </c:lineChart>
      <c:catAx>
        <c:axId val="108287104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8288640"/>
        <c:crosses val="autoZero"/>
        <c:auto val="1"/>
        <c:lblAlgn val="ctr"/>
        <c:lblOffset val="100"/>
      </c:catAx>
      <c:valAx>
        <c:axId val="108288640"/>
        <c:scaling>
          <c:orientation val="minMax"/>
          <c:max val="10"/>
          <c:min val="0"/>
        </c:scaling>
        <c:axPos val="l"/>
        <c:numFmt formatCode="General" sourceLinked="1"/>
        <c:tickLblPos val="nextTo"/>
        <c:crossAx val="108287104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6.7441825362883928E-2"/>
          <c:y val="3.6999617544925048E-2"/>
          <c:w val="0.9325581746371161"/>
          <c:h val="0.75679706349847398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spPr>
            <a:ln w="57150">
              <a:solidFill>
                <a:srgbClr val="2E2E2E"/>
              </a:solidFill>
            </a:ln>
            <a:effectLst/>
          </c:spPr>
          <c:marker>
            <c:symbol val="none"/>
          </c:marker>
          <c:dPt>
            <c:idx val="0"/>
          </c:dPt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</c:v>
                </c:pt>
                <c:pt idx="1">
                  <c:v>5</c:v>
                </c:pt>
                <c:pt idx="2">
                  <c:v>3</c:v>
                </c:pt>
                <c:pt idx="3">
                  <c:v>7</c:v>
                </c:pt>
                <c:pt idx="4">
                  <c:v>4</c:v>
                </c:pt>
                <c:pt idx="5">
                  <c:v>8</c:v>
                </c:pt>
                <c:pt idx="6">
                  <c:v>7</c:v>
                </c:pt>
                <c:pt idx="7">
                  <c:v>8</c:v>
                </c:pt>
                <c:pt idx="8">
                  <c:v>6</c:v>
                </c:pt>
                <c:pt idx="9">
                  <c:v>7</c:v>
                </c:pt>
                <c:pt idx="10">
                  <c:v>5</c:v>
                </c:pt>
                <c:pt idx="11">
                  <c:v>6</c:v>
                </c:pt>
              </c:numCache>
            </c:numRef>
          </c:val>
        </c:ser>
        <c:dLbls/>
        <c:marker val="1"/>
        <c:axId val="108304640"/>
        <c:axId val="108314624"/>
      </c:lineChart>
      <c:catAx>
        <c:axId val="10830464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8314624"/>
        <c:crosses val="autoZero"/>
        <c:auto val="1"/>
        <c:lblAlgn val="ctr"/>
        <c:lblOffset val="100"/>
      </c:catAx>
      <c:valAx>
        <c:axId val="108314624"/>
        <c:scaling>
          <c:orientation val="minMax"/>
          <c:max val="10"/>
          <c:min val="0"/>
        </c:scaling>
        <c:axPos val="l"/>
        <c:numFmt formatCode="General" sourceLinked="1"/>
        <c:tickLblPos val="nextTo"/>
        <c:crossAx val="108304640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6.7441825362883928E-2"/>
          <c:y val="3.6999617544925048E-2"/>
          <c:w val="0.9325581746371161"/>
          <c:h val="0.75679706349847398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spPr>
            <a:ln w="57150">
              <a:solidFill>
                <a:srgbClr val="2E2E2E"/>
              </a:solidFill>
            </a:ln>
            <a:effectLst/>
          </c:spPr>
          <c:marker>
            <c:symbol val="none"/>
          </c:marker>
          <c:dPt>
            <c:idx val="0"/>
          </c:dPt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</c:v>
                </c:pt>
                <c:pt idx="1">
                  <c:v>5</c:v>
                </c:pt>
                <c:pt idx="2">
                  <c:v>3</c:v>
                </c:pt>
                <c:pt idx="3">
                  <c:v>7</c:v>
                </c:pt>
                <c:pt idx="4">
                  <c:v>4</c:v>
                </c:pt>
                <c:pt idx="5">
                  <c:v>8</c:v>
                </c:pt>
                <c:pt idx="6">
                  <c:v>7</c:v>
                </c:pt>
                <c:pt idx="7">
                  <c:v>8</c:v>
                </c:pt>
                <c:pt idx="8">
                  <c:v>6</c:v>
                </c:pt>
                <c:pt idx="9">
                  <c:v>7</c:v>
                </c:pt>
                <c:pt idx="10">
                  <c:v>5</c:v>
                </c:pt>
                <c:pt idx="11">
                  <c:v>6</c:v>
                </c:pt>
              </c:numCache>
            </c:numRef>
          </c:val>
        </c:ser>
        <c:dLbls/>
        <c:marker val="1"/>
        <c:axId val="108121088"/>
        <c:axId val="108126976"/>
      </c:lineChart>
      <c:catAx>
        <c:axId val="10812108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8126976"/>
        <c:crosses val="autoZero"/>
        <c:auto val="1"/>
        <c:lblAlgn val="ctr"/>
        <c:lblOffset val="100"/>
      </c:catAx>
      <c:valAx>
        <c:axId val="108126976"/>
        <c:scaling>
          <c:orientation val="minMax"/>
          <c:max val="50"/>
          <c:min val="0"/>
        </c:scaling>
        <c:axPos val="l"/>
        <c:numFmt formatCode="General" sourceLinked="1"/>
        <c:tickLblPos val="nextTo"/>
        <c:crossAx val="108121088"/>
        <c:crosses val="autoZero"/>
        <c:crossBetween val="between"/>
        <c:majorUnit val="25"/>
        <c:minorUnit val="1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Sheet1!$D$28</c:f>
              <c:strCache>
                <c:ptCount val="1"/>
                <c:pt idx="0">
                  <c:v>正妹</c:v>
                </c:pt>
              </c:strCache>
            </c:strRef>
          </c:tx>
          <c:spPr>
            <a:solidFill>
              <a:srgbClr val="2E2E2E"/>
            </a:solidFill>
            <a:ln>
              <a:noFill/>
            </a:ln>
            <a:effectLst/>
          </c:spPr>
          <c:dPt>
            <c:idx val="6"/>
            <c:spPr>
              <a:solidFill>
                <a:srgbClr val="FFD03B"/>
              </a:solidFill>
              <a:ln>
                <a:noFill/>
              </a:ln>
              <a:effectLst/>
            </c:spPr>
          </c:dPt>
          <c:cat>
            <c:strRef>
              <c:f>Sheet1!$E$27:$O$27</c:f>
              <c:strCache>
                <c:ptCount val="11"/>
                <c:pt idx="0">
                  <c:v>北京</c:v>
                </c:pt>
                <c:pt idx="1">
                  <c:v>上海</c:v>
                </c:pt>
                <c:pt idx="2">
                  <c:v>广州</c:v>
                </c:pt>
                <c:pt idx="3">
                  <c:v>深圳</c:v>
                </c:pt>
                <c:pt idx="4">
                  <c:v>成都</c:v>
                </c:pt>
                <c:pt idx="5">
                  <c:v>南京</c:v>
                </c:pt>
                <c:pt idx="6">
                  <c:v>昆明</c:v>
                </c:pt>
                <c:pt idx="7">
                  <c:v>杭州</c:v>
                </c:pt>
                <c:pt idx="8">
                  <c:v>石家庄</c:v>
                </c:pt>
                <c:pt idx="9">
                  <c:v>天津</c:v>
                </c:pt>
                <c:pt idx="10">
                  <c:v>重庆</c:v>
                </c:pt>
              </c:strCache>
            </c:strRef>
          </c:cat>
          <c:val>
            <c:numRef>
              <c:f>Sheet1!$E$28:$O$28</c:f>
              <c:numCache>
                <c:formatCode>General</c:formatCode>
                <c:ptCount val="11"/>
                <c:pt idx="0">
                  <c:v>11564</c:v>
                </c:pt>
                <c:pt idx="1">
                  <c:v>34356</c:v>
                </c:pt>
                <c:pt idx="2">
                  <c:v>23423</c:v>
                </c:pt>
                <c:pt idx="3">
                  <c:v>56756</c:v>
                </c:pt>
                <c:pt idx="4">
                  <c:v>12334</c:v>
                </c:pt>
                <c:pt idx="5">
                  <c:v>45764</c:v>
                </c:pt>
                <c:pt idx="6">
                  <c:v>123424</c:v>
                </c:pt>
                <c:pt idx="7">
                  <c:v>56787</c:v>
                </c:pt>
                <c:pt idx="8">
                  <c:v>34532</c:v>
                </c:pt>
                <c:pt idx="9">
                  <c:v>23423</c:v>
                </c:pt>
                <c:pt idx="10">
                  <c:v>34532</c:v>
                </c:pt>
              </c:numCache>
            </c:numRef>
          </c:val>
        </c:ser>
        <c:dLbls/>
        <c:gapWidth val="219"/>
        <c:overlap val="-27"/>
        <c:axId val="82891136"/>
        <c:axId val="82892672"/>
      </c:barChart>
      <c:catAx>
        <c:axId val="828911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2892672"/>
        <c:crosses val="autoZero"/>
        <c:auto val="1"/>
        <c:lblAlgn val="ctr"/>
        <c:lblOffset val="100"/>
      </c:catAx>
      <c:valAx>
        <c:axId val="8289267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8289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Sheet1!$D$28</c:f>
              <c:strCache>
                <c:ptCount val="1"/>
                <c:pt idx="0">
                  <c:v>正妹</c:v>
                </c:pt>
              </c:strCache>
            </c:strRef>
          </c:tx>
          <c:spPr>
            <a:ln w="57150" cap="rnd">
              <a:solidFill>
                <a:srgbClr val="2E2E2E"/>
              </a:solidFill>
              <a:round/>
            </a:ln>
            <a:effectLst/>
          </c:spPr>
          <c:marker>
            <c:symbol val="none"/>
          </c:marker>
          <c:dPt>
            <c:idx val="6"/>
          </c:dPt>
          <c:cat>
            <c:strRef>
              <c:f>Sheet1!$E$27:$O$27</c:f>
              <c:strCache>
                <c:ptCount val="11"/>
                <c:pt idx="0">
                  <c:v>北京</c:v>
                </c:pt>
                <c:pt idx="1">
                  <c:v>上海</c:v>
                </c:pt>
                <c:pt idx="2">
                  <c:v>广州</c:v>
                </c:pt>
                <c:pt idx="3">
                  <c:v>深圳</c:v>
                </c:pt>
                <c:pt idx="4">
                  <c:v>成都</c:v>
                </c:pt>
                <c:pt idx="5">
                  <c:v>南京</c:v>
                </c:pt>
                <c:pt idx="6">
                  <c:v>昆明</c:v>
                </c:pt>
                <c:pt idx="7">
                  <c:v>杭州</c:v>
                </c:pt>
                <c:pt idx="8">
                  <c:v>石家庄</c:v>
                </c:pt>
                <c:pt idx="9">
                  <c:v>天津</c:v>
                </c:pt>
                <c:pt idx="10">
                  <c:v>重庆</c:v>
                </c:pt>
              </c:strCache>
            </c:strRef>
          </c:cat>
          <c:val>
            <c:numRef>
              <c:f>Sheet1!$E$28:$O$28</c:f>
              <c:numCache>
                <c:formatCode>General</c:formatCode>
                <c:ptCount val="11"/>
                <c:pt idx="0">
                  <c:v>11564</c:v>
                </c:pt>
                <c:pt idx="1">
                  <c:v>34356</c:v>
                </c:pt>
                <c:pt idx="2">
                  <c:v>23423</c:v>
                </c:pt>
                <c:pt idx="3">
                  <c:v>56756</c:v>
                </c:pt>
                <c:pt idx="4">
                  <c:v>12334</c:v>
                </c:pt>
                <c:pt idx="5">
                  <c:v>45764</c:v>
                </c:pt>
                <c:pt idx="6">
                  <c:v>123424</c:v>
                </c:pt>
                <c:pt idx="7">
                  <c:v>56787</c:v>
                </c:pt>
                <c:pt idx="8">
                  <c:v>34532</c:v>
                </c:pt>
                <c:pt idx="9">
                  <c:v>23423</c:v>
                </c:pt>
                <c:pt idx="10">
                  <c:v>34532</c:v>
                </c:pt>
              </c:numCache>
            </c:numRef>
          </c:val>
        </c:ser>
        <c:dLbls/>
        <c:marker val="1"/>
        <c:axId val="83076992"/>
        <c:axId val="83078528"/>
      </c:lineChart>
      <c:catAx>
        <c:axId val="830769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3078528"/>
        <c:crosses val="autoZero"/>
        <c:auto val="1"/>
        <c:lblAlgn val="ctr"/>
        <c:lblOffset val="100"/>
      </c:catAx>
      <c:valAx>
        <c:axId val="8307852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8307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5.5533833661417321E-2"/>
          <c:y val="0"/>
          <c:w val="0.92727866633858291"/>
          <c:h val="0.8249126240328584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E2E2E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/>
        <c:gapWidth val="97"/>
        <c:overlap val="-27"/>
        <c:axId val="109365120"/>
        <c:axId val="109366656"/>
      </c:barChart>
      <c:catAx>
        <c:axId val="1093651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9366656"/>
        <c:crosses val="autoZero"/>
        <c:auto val="1"/>
        <c:lblAlgn val="ctr"/>
        <c:lblOffset val="100"/>
      </c:catAx>
      <c:valAx>
        <c:axId val="10936665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09365120"/>
        <c:crosses val="autoZero"/>
        <c:crossBetween val="between"/>
        <c:minorUnit val="2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5.5533833661417321E-2"/>
          <c:y val="0"/>
          <c:w val="0.92727866633858291"/>
          <c:h val="0.8249126240328584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/>
        <c:gapWidth val="97"/>
        <c:overlap val="-27"/>
        <c:axId val="109484672"/>
        <c:axId val="109490560"/>
      </c:barChart>
      <c:catAx>
        <c:axId val="1094846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9490560"/>
        <c:crosses val="autoZero"/>
        <c:auto val="1"/>
        <c:lblAlgn val="ctr"/>
        <c:lblOffset val="100"/>
      </c:catAx>
      <c:valAx>
        <c:axId val="10949056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09484672"/>
        <c:crosses val="autoZero"/>
        <c:crossBetween val="between"/>
        <c:minorUnit val="2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5.5533833661417321E-2"/>
          <c:y val="0"/>
          <c:w val="0.92727866633858291"/>
          <c:h val="0.8249126240328584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pictureOptions>
            <c:pictureFormat val="stretch"/>
          </c:pictureOptions>
          <c:dPt>
            <c:idx val="1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retch"/>
            </c:pictureOptions>
          </c:dPt>
          <c:dPt>
            <c:idx val="2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retch"/>
            </c:pictureOptions>
          </c:dPt>
          <c:dPt>
            <c:idx val="3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retch"/>
            </c:pictureOptions>
          </c:dPt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/>
        <c:gapWidth val="97"/>
        <c:overlap val="-27"/>
        <c:axId val="124864384"/>
        <c:axId val="124865920"/>
      </c:barChart>
      <c:catAx>
        <c:axId val="1248643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865920"/>
        <c:crosses val="autoZero"/>
        <c:auto val="1"/>
        <c:lblAlgn val="ctr"/>
        <c:lblOffset val="100"/>
      </c:catAx>
      <c:valAx>
        <c:axId val="12486592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24864384"/>
        <c:crosses val="autoZero"/>
        <c:crossBetween val="between"/>
        <c:minorUnit val="2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0.10122273024771447"/>
          <c:y val="0"/>
          <c:w val="0.88158971635114869"/>
          <c:h val="0.95139523238336654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E2E2E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/>
        <c:gapWidth val="97"/>
        <c:axId val="124973440"/>
        <c:axId val="124974976"/>
      </c:barChart>
      <c:catAx>
        <c:axId val="1249734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974976"/>
        <c:crosses val="autoZero"/>
        <c:auto val="1"/>
        <c:lblAlgn val="ctr"/>
        <c:lblOffset val="100"/>
      </c:catAx>
      <c:valAx>
        <c:axId val="12497497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24973440"/>
        <c:crosses val="autoZero"/>
        <c:crossBetween val="between"/>
        <c:minorUnit val="2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0.11805994253707877"/>
          <c:y val="1.8680188311987589E-2"/>
          <c:w val="0.88158971635114869"/>
          <c:h val="0.95139523238336654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/>
        <c:gapWidth val="97"/>
        <c:axId val="125181952"/>
        <c:axId val="125185408"/>
      </c:barChart>
      <c:catAx>
        <c:axId val="12518195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5185408"/>
        <c:crosses val="autoZero"/>
        <c:auto val="1"/>
        <c:lblAlgn val="ctr"/>
        <c:lblOffset val="100"/>
      </c:catAx>
      <c:valAx>
        <c:axId val="125185408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25181952"/>
        <c:crosses val="autoZero"/>
        <c:crossBetween val="between"/>
        <c:minorUnit val="2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E20A-7843-49C6-8337-41467F588E56}" type="datetimeFigureOut">
              <a:rPr lang="zh-CN" altLang="en-US" smtClean="0"/>
              <a:pPr/>
              <a:t>2013/10/30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5A70-960A-409B-ADD5-4E9DAAF9CF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6316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E20A-7843-49C6-8337-41467F588E56}" type="datetimeFigureOut">
              <a:rPr lang="zh-CN" altLang="en-US" smtClean="0"/>
              <a:pPr/>
              <a:t>2013/10/30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5A70-960A-409B-ADD5-4E9DAAF9CF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302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E20A-7843-49C6-8337-41467F588E56}" type="datetimeFigureOut">
              <a:rPr lang="zh-CN" altLang="en-US" smtClean="0"/>
              <a:pPr/>
              <a:t>2013/10/30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5A70-960A-409B-ADD5-4E9DAAF9CF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68693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450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048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268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095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179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141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61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89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E20A-7843-49C6-8337-41467F588E56}" type="datetimeFigureOut">
              <a:rPr lang="zh-CN" altLang="en-US" smtClean="0"/>
              <a:pPr/>
              <a:t>2013/10/30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5A70-960A-409B-ADD5-4E9DAAF9CF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45216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520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18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371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E20A-7843-49C6-8337-41467F588E56}" type="datetimeFigureOut">
              <a:rPr lang="zh-CN" altLang="en-US" smtClean="0"/>
              <a:pPr/>
              <a:t>2013/10/30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5A70-960A-409B-ADD5-4E9DAAF9CF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3307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E20A-7843-49C6-8337-41467F588E56}" type="datetimeFigureOut">
              <a:rPr lang="zh-CN" altLang="en-US" smtClean="0"/>
              <a:pPr/>
              <a:t>2013/10/30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5A70-960A-409B-ADD5-4E9DAAF9CF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5096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E20A-7843-49C6-8337-41467F588E56}" type="datetimeFigureOut">
              <a:rPr lang="zh-CN" altLang="en-US" smtClean="0"/>
              <a:pPr/>
              <a:t>2013/10/30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5A70-960A-409B-ADD5-4E9DAAF9CF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7734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E20A-7843-49C6-8337-41467F588E56}" type="datetimeFigureOut">
              <a:rPr lang="zh-CN" altLang="en-US" smtClean="0"/>
              <a:pPr/>
              <a:t>2013/10/30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5A70-960A-409B-ADD5-4E9DAAF9CF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000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E20A-7843-49C6-8337-41467F588E56}" type="datetimeFigureOut">
              <a:rPr lang="zh-CN" altLang="en-US" smtClean="0"/>
              <a:pPr/>
              <a:t>2013/10/30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5A70-960A-409B-ADD5-4E9DAAF9CF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7420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E20A-7843-49C6-8337-41467F588E56}" type="datetimeFigureOut">
              <a:rPr lang="zh-CN" altLang="en-US" smtClean="0"/>
              <a:pPr/>
              <a:t>2013/10/30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5A70-960A-409B-ADD5-4E9DAAF9CF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5480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E20A-7843-49C6-8337-41467F588E56}" type="datetimeFigureOut">
              <a:rPr lang="zh-CN" altLang="en-US" smtClean="0"/>
              <a:pPr/>
              <a:t>2013/10/30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5A70-960A-409B-ADD5-4E9DAAF9CF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2035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1E20A-7843-49C6-8337-41467F588E56}" type="datetimeFigureOut">
              <a:rPr lang="zh-CN" altLang="en-US" smtClean="0"/>
              <a:pPr/>
              <a:t>2013/10/30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E5A70-960A-409B-ADD5-4E9DAAF9CF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1858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77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__16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ptstore.net/author/simonxxx/" TargetMode="Externa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754906" y="6021238"/>
            <a:ext cx="3211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FCDC0"/>
                </a:solidFill>
                <a:latin typeface="微软雅黑" panose="020B0503020204020204" pitchFamily="34" charset="-122"/>
              </a:rPr>
              <a:t>Simon PPT</a:t>
            </a:r>
            <a:endParaRPr lang="zh-CN" altLang="en-US" sz="2800" b="1" dirty="0">
              <a:solidFill>
                <a:srgbClr val="CFCDC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758195" y="6439619"/>
            <a:ext cx="3211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</a:rPr>
              <a:t>http://weibo.com/simonstudio2</a:t>
            </a:r>
            <a:endParaRPr lang="zh-CN" altLang="en-US" sz="1050" dirty="0">
              <a:solidFill>
                <a:srgbClr val="E7E6E6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" name="组合 30"/>
          <p:cNvGrpSpPr/>
          <p:nvPr/>
        </p:nvGrpSpPr>
        <p:grpSpPr>
          <a:xfrm>
            <a:off x="6195331" y="5990795"/>
            <a:ext cx="508168" cy="755106"/>
            <a:chOff x="4267692" y="2809289"/>
            <a:chExt cx="642193" cy="954258"/>
          </a:xfrm>
        </p:grpSpPr>
        <p:grpSp>
          <p:nvGrpSpPr>
            <p:cNvPr id="4" name="组合 31"/>
            <p:cNvGrpSpPr/>
            <p:nvPr/>
          </p:nvGrpSpPr>
          <p:grpSpPr>
            <a:xfrm>
              <a:off x="4267692" y="2809289"/>
              <a:ext cx="642193" cy="954258"/>
              <a:chOff x="4407553" y="2019888"/>
              <a:chExt cx="1239268" cy="1841473"/>
            </a:xfrm>
          </p:grpSpPr>
          <p:sp>
            <p:nvSpPr>
              <p:cNvPr id="34" name="Oval 16"/>
              <p:cNvSpPr>
                <a:spLocks noChangeArrowheads="1"/>
              </p:cNvSpPr>
              <p:nvPr/>
            </p:nvSpPr>
            <p:spPr bwMode="auto">
              <a:xfrm>
                <a:off x="4438348" y="3634884"/>
                <a:ext cx="1177671" cy="22647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" name="Group 9"/>
              <p:cNvGrpSpPr>
                <a:grpSpLocks noChangeAspect="1"/>
              </p:cNvGrpSpPr>
              <p:nvPr/>
            </p:nvGrpSpPr>
            <p:grpSpPr bwMode="auto">
              <a:xfrm>
                <a:off x="4407553" y="2019888"/>
                <a:ext cx="1239268" cy="1712516"/>
                <a:chOff x="-1" y="1"/>
                <a:chExt cx="309" cy="427"/>
              </a:xfrm>
            </p:grpSpPr>
            <p:sp>
              <p:nvSpPr>
                <p:cNvPr id="36" name="AutoShape 8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" y="1"/>
                  <a:ext cx="305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Freeform 10"/>
                <p:cNvSpPr>
                  <a:spLocks/>
                </p:cNvSpPr>
                <p:nvPr/>
              </p:nvSpPr>
              <p:spPr bwMode="auto">
                <a:xfrm>
                  <a:off x="-1" y="3"/>
                  <a:ext cx="309" cy="425"/>
                </a:xfrm>
                <a:custGeom>
                  <a:avLst/>
                  <a:gdLst>
                    <a:gd name="T0" fmla="*/ 127 w 128"/>
                    <a:gd name="T1" fmla="*/ 68 h 177"/>
                    <a:gd name="T2" fmla="*/ 128 w 128"/>
                    <a:gd name="T3" fmla="*/ 64 h 177"/>
                    <a:gd name="T4" fmla="*/ 64 w 128"/>
                    <a:gd name="T5" fmla="*/ 0 h 177"/>
                    <a:gd name="T6" fmla="*/ 0 w 128"/>
                    <a:gd name="T7" fmla="*/ 64 h 177"/>
                    <a:gd name="T8" fmla="*/ 0 w 128"/>
                    <a:gd name="T9" fmla="*/ 70 h 177"/>
                    <a:gd name="T10" fmla="*/ 0 w 128"/>
                    <a:gd name="T11" fmla="*/ 71 h 177"/>
                    <a:gd name="T12" fmla="*/ 64 w 128"/>
                    <a:gd name="T13" fmla="*/ 177 h 177"/>
                    <a:gd name="T14" fmla="*/ 125 w 128"/>
                    <a:gd name="T15" fmla="*/ 83 h 177"/>
                    <a:gd name="T16" fmla="*/ 127 w 128"/>
                    <a:gd name="T17" fmla="*/ 68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177">
                      <a:moveTo>
                        <a:pt x="127" y="68"/>
                      </a:moveTo>
                      <a:cubicBezTo>
                        <a:pt x="128" y="65"/>
                        <a:pt x="128" y="64"/>
                        <a:pt x="128" y="64"/>
                      </a:cubicBezTo>
                      <a:cubicBezTo>
                        <a:pt x="128" y="28"/>
                        <a:pt x="99" y="0"/>
                        <a:pt x="64" y="0"/>
                      </a:cubicBezTo>
                      <a:cubicBezTo>
                        <a:pt x="28" y="0"/>
                        <a:pt x="0" y="28"/>
                        <a:pt x="0" y="64"/>
                      </a:cubicBezTo>
                      <a:cubicBezTo>
                        <a:pt x="0" y="66"/>
                        <a:pt x="0" y="68"/>
                        <a:pt x="0" y="70"/>
                      </a:cubicBezTo>
                      <a:cubicBezTo>
                        <a:pt x="0" y="70"/>
                        <a:pt x="0" y="70"/>
                        <a:pt x="0" y="71"/>
                      </a:cubicBezTo>
                      <a:cubicBezTo>
                        <a:pt x="5" y="122"/>
                        <a:pt x="64" y="177"/>
                        <a:pt x="64" y="177"/>
                      </a:cubicBezTo>
                      <a:cubicBezTo>
                        <a:pt x="105" y="138"/>
                        <a:pt x="119" y="103"/>
                        <a:pt x="125" y="83"/>
                      </a:cubicBezTo>
                      <a:cubicBezTo>
                        <a:pt x="126" y="78"/>
                        <a:pt x="127" y="73"/>
                        <a:pt x="127" y="68"/>
                      </a:cubicBezTo>
                      <a:close/>
                    </a:path>
                  </a:pathLst>
                </a:custGeom>
                <a:solidFill>
                  <a:srgbClr val="FFD0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Oval 11"/>
                <p:cNvSpPr>
                  <a:spLocks noChangeArrowheads="1"/>
                </p:cNvSpPr>
                <p:nvPr/>
              </p:nvSpPr>
              <p:spPr bwMode="auto">
                <a:xfrm>
                  <a:off x="52" y="51"/>
                  <a:ext cx="203" cy="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3" name="矩形 32"/>
            <p:cNvSpPr/>
            <p:nvPr/>
          </p:nvSpPr>
          <p:spPr>
            <a:xfrm>
              <a:off x="4395111" y="2909047"/>
              <a:ext cx="446078" cy="5056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D03B"/>
                  </a:solidFill>
                  <a:latin typeface="微软雅黑" panose="020B0503020204020204" pitchFamily="34" charset="-122"/>
                </a:rPr>
                <a:t>P</a:t>
              </a:r>
              <a:endParaRPr lang="zh-CN" altLang="en-US" sz="2000" dirty="0">
                <a:solidFill>
                  <a:srgbClr val="FFD03B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6537" y="1061720"/>
            <a:ext cx="3401422" cy="3401422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2027816" y="4662414"/>
            <a:ext cx="49588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2E2E2E"/>
                </a:solidFill>
              </a:rPr>
              <a:t>欢迎</a:t>
            </a:r>
            <a:r>
              <a:rPr lang="zh-CN" altLang="en-US" sz="1600" dirty="0">
                <a:solidFill>
                  <a:srgbClr val="2E2E2E"/>
                </a:solidFill>
              </a:rPr>
              <a:t>关注</a:t>
            </a:r>
            <a:r>
              <a:rPr lang="zh-CN" altLang="en-US" sz="2000" b="1" dirty="0" smtClean="0">
                <a:solidFill>
                  <a:srgbClr val="2E2E2E"/>
                </a:solidFill>
              </a:rPr>
              <a:t>进步主义</a:t>
            </a:r>
            <a:r>
              <a:rPr lang="zh-CN" altLang="en-US" sz="1600" dirty="0" smtClean="0">
                <a:solidFill>
                  <a:srgbClr val="2E2E2E"/>
                </a:solidFill>
              </a:rPr>
              <a:t>，</a:t>
            </a:r>
            <a:endParaRPr lang="en-US" altLang="zh-CN" sz="1600" dirty="0" smtClean="0">
              <a:solidFill>
                <a:srgbClr val="2E2E2E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rgbClr val="2E2E2E"/>
                </a:solidFill>
              </a:rPr>
              <a:t>第一时间获取</a:t>
            </a:r>
            <a:r>
              <a:rPr lang="en-US" altLang="zh-CN" sz="1600" dirty="0" smtClean="0">
                <a:solidFill>
                  <a:srgbClr val="2E2E2E"/>
                </a:solidFill>
              </a:rPr>
              <a:t>《</a:t>
            </a:r>
            <a:r>
              <a:rPr lang="zh-CN" altLang="en-US" sz="1600" dirty="0" smtClean="0">
                <a:solidFill>
                  <a:srgbClr val="2E2E2E"/>
                </a:solidFill>
              </a:rPr>
              <a:t>我懂个</a:t>
            </a:r>
            <a:r>
              <a:rPr lang="en-US" altLang="zh-CN" sz="1600" dirty="0" smtClean="0">
                <a:solidFill>
                  <a:srgbClr val="2E2E2E"/>
                </a:solidFill>
              </a:rPr>
              <a:t>P》</a:t>
            </a:r>
            <a:r>
              <a:rPr lang="zh-CN" altLang="en-US" sz="1600" dirty="0" smtClean="0">
                <a:solidFill>
                  <a:srgbClr val="2E2E2E"/>
                </a:solidFill>
              </a:rPr>
              <a:t>源文件</a:t>
            </a:r>
            <a:endParaRPr lang="en-US" altLang="zh-CN" sz="1600" dirty="0">
              <a:solidFill>
                <a:srgbClr val="2E2E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90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3" dur="200" fill="hold"/>
                                        <p:tgtEl>
                                          <p:spTgt spid="3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5" dur="300" fill="hold"/>
                                        <p:tgtEl>
                                          <p:spTgt spid="3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7" dur="2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29" dur="300" fill="hold"/>
                                        <p:tgtEl>
                                          <p:spTgt spid="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02957" y="2430684"/>
            <a:ext cx="5262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latin typeface="+mj-ea"/>
                <a:ea typeface="+mj-ea"/>
              </a:rPr>
              <a:t>选对图表类型</a:t>
            </a:r>
            <a:endParaRPr lang="zh-CN" altLang="en-US" sz="6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219371" y="1001358"/>
            <a:ext cx="4889480" cy="9248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9500" b="1" dirty="0" smtClean="0">
                <a:solidFill>
                  <a:srgbClr val="FFC000"/>
                </a:solidFill>
              </a:rPr>
              <a:t>1</a:t>
            </a:r>
            <a:endParaRPr lang="zh-CN" altLang="en-US" sz="59500" b="1" dirty="0">
              <a:solidFill>
                <a:srgbClr val="FFC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02957" y="3538680"/>
            <a:ext cx="4140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D03B"/>
                </a:solidFill>
              </a:rPr>
              <a:t>Pick</a:t>
            </a:r>
            <a:r>
              <a:rPr lang="zh-CN" altLang="en-US" sz="2800" dirty="0" smtClean="0">
                <a:solidFill>
                  <a:srgbClr val="FFD03B"/>
                </a:solidFill>
              </a:rPr>
              <a:t> </a:t>
            </a:r>
            <a:r>
              <a:rPr lang="en-US" altLang="zh-CN" sz="2800" dirty="0" smtClean="0">
                <a:solidFill>
                  <a:srgbClr val="FFD03B"/>
                </a:solidFill>
              </a:rPr>
              <a:t>the right one.</a:t>
            </a:r>
          </a:p>
        </p:txBody>
      </p:sp>
    </p:spTree>
    <p:extLst>
      <p:ext uri="{BB962C8B-B14F-4D97-AF65-F5344CB8AC3E}">
        <p14:creationId xmlns:p14="http://schemas.microsoft.com/office/powerpoint/2010/main" xmlns="" val="7164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190550" y="2377962"/>
            <a:ext cx="640396" cy="1478166"/>
            <a:chOff x="883" y="1118"/>
            <a:chExt cx="597" cy="1378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065" y="1118"/>
              <a:ext cx="231" cy="166"/>
            </a:xfrm>
            <a:custGeom>
              <a:avLst/>
              <a:gdLst>
                <a:gd name="T0" fmla="*/ 81 w 162"/>
                <a:gd name="T1" fmla="*/ 0 h 116"/>
                <a:gd name="T2" fmla="*/ 22 w 162"/>
                <a:gd name="T3" fmla="*/ 0 h 116"/>
                <a:gd name="T4" fmla="*/ 0 w 162"/>
                <a:gd name="T5" fmla="*/ 1 h 116"/>
                <a:gd name="T6" fmla="*/ 26 w 162"/>
                <a:gd name="T7" fmla="*/ 116 h 116"/>
                <a:gd name="T8" fmla="*/ 137 w 162"/>
                <a:gd name="T9" fmla="*/ 116 h 116"/>
                <a:gd name="T10" fmla="*/ 162 w 162"/>
                <a:gd name="T11" fmla="*/ 1 h 116"/>
                <a:gd name="T12" fmla="*/ 140 w 162"/>
                <a:gd name="T13" fmla="*/ 0 h 116"/>
                <a:gd name="T14" fmla="*/ 81 w 162"/>
                <a:gd name="T1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16">
                  <a:moveTo>
                    <a:pt x="81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4" y="0"/>
                    <a:pt x="7" y="0"/>
                    <a:pt x="0" y="1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55" y="0"/>
                    <a:pt x="148" y="0"/>
                    <a:pt x="140" y="0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196" y="1914"/>
              <a:ext cx="135" cy="582"/>
            </a:xfrm>
            <a:custGeom>
              <a:avLst/>
              <a:gdLst>
                <a:gd name="T0" fmla="*/ 0 w 135"/>
                <a:gd name="T1" fmla="*/ 582 h 582"/>
                <a:gd name="T2" fmla="*/ 68 w 135"/>
                <a:gd name="T3" fmla="*/ 581 h 582"/>
                <a:gd name="T4" fmla="*/ 135 w 135"/>
                <a:gd name="T5" fmla="*/ 0 h 582"/>
                <a:gd name="T6" fmla="*/ 0 w 135"/>
                <a:gd name="T7" fmla="*/ 0 h 582"/>
                <a:gd name="T8" fmla="*/ 0 w 135"/>
                <a:gd name="T9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582">
                  <a:moveTo>
                    <a:pt x="0" y="582"/>
                  </a:moveTo>
                  <a:lnTo>
                    <a:pt x="68" y="581"/>
                  </a:lnTo>
                  <a:lnTo>
                    <a:pt x="135" y="0"/>
                  </a:lnTo>
                  <a:lnTo>
                    <a:pt x="0" y="0"/>
                  </a:lnTo>
                  <a:lnTo>
                    <a:pt x="0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030" y="1914"/>
              <a:ext cx="135" cy="582"/>
            </a:xfrm>
            <a:custGeom>
              <a:avLst/>
              <a:gdLst>
                <a:gd name="T0" fmla="*/ 68 w 135"/>
                <a:gd name="T1" fmla="*/ 581 h 582"/>
                <a:gd name="T2" fmla="*/ 135 w 135"/>
                <a:gd name="T3" fmla="*/ 582 h 582"/>
                <a:gd name="T4" fmla="*/ 135 w 135"/>
                <a:gd name="T5" fmla="*/ 0 h 582"/>
                <a:gd name="T6" fmla="*/ 0 w 135"/>
                <a:gd name="T7" fmla="*/ 0 h 582"/>
                <a:gd name="T8" fmla="*/ 68 w 135"/>
                <a:gd name="T9" fmla="*/ 58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582">
                  <a:moveTo>
                    <a:pt x="68" y="581"/>
                  </a:moveTo>
                  <a:lnTo>
                    <a:pt x="135" y="582"/>
                  </a:lnTo>
                  <a:lnTo>
                    <a:pt x="135" y="0"/>
                  </a:lnTo>
                  <a:lnTo>
                    <a:pt x="0" y="0"/>
                  </a:lnTo>
                  <a:lnTo>
                    <a:pt x="68" y="5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883" y="1126"/>
              <a:ext cx="187" cy="529"/>
            </a:xfrm>
            <a:custGeom>
              <a:avLst/>
              <a:gdLst>
                <a:gd name="T0" fmla="*/ 92 w 131"/>
                <a:gd name="T1" fmla="*/ 246 h 372"/>
                <a:gd name="T2" fmla="*/ 92 w 131"/>
                <a:gd name="T3" fmla="*/ 230 h 372"/>
                <a:gd name="T4" fmla="*/ 92 w 131"/>
                <a:gd name="T5" fmla="*/ 111 h 372"/>
                <a:gd name="T6" fmla="*/ 131 w 131"/>
                <a:gd name="T7" fmla="*/ 111 h 372"/>
                <a:gd name="T8" fmla="*/ 106 w 131"/>
                <a:gd name="T9" fmla="*/ 0 h 372"/>
                <a:gd name="T10" fmla="*/ 93 w 131"/>
                <a:gd name="T11" fmla="*/ 4 h 372"/>
                <a:gd name="T12" fmla="*/ 14 w 131"/>
                <a:gd name="T13" fmla="*/ 169 h 372"/>
                <a:gd name="T14" fmla="*/ 27 w 131"/>
                <a:gd name="T15" fmla="*/ 372 h 372"/>
                <a:gd name="T16" fmla="*/ 92 w 131"/>
                <a:gd name="T17" fmla="*/ 372 h 372"/>
                <a:gd name="T18" fmla="*/ 92 w 131"/>
                <a:gd name="T19" fmla="*/ 24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372">
                  <a:moveTo>
                    <a:pt x="92" y="246"/>
                  </a:moveTo>
                  <a:cubicBezTo>
                    <a:pt x="92" y="230"/>
                    <a:pt x="92" y="230"/>
                    <a:pt x="92" y="23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1" y="1"/>
                    <a:pt x="97" y="3"/>
                    <a:pt x="93" y="4"/>
                  </a:cubicBezTo>
                  <a:cubicBezTo>
                    <a:pt x="0" y="41"/>
                    <a:pt x="14" y="169"/>
                    <a:pt x="14" y="169"/>
                  </a:cubicBezTo>
                  <a:cubicBezTo>
                    <a:pt x="27" y="372"/>
                    <a:pt x="27" y="372"/>
                    <a:pt x="27" y="372"/>
                  </a:cubicBezTo>
                  <a:cubicBezTo>
                    <a:pt x="92" y="372"/>
                    <a:pt x="92" y="372"/>
                    <a:pt x="92" y="372"/>
                  </a:cubicBezTo>
                  <a:lnTo>
                    <a:pt x="92" y="2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042" y="1476"/>
              <a:ext cx="282" cy="2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923" y="1679"/>
              <a:ext cx="92" cy="100"/>
            </a:xfrm>
            <a:custGeom>
              <a:avLst/>
              <a:gdLst>
                <a:gd name="T0" fmla="*/ 0 w 92"/>
                <a:gd name="T1" fmla="*/ 0 h 100"/>
                <a:gd name="T2" fmla="*/ 7 w 92"/>
                <a:gd name="T3" fmla="*/ 100 h 100"/>
                <a:gd name="T4" fmla="*/ 70 w 92"/>
                <a:gd name="T5" fmla="*/ 100 h 100"/>
                <a:gd name="T6" fmla="*/ 92 w 92"/>
                <a:gd name="T7" fmla="*/ 17 h 100"/>
                <a:gd name="T8" fmla="*/ 92 w 92"/>
                <a:gd name="T9" fmla="*/ 17 h 100"/>
                <a:gd name="T10" fmla="*/ 92 w 92"/>
                <a:gd name="T11" fmla="*/ 0 h 100"/>
                <a:gd name="T12" fmla="*/ 0 w 92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00">
                  <a:moveTo>
                    <a:pt x="0" y="0"/>
                  </a:moveTo>
                  <a:lnTo>
                    <a:pt x="7" y="100"/>
                  </a:lnTo>
                  <a:lnTo>
                    <a:pt x="70" y="100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349" y="1628"/>
              <a:ext cx="92" cy="27"/>
            </a:xfrm>
            <a:custGeom>
              <a:avLst/>
              <a:gdLst>
                <a:gd name="T0" fmla="*/ 0 w 92"/>
                <a:gd name="T1" fmla="*/ 0 h 27"/>
                <a:gd name="T2" fmla="*/ 0 w 92"/>
                <a:gd name="T3" fmla="*/ 27 h 27"/>
                <a:gd name="T4" fmla="*/ 91 w 92"/>
                <a:gd name="T5" fmla="*/ 27 h 27"/>
                <a:gd name="T6" fmla="*/ 92 w 92"/>
                <a:gd name="T7" fmla="*/ 0 h 27"/>
                <a:gd name="T8" fmla="*/ 0 w 9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7">
                  <a:moveTo>
                    <a:pt x="0" y="0"/>
                  </a:moveTo>
                  <a:lnTo>
                    <a:pt x="0" y="27"/>
                  </a:lnTo>
                  <a:lnTo>
                    <a:pt x="91" y="27"/>
                  </a:lnTo>
                  <a:lnTo>
                    <a:pt x="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349" y="1679"/>
              <a:ext cx="89" cy="100"/>
            </a:xfrm>
            <a:custGeom>
              <a:avLst/>
              <a:gdLst>
                <a:gd name="T0" fmla="*/ 0 w 89"/>
                <a:gd name="T1" fmla="*/ 26 h 100"/>
                <a:gd name="T2" fmla="*/ 19 w 89"/>
                <a:gd name="T3" fmla="*/ 100 h 100"/>
                <a:gd name="T4" fmla="*/ 82 w 89"/>
                <a:gd name="T5" fmla="*/ 100 h 100"/>
                <a:gd name="T6" fmla="*/ 89 w 89"/>
                <a:gd name="T7" fmla="*/ 0 h 100"/>
                <a:gd name="T8" fmla="*/ 0 w 89"/>
                <a:gd name="T9" fmla="*/ 0 h 100"/>
                <a:gd name="T10" fmla="*/ 0 w 89"/>
                <a:gd name="T11" fmla="*/ 2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00">
                  <a:moveTo>
                    <a:pt x="0" y="26"/>
                  </a:moveTo>
                  <a:lnTo>
                    <a:pt x="19" y="100"/>
                  </a:lnTo>
                  <a:lnTo>
                    <a:pt x="82" y="100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292" y="1126"/>
              <a:ext cx="188" cy="478"/>
            </a:xfrm>
            <a:custGeom>
              <a:avLst/>
              <a:gdLst>
                <a:gd name="T0" fmla="*/ 40 w 131"/>
                <a:gd name="T1" fmla="*/ 336 h 336"/>
                <a:gd name="T2" fmla="*/ 106 w 131"/>
                <a:gd name="T3" fmla="*/ 336 h 336"/>
                <a:gd name="T4" fmla="*/ 117 w 131"/>
                <a:gd name="T5" fmla="*/ 169 h 336"/>
                <a:gd name="T6" fmla="*/ 38 w 131"/>
                <a:gd name="T7" fmla="*/ 4 h 336"/>
                <a:gd name="T8" fmla="*/ 25 w 131"/>
                <a:gd name="T9" fmla="*/ 0 h 336"/>
                <a:gd name="T10" fmla="*/ 0 w 131"/>
                <a:gd name="T11" fmla="*/ 111 h 336"/>
                <a:gd name="T12" fmla="*/ 40 w 131"/>
                <a:gd name="T13" fmla="*/ 111 h 336"/>
                <a:gd name="T14" fmla="*/ 40 w 131"/>
                <a:gd name="T15" fmla="*/ 230 h 336"/>
                <a:gd name="T16" fmla="*/ 40 w 131"/>
                <a:gd name="T17" fmla="*/ 246 h 336"/>
                <a:gd name="T18" fmla="*/ 40 w 131"/>
                <a:gd name="T1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336">
                  <a:moveTo>
                    <a:pt x="40" y="336"/>
                  </a:moveTo>
                  <a:cubicBezTo>
                    <a:pt x="106" y="336"/>
                    <a:pt x="106" y="336"/>
                    <a:pt x="106" y="336"/>
                  </a:cubicBezTo>
                  <a:cubicBezTo>
                    <a:pt x="117" y="169"/>
                    <a:pt x="117" y="169"/>
                    <a:pt x="117" y="169"/>
                  </a:cubicBezTo>
                  <a:cubicBezTo>
                    <a:pt x="117" y="169"/>
                    <a:pt x="131" y="41"/>
                    <a:pt x="38" y="4"/>
                  </a:cubicBezTo>
                  <a:cubicBezTo>
                    <a:pt x="34" y="3"/>
                    <a:pt x="29" y="1"/>
                    <a:pt x="25" y="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40" y="230"/>
                    <a:pt x="40" y="230"/>
                    <a:pt x="40" y="230"/>
                  </a:cubicBezTo>
                  <a:cubicBezTo>
                    <a:pt x="40" y="246"/>
                    <a:pt x="40" y="246"/>
                    <a:pt x="40" y="246"/>
                  </a:cubicBezTo>
                  <a:lnTo>
                    <a:pt x="40" y="3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2047667" y="1313154"/>
            <a:ext cx="1012179" cy="1012178"/>
            <a:chOff x="13" y="12"/>
            <a:chExt cx="1049" cy="1049"/>
          </a:xfrm>
          <a:solidFill>
            <a:schemeClr val="accent4"/>
          </a:solidFill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3" y="75"/>
              <a:ext cx="986" cy="986"/>
            </a:xfrm>
            <a:custGeom>
              <a:avLst/>
              <a:gdLst>
                <a:gd name="T0" fmla="*/ 47 w 94"/>
                <a:gd name="T1" fmla="*/ 0 h 94"/>
                <a:gd name="T2" fmla="*/ 0 w 94"/>
                <a:gd name="T3" fmla="*/ 47 h 94"/>
                <a:gd name="T4" fmla="*/ 47 w 94"/>
                <a:gd name="T5" fmla="*/ 94 h 94"/>
                <a:gd name="T6" fmla="*/ 94 w 94"/>
                <a:gd name="T7" fmla="*/ 47 h 94"/>
                <a:gd name="T8" fmla="*/ 47 w 94"/>
                <a:gd name="T9" fmla="*/ 47 h 94"/>
                <a:gd name="T10" fmla="*/ 47 w 94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4"/>
                    <a:pt x="94" y="73"/>
                    <a:pt x="94" y="47"/>
                  </a:cubicBezTo>
                  <a:cubicBezTo>
                    <a:pt x="47" y="47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569" y="12"/>
              <a:ext cx="493" cy="493"/>
            </a:xfrm>
            <a:custGeom>
              <a:avLst/>
              <a:gdLst>
                <a:gd name="T0" fmla="*/ 0 w 47"/>
                <a:gd name="T1" fmla="*/ 0 h 47"/>
                <a:gd name="T2" fmla="*/ 0 w 47"/>
                <a:gd name="T3" fmla="*/ 47 h 47"/>
                <a:gd name="T4" fmla="*/ 47 w 47"/>
                <a:gd name="T5" fmla="*/ 47 h 47"/>
                <a:gd name="T6" fmla="*/ 0 w 47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21"/>
                    <a:pt x="2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4253030" y="2377962"/>
            <a:ext cx="640396" cy="1478166"/>
            <a:chOff x="883" y="1118"/>
            <a:chExt cx="597" cy="1378"/>
          </a:xfrm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1065" y="1118"/>
              <a:ext cx="231" cy="166"/>
            </a:xfrm>
            <a:custGeom>
              <a:avLst/>
              <a:gdLst>
                <a:gd name="T0" fmla="*/ 81 w 162"/>
                <a:gd name="T1" fmla="*/ 0 h 116"/>
                <a:gd name="T2" fmla="*/ 22 w 162"/>
                <a:gd name="T3" fmla="*/ 0 h 116"/>
                <a:gd name="T4" fmla="*/ 0 w 162"/>
                <a:gd name="T5" fmla="*/ 1 h 116"/>
                <a:gd name="T6" fmla="*/ 26 w 162"/>
                <a:gd name="T7" fmla="*/ 116 h 116"/>
                <a:gd name="T8" fmla="*/ 137 w 162"/>
                <a:gd name="T9" fmla="*/ 116 h 116"/>
                <a:gd name="T10" fmla="*/ 162 w 162"/>
                <a:gd name="T11" fmla="*/ 1 h 116"/>
                <a:gd name="T12" fmla="*/ 140 w 162"/>
                <a:gd name="T13" fmla="*/ 0 h 116"/>
                <a:gd name="T14" fmla="*/ 81 w 162"/>
                <a:gd name="T1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16">
                  <a:moveTo>
                    <a:pt x="81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4" y="0"/>
                    <a:pt x="7" y="0"/>
                    <a:pt x="0" y="1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55" y="0"/>
                    <a:pt x="148" y="0"/>
                    <a:pt x="140" y="0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1196" y="1914"/>
              <a:ext cx="135" cy="582"/>
            </a:xfrm>
            <a:custGeom>
              <a:avLst/>
              <a:gdLst>
                <a:gd name="T0" fmla="*/ 0 w 135"/>
                <a:gd name="T1" fmla="*/ 582 h 582"/>
                <a:gd name="T2" fmla="*/ 68 w 135"/>
                <a:gd name="T3" fmla="*/ 581 h 582"/>
                <a:gd name="T4" fmla="*/ 135 w 135"/>
                <a:gd name="T5" fmla="*/ 0 h 582"/>
                <a:gd name="T6" fmla="*/ 0 w 135"/>
                <a:gd name="T7" fmla="*/ 0 h 582"/>
                <a:gd name="T8" fmla="*/ 0 w 135"/>
                <a:gd name="T9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582">
                  <a:moveTo>
                    <a:pt x="0" y="582"/>
                  </a:moveTo>
                  <a:lnTo>
                    <a:pt x="68" y="581"/>
                  </a:lnTo>
                  <a:lnTo>
                    <a:pt x="135" y="0"/>
                  </a:lnTo>
                  <a:lnTo>
                    <a:pt x="0" y="0"/>
                  </a:lnTo>
                  <a:lnTo>
                    <a:pt x="0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1030" y="1914"/>
              <a:ext cx="135" cy="582"/>
            </a:xfrm>
            <a:custGeom>
              <a:avLst/>
              <a:gdLst>
                <a:gd name="T0" fmla="*/ 68 w 135"/>
                <a:gd name="T1" fmla="*/ 581 h 582"/>
                <a:gd name="T2" fmla="*/ 135 w 135"/>
                <a:gd name="T3" fmla="*/ 582 h 582"/>
                <a:gd name="T4" fmla="*/ 135 w 135"/>
                <a:gd name="T5" fmla="*/ 0 h 582"/>
                <a:gd name="T6" fmla="*/ 0 w 135"/>
                <a:gd name="T7" fmla="*/ 0 h 582"/>
                <a:gd name="T8" fmla="*/ 68 w 135"/>
                <a:gd name="T9" fmla="*/ 58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582">
                  <a:moveTo>
                    <a:pt x="68" y="581"/>
                  </a:moveTo>
                  <a:lnTo>
                    <a:pt x="135" y="582"/>
                  </a:lnTo>
                  <a:lnTo>
                    <a:pt x="135" y="0"/>
                  </a:lnTo>
                  <a:lnTo>
                    <a:pt x="0" y="0"/>
                  </a:lnTo>
                  <a:lnTo>
                    <a:pt x="68" y="5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883" y="1126"/>
              <a:ext cx="187" cy="529"/>
            </a:xfrm>
            <a:custGeom>
              <a:avLst/>
              <a:gdLst>
                <a:gd name="T0" fmla="*/ 92 w 131"/>
                <a:gd name="T1" fmla="*/ 246 h 372"/>
                <a:gd name="T2" fmla="*/ 92 w 131"/>
                <a:gd name="T3" fmla="*/ 230 h 372"/>
                <a:gd name="T4" fmla="*/ 92 w 131"/>
                <a:gd name="T5" fmla="*/ 111 h 372"/>
                <a:gd name="T6" fmla="*/ 131 w 131"/>
                <a:gd name="T7" fmla="*/ 111 h 372"/>
                <a:gd name="T8" fmla="*/ 106 w 131"/>
                <a:gd name="T9" fmla="*/ 0 h 372"/>
                <a:gd name="T10" fmla="*/ 93 w 131"/>
                <a:gd name="T11" fmla="*/ 4 h 372"/>
                <a:gd name="T12" fmla="*/ 14 w 131"/>
                <a:gd name="T13" fmla="*/ 169 h 372"/>
                <a:gd name="T14" fmla="*/ 27 w 131"/>
                <a:gd name="T15" fmla="*/ 372 h 372"/>
                <a:gd name="T16" fmla="*/ 92 w 131"/>
                <a:gd name="T17" fmla="*/ 372 h 372"/>
                <a:gd name="T18" fmla="*/ 92 w 131"/>
                <a:gd name="T19" fmla="*/ 24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372">
                  <a:moveTo>
                    <a:pt x="92" y="246"/>
                  </a:moveTo>
                  <a:cubicBezTo>
                    <a:pt x="92" y="230"/>
                    <a:pt x="92" y="230"/>
                    <a:pt x="92" y="23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1" y="1"/>
                    <a:pt x="97" y="3"/>
                    <a:pt x="93" y="4"/>
                  </a:cubicBezTo>
                  <a:cubicBezTo>
                    <a:pt x="0" y="41"/>
                    <a:pt x="14" y="169"/>
                    <a:pt x="14" y="169"/>
                  </a:cubicBezTo>
                  <a:cubicBezTo>
                    <a:pt x="27" y="372"/>
                    <a:pt x="27" y="372"/>
                    <a:pt x="27" y="372"/>
                  </a:cubicBezTo>
                  <a:cubicBezTo>
                    <a:pt x="92" y="372"/>
                    <a:pt x="92" y="372"/>
                    <a:pt x="92" y="372"/>
                  </a:cubicBezTo>
                  <a:lnTo>
                    <a:pt x="92" y="2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1042" y="1476"/>
              <a:ext cx="282" cy="2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923" y="1679"/>
              <a:ext cx="92" cy="100"/>
            </a:xfrm>
            <a:custGeom>
              <a:avLst/>
              <a:gdLst>
                <a:gd name="T0" fmla="*/ 0 w 92"/>
                <a:gd name="T1" fmla="*/ 0 h 100"/>
                <a:gd name="T2" fmla="*/ 7 w 92"/>
                <a:gd name="T3" fmla="*/ 100 h 100"/>
                <a:gd name="T4" fmla="*/ 70 w 92"/>
                <a:gd name="T5" fmla="*/ 100 h 100"/>
                <a:gd name="T6" fmla="*/ 92 w 92"/>
                <a:gd name="T7" fmla="*/ 17 h 100"/>
                <a:gd name="T8" fmla="*/ 92 w 92"/>
                <a:gd name="T9" fmla="*/ 17 h 100"/>
                <a:gd name="T10" fmla="*/ 92 w 92"/>
                <a:gd name="T11" fmla="*/ 0 h 100"/>
                <a:gd name="T12" fmla="*/ 0 w 92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00">
                  <a:moveTo>
                    <a:pt x="0" y="0"/>
                  </a:moveTo>
                  <a:lnTo>
                    <a:pt x="7" y="100"/>
                  </a:lnTo>
                  <a:lnTo>
                    <a:pt x="70" y="100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1349" y="1628"/>
              <a:ext cx="92" cy="27"/>
            </a:xfrm>
            <a:custGeom>
              <a:avLst/>
              <a:gdLst>
                <a:gd name="T0" fmla="*/ 0 w 92"/>
                <a:gd name="T1" fmla="*/ 0 h 27"/>
                <a:gd name="T2" fmla="*/ 0 w 92"/>
                <a:gd name="T3" fmla="*/ 27 h 27"/>
                <a:gd name="T4" fmla="*/ 91 w 92"/>
                <a:gd name="T5" fmla="*/ 27 h 27"/>
                <a:gd name="T6" fmla="*/ 92 w 92"/>
                <a:gd name="T7" fmla="*/ 0 h 27"/>
                <a:gd name="T8" fmla="*/ 0 w 9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7">
                  <a:moveTo>
                    <a:pt x="0" y="0"/>
                  </a:moveTo>
                  <a:lnTo>
                    <a:pt x="0" y="27"/>
                  </a:lnTo>
                  <a:lnTo>
                    <a:pt x="91" y="27"/>
                  </a:lnTo>
                  <a:lnTo>
                    <a:pt x="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1349" y="1679"/>
              <a:ext cx="89" cy="100"/>
            </a:xfrm>
            <a:custGeom>
              <a:avLst/>
              <a:gdLst>
                <a:gd name="T0" fmla="*/ 0 w 89"/>
                <a:gd name="T1" fmla="*/ 26 h 100"/>
                <a:gd name="T2" fmla="*/ 19 w 89"/>
                <a:gd name="T3" fmla="*/ 100 h 100"/>
                <a:gd name="T4" fmla="*/ 82 w 89"/>
                <a:gd name="T5" fmla="*/ 100 h 100"/>
                <a:gd name="T6" fmla="*/ 89 w 89"/>
                <a:gd name="T7" fmla="*/ 0 h 100"/>
                <a:gd name="T8" fmla="*/ 0 w 89"/>
                <a:gd name="T9" fmla="*/ 0 h 100"/>
                <a:gd name="T10" fmla="*/ 0 w 89"/>
                <a:gd name="T11" fmla="*/ 2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00">
                  <a:moveTo>
                    <a:pt x="0" y="26"/>
                  </a:moveTo>
                  <a:lnTo>
                    <a:pt x="19" y="100"/>
                  </a:lnTo>
                  <a:lnTo>
                    <a:pt x="82" y="100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1292" y="1126"/>
              <a:ext cx="188" cy="478"/>
            </a:xfrm>
            <a:custGeom>
              <a:avLst/>
              <a:gdLst>
                <a:gd name="T0" fmla="*/ 40 w 131"/>
                <a:gd name="T1" fmla="*/ 336 h 336"/>
                <a:gd name="T2" fmla="*/ 106 w 131"/>
                <a:gd name="T3" fmla="*/ 336 h 336"/>
                <a:gd name="T4" fmla="*/ 117 w 131"/>
                <a:gd name="T5" fmla="*/ 169 h 336"/>
                <a:gd name="T6" fmla="*/ 38 w 131"/>
                <a:gd name="T7" fmla="*/ 4 h 336"/>
                <a:gd name="T8" fmla="*/ 25 w 131"/>
                <a:gd name="T9" fmla="*/ 0 h 336"/>
                <a:gd name="T10" fmla="*/ 0 w 131"/>
                <a:gd name="T11" fmla="*/ 111 h 336"/>
                <a:gd name="T12" fmla="*/ 40 w 131"/>
                <a:gd name="T13" fmla="*/ 111 h 336"/>
                <a:gd name="T14" fmla="*/ 40 w 131"/>
                <a:gd name="T15" fmla="*/ 230 h 336"/>
                <a:gd name="T16" fmla="*/ 40 w 131"/>
                <a:gd name="T17" fmla="*/ 246 h 336"/>
                <a:gd name="T18" fmla="*/ 40 w 131"/>
                <a:gd name="T1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336">
                  <a:moveTo>
                    <a:pt x="40" y="336"/>
                  </a:moveTo>
                  <a:cubicBezTo>
                    <a:pt x="106" y="336"/>
                    <a:pt x="106" y="336"/>
                    <a:pt x="106" y="336"/>
                  </a:cubicBezTo>
                  <a:cubicBezTo>
                    <a:pt x="117" y="169"/>
                    <a:pt x="117" y="169"/>
                    <a:pt x="117" y="169"/>
                  </a:cubicBezTo>
                  <a:cubicBezTo>
                    <a:pt x="117" y="169"/>
                    <a:pt x="131" y="41"/>
                    <a:pt x="38" y="4"/>
                  </a:cubicBezTo>
                  <a:cubicBezTo>
                    <a:pt x="34" y="3"/>
                    <a:pt x="29" y="1"/>
                    <a:pt x="25" y="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40" y="230"/>
                    <a:pt x="40" y="230"/>
                    <a:pt x="40" y="230"/>
                  </a:cubicBezTo>
                  <a:cubicBezTo>
                    <a:pt x="40" y="246"/>
                    <a:pt x="40" y="246"/>
                    <a:pt x="40" y="246"/>
                  </a:cubicBezTo>
                  <a:lnTo>
                    <a:pt x="40" y="3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" name="Group 4"/>
          <p:cNvGrpSpPr>
            <a:grpSpLocks noChangeAspect="1"/>
          </p:cNvGrpSpPr>
          <p:nvPr/>
        </p:nvGrpSpPr>
        <p:grpSpPr bwMode="auto">
          <a:xfrm>
            <a:off x="4018765" y="1349172"/>
            <a:ext cx="1073526" cy="930103"/>
            <a:chOff x="996" y="1554"/>
            <a:chExt cx="1003" cy="869"/>
          </a:xfrm>
          <a:solidFill>
            <a:srgbClr val="2E2E2E"/>
          </a:solidFill>
        </p:grpSpPr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1047" y="1938"/>
              <a:ext cx="139" cy="485"/>
            </a:xfrm>
            <a:custGeom>
              <a:avLst/>
              <a:gdLst>
                <a:gd name="T0" fmla="*/ 0 w 139"/>
                <a:gd name="T1" fmla="*/ 76 h 485"/>
                <a:gd name="T2" fmla="*/ 0 w 139"/>
                <a:gd name="T3" fmla="*/ 485 h 485"/>
                <a:gd name="T4" fmla="*/ 139 w 139"/>
                <a:gd name="T5" fmla="*/ 485 h 485"/>
                <a:gd name="T6" fmla="*/ 139 w 139"/>
                <a:gd name="T7" fmla="*/ 0 h 485"/>
                <a:gd name="T8" fmla="*/ 25 w 139"/>
                <a:gd name="T9" fmla="*/ 115 h 485"/>
                <a:gd name="T10" fmla="*/ 0 w 139"/>
                <a:gd name="T11" fmla="*/ 7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485">
                  <a:moveTo>
                    <a:pt x="0" y="76"/>
                  </a:moveTo>
                  <a:lnTo>
                    <a:pt x="0" y="485"/>
                  </a:lnTo>
                  <a:lnTo>
                    <a:pt x="139" y="485"/>
                  </a:lnTo>
                  <a:lnTo>
                    <a:pt x="139" y="0"/>
                  </a:lnTo>
                  <a:lnTo>
                    <a:pt x="25" y="115"/>
                  </a:lnTo>
                  <a:lnTo>
                    <a:pt x="0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1301" y="1835"/>
              <a:ext cx="152" cy="588"/>
            </a:xfrm>
            <a:custGeom>
              <a:avLst/>
              <a:gdLst>
                <a:gd name="T0" fmla="*/ 0 w 152"/>
                <a:gd name="T1" fmla="*/ 0 h 588"/>
                <a:gd name="T2" fmla="*/ 0 w 152"/>
                <a:gd name="T3" fmla="*/ 588 h 588"/>
                <a:gd name="T4" fmla="*/ 152 w 152"/>
                <a:gd name="T5" fmla="*/ 588 h 588"/>
                <a:gd name="T6" fmla="*/ 152 w 152"/>
                <a:gd name="T7" fmla="*/ 154 h 588"/>
                <a:gd name="T8" fmla="*/ 0 w 152"/>
                <a:gd name="T9" fmla="*/ 0 h 588"/>
                <a:gd name="T10" fmla="*/ 0 w 152"/>
                <a:gd name="T11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588">
                  <a:moveTo>
                    <a:pt x="0" y="0"/>
                  </a:moveTo>
                  <a:lnTo>
                    <a:pt x="0" y="588"/>
                  </a:lnTo>
                  <a:lnTo>
                    <a:pt x="152" y="588"/>
                  </a:lnTo>
                  <a:lnTo>
                    <a:pt x="152" y="1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1542" y="1976"/>
              <a:ext cx="152" cy="447"/>
            </a:xfrm>
            <a:custGeom>
              <a:avLst/>
              <a:gdLst>
                <a:gd name="T0" fmla="*/ 0 w 152"/>
                <a:gd name="T1" fmla="*/ 102 h 447"/>
                <a:gd name="T2" fmla="*/ 0 w 152"/>
                <a:gd name="T3" fmla="*/ 447 h 447"/>
                <a:gd name="T4" fmla="*/ 152 w 152"/>
                <a:gd name="T5" fmla="*/ 447 h 447"/>
                <a:gd name="T6" fmla="*/ 152 w 152"/>
                <a:gd name="T7" fmla="*/ 0 h 447"/>
                <a:gd name="T8" fmla="*/ 25 w 152"/>
                <a:gd name="T9" fmla="*/ 128 h 447"/>
                <a:gd name="T10" fmla="*/ 0 w 152"/>
                <a:gd name="T11" fmla="*/ 102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447">
                  <a:moveTo>
                    <a:pt x="0" y="102"/>
                  </a:moveTo>
                  <a:lnTo>
                    <a:pt x="0" y="447"/>
                  </a:lnTo>
                  <a:lnTo>
                    <a:pt x="152" y="447"/>
                  </a:lnTo>
                  <a:lnTo>
                    <a:pt x="152" y="0"/>
                  </a:lnTo>
                  <a:lnTo>
                    <a:pt x="25" y="128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1809" y="1759"/>
              <a:ext cx="152" cy="664"/>
            </a:xfrm>
            <a:custGeom>
              <a:avLst/>
              <a:gdLst>
                <a:gd name="T0" fmla="*/ 101 w 152"/>
                <a:gd name="T1" fmla="*/ 0 h 664"/>
                <a:gd name="T2" fmla="*/ 0 w 152"/>
                <a:gd name="T3" fmla="*/ 102 h 664"/>
                <a:gd name="T4" fmla="*/ 0 w 152"/>
                <a:gd name="T5" fmla="*/ 664 h 664"/>
                <a:gd name="T6" fmla="*/ 152 w 152"/>
                <a:gd name="T7" fmla="*/ 664 h 664"/>
                <a:gd name="T8" fmla="*/ 152 w 152"/>
                <a:gd name="T9" fmla="*/ 89 h 664"/>
                <a:gd name="T10" fmla="*/ 101 w 152"/>
                <a:gd name="T11" fmla="*/ 89 h 664"/>
                <a:gd name="T12" fmla="*/ 101 w 152"/>
                <a:gd name="T13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664">
                  <a:moveTo>
                    <a:pt x="101" y="0"/>
                  </a:moveTo>
                  <a:lnTo>
                    <a:pt x="0" y="102"/>
                  </a:lnTo>
                  <a:lnTo>
                    <a:pt x="0" y="664"/>
                  </a:lnTo>
                  <a:lnTo>
                    <a:pt x="152" y="664"/>
                  </a:lnTo>
                  <a:lnTo>
                    <a:pt x="152" y="89"/>
                  </a:lnTo>
                  <a:lnTo>
                    <a:pt x="101" y="89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996" y="1554"/>
              <a:ext cx="1003" cy="473"/>
            </a:xfrm>
            <a:custGeom>
              <a:avLst/>
              <a:gdLst>
                <a:gd name="T0" fmla="*/ 787 w 1003"/>
                <a:gd name="T1" fmla="*/ 0 h 473"/>
                <a:gd name="T2" fmla="*/ 787 w 1003"/>
                <a:gd name="T3" fmla="*/ 39 h 473"/>
                <a:gd name="T4" fmla="*/ 876 w 1003"/>
                <a:gd name="T5" fmla="*/ 39 h 473"/>
                <a:gd name="T6" fmla="*/ 584 w 1003"/>
                <a:gd name="T7" fmla="*/ 332 h 473"/>
                <a:gd name="T8" fmla="*/ 305 w 1003"/>
                <a:gd name="T9" fmla="*/ 51 h 473"/>
                <a:gd name="T10" fmla="*/ 0 w 1003"/>
                <a:gd name="T11" fmla="*/ 358 h 473"/>
                <a:gd name="T12" fmla="*/ 63 w 1003"/>
                <a:gd name="T13" fmla="*/ 422 h 473"/>
                <a:gd name="T14" fmla="*/ 305 w 1003"/>
                <a:gd name="T15" fmla="*/ 192 h 473"/>
                <a:gd name="T16" fmla="*/ 584 w 1003"/>
                <a:gd name="T17" fmla="*/ 473 h 473"/>
                <a:gd name="T18" fmla="*/ 952 w 1003"/>
                <a:gd name="T19" fmla="*/ 115 h 473"/>
                <a:gd name="T20" fmla="*/ 952 w 1003"/>
                <a:gd name="T21" fmla="*/ 230 h 473"/>
                <a:gd name="T22" fmla="*/ 1003 w 1003"/>
                <a:gd name="T23" fmla="*/ 230 h 473"/>
                <a:gd name="T24" fmla="*/ 1003 w 1003"/>
                <a:gd name="T25" fmla="*/ 0 h 473"/>
                <a:gd name="T26" fmla="*/ 787 w 1003"/>
                <a:gd name="T27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3" h="473">
                  <a:moveTo>
                    <a:pt x="787" y="0"/>
                  </a:moveTo>
                  <a:lnTo>
                    <a:pt x="787" y="39"/>
                  </a:lnTo>
                  <a:lnTo>
                    <a:pt x="876" y="39"/>
                  </a:lnTo>
                  <a:lnTo>
                    <a:pt x="584" y="332"/>
                  </a:lnTo>
                  <a:lnTo>
                    <a:pt x="305" y="51"/>
                  </a:lnTo>
                  <a:lnTo>
                    <a:pt x="0" y="358"/>
                  </a:lnTo>
                  <a:lnTo>
                    <a:pt x="63" y="422"/>
                  </a:lnTo>
                  <a:lnTo>
                    <a:pt x="305" y="192"/>
                  </a:lnTo>
                  <a:lnTo>
                    <a:pt x="584" y="473"/>
                  </a:lnTo>
                  <a:lnTo>
                    <a:pt x="952" y="115"/>
                  </a:lnTo>
                  <a:lnTo>
                    <a:pt x="952" y="230"/>
                  </a:lnTo>
                  <a:lnTo>
                    <a:pt x="1003" y="230"/>
                  </a:lnTo>
                  <a:lnTo>
                    <a:pt x="1003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D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7" name="矩形 36"/>
          <p:cNvSpPr/>
          <p:nvPr/>
        </p:nvSpPr>
        <p:spPr>
          <a:xfrm>
            <a:off x="1725148" y="3866285"/>
            <a:ext cx="1530339" cy="64475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3790358" y="3866285"/>
            <a:ext cx="1530339" cy="64475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5851142" y="3866285"/>
            <a:ext cx="1530339" cy="64475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grpSp>
        <p:nvGrpSpPr>
          <p:cNvPr id="40" name="Group 4"/>
          <p:cNvGrpSpPr>
            <a:grpSpLocks noChangeAspect="1"/>
          </p:cNvGrpSpPr>
          <p:nvPr/>
        </p:nvGrpSpPr>
        <p:grpSpPr bwMode="auto">
          <a:xfrm>
            <a:off x="6296113" y="2377962"/>
            <a:ext cx="640396" cy="1478166"/>
            <a:chOff x="883" y="1118"/>
            <a:chExt cx="597" cy="1378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1065" y="1118"/>
              <a:ext cx="231" cy="166"/>
            </a:xfrm>
            <a:custGeom>
              <a:avLst/>
              <a:gdLst>
                <a:gd name="T0" fmla="*/ 81 w 162"/>
                <a:gd name="T1" fmla="*/ 0 h 116"/>
                <a:gd name="T2" fmla="*/ 22 w 162"/>
                <a:gd name="T3" fmla="*/ 0 h 116"/>
                <a:gd name="T4" fmla="*/ 0 w 162"/>
                <a:gd name="T5" fmla="*/ 1 h 116"/>
                <a:gd name="T6" fmla="*/ 26 w 162"/>
                <a:gd name="T7" fmla="*/ 116 h 116"/>
                <a:gd name="T8" fmla="*/ 137 w 162"/>
                <a:gd name="T9" fmla="*/ 116 h 116"/>
                <a:gd name="T10" fmla="*/ 162 w 162"/>
                <a:gd name="T11" fmla="*/ 1 h 116"/>
                <a:gd name="T12" fmla="*/ 140 w 162"/>
                <a:gd name="T13" fmla="*/ 0 h 116"/>
                <a:gd name="T14" fmla="*/ 81 w 162"/>
                <a:gd name="T1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16">
                  <a:moveTo>
                    <a:pt x="81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4" y="0"/>
                    <a:pt x="7" y="0"/>
                    <a:pt x="0" y="1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55" y="0"/>
                    <a:pt x="148" y="0"/>
                    <a:pt x="140" y="0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1196" y="1914"/>
              <a:ext cx="135" cy="582"/>
            </a:xfrm>
            <a:custGeom>
              <a:avLst/>
              <a:gdLst>
                <a:gd name="T0" fmla="*/ 0 w 135"/>
                <a:gd name="T1" fmla="*/ 582 h 582"/>
                <a:gd name="T2" fmla="*/ 68 w 135"/>
                <a:gd name="T3" fmla="*/ 581 h 582"/>
                <a:gd name="T4" fmla="*/ 135 w 135"/>
                <a:gd name="T5" fmla="*/ 0 h 582"/>
                <a:gd name="T6" fmla="*/ 0 w 135"/>
                <a:gd name="T7" fmla="*/ 0 h 582"/>
                <a:gd name="T8" fmla="*/ 0 w 135"/>
                <a:gd name="T9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582">
                  <a:moveTo>
                    <a:pt x="0" y="582"/>
                  </a:moveTo>
                  <a:lnTo>
                    <a:pt x="68" y="581"/>
                  </a:lnTo>
                  <a:lnTo>
                    <a:pt x="135" y="0"/>
                  </a:lnTo>
                  <a:lnTo>
                    <a:pt x="0" y="0"/>
                  </a:lnTo>
                  <a:lnTo>
                    <a:pt x="0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>
              <a:off x="1030" y="1914"/>
              <a:ext cx="135" cy="582"/>
            </a:xfrm>
            <a:custGeom>
              <a:avLst/>
              <a:gdLst>
                <a:gd name="T0" fmla="*/ 68 w 135"/>
                <a:gd name="T1" fmla="*/ 581 h 582"/>
                <a:gd name="T2" fmla="*/ 135 w 135"/>
                <a:gd name="T3" fmla="*/ 582 h 582"/>
                <a:gd name="T4" fmla="*/ 135 w 135"/>
                <a:gd name="T5" fmla="*/ 0 h 582"/>
                <a:gd name="T6" fmla="*/ 0 w 135"/>
                <a:gd name="T7" fmla="*/ 0 h 582"/>
                <a:gd name="T8" fmla="*/ 68 w 135"/>
                <a:gd name="T9" fmla="*/ 58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582">
                  <a:moveTo>
                    <a:pt x="68" y="581"/>
                  </a:moveTo>
                  <a:lnTo>
                    <a:pt x="135" y="582"/>
                  </a:lnTo>
                  <a:lnTo>
                    <a:pt x="135" y="0"/>
                  </a:lnTo>
                  <a:lnTo>
                    <a:pt x="0" y="0"/>
                  </a:lnTo>
                  <a:lnTo>
                    <a:pt x="68" y="5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8"/>
            <p:cNvSpPr>
              <a:spLocks/>
            </p:cNvSpPr>
            <p:nvPr/>
          </p:nvSpPr>
          <p:spPr bwMode="auto">
            <a:xfrm>
              <a:off x="883" y="1126"/>
              <a:ext cx="187" cy="529"/>
            </a:xfrm>
            <a:custGeom>
              <a:avLst/>
              <a:gdLst>
                <a:gd name="T0" fmla="*/ 92 w 131"/>
                <a:gd name="T1" fmla="*/ 246 h 372"/>
                <a:gd name="T2" fmla="*/ 92 w 131"/>
                <a:gd name="T3" fmla="*/ 230 h 372"/>
                <a:gd name="T4" fmla="*/ 92 w 131"/>
                <a:gd name="T5" fmla="*/ 111 h 372"/>
                <a:gd name="T6" fmla="*/ 131 w 131"/>
                <a:gd name="T7" fmla="*/ 111 h 372"/>
                <a:gd name="T8" fmla="*/ 106 w 131"/>
                <a:gd name="T9" fmla="*/ 0 h 372"/>
                <a:gd name="T10" fmla="*/ 93 w 131"/>
                <a:gd name="T11" fmla="*/ 4 h 372"/>
                <a:gd name="T12" fmla="*/ 14 w 131"/>
                <a:gd name="T13" fmla="*/ 169 h 372"/>
                <a:gd name="T14" fmla="*/ 27 w 131"/>
                <a:gd name="T15" fmla="*/ 372 h 372"/>
                <a:gd name="T16" fmla="*/ 92 w 131"/>
                <a:gd name="T17" fmla="*/ 372 h 372"/>
                <a:gd name="T18" fmla="*/ 92 w 131"/>
                <a:gd name="T19" fmla="*/ 24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372">
                  <a:moveTo>
                    <a:pt x="92" y="246"/>
                  </a:moveTo>
                  <a:cubicBezTo>
                    <a:pt x="92" y="230"/>
                    <a:pt x="92" y="230"/>
                    <a:pt x="92" y="23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1" y="1"/>
                    <a:pt x="97" y="3"/>
                    <a:pt x="93" y="4"/>
                  </a:cubicBezTo>
                  <a:cubicBezTo>
                    <a:pt x="0" y="41"/>
                    <a:pt x="14" y="169"/>
                    <a:pt x="14" y="169"/>
                  </a:cubicBezTo>
                  <a:cubicBezTo>
                    <a:pt x="27" y="372"/>
                    <a:pt x="27" y="372"/>
                    <a:pt x="27" y="372"/>
                  </a:cubicBezTo>
                  <a:cubicBezTo>
                    <a:pt x="92" y="372"/>
                    <a:pt x="92" y="372"/>
                    <a:pt x="92" y="372"/>
                  </a:cubicBezTo>
                  <a:lnTo>
                    <a:pt x="92" y="2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1042" y="1476"/>
              <a:ext cx="282" cy="2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923" y="1679"/>
              <a:ext cx="92" cy="100"/>
            </a:xfrm>
            <a:custGeom>
              <a:avLst/>
              <a:gdLst>
                <a:gd name="T0" fmla="*/ 0 w 92"/>
                <a:gd name="T1" fmla="*/ 0 h 100"/>
                <a:gd name="T2" fmla="*/ 7 w 92"/>
                <a:gd name="T3" fmla="*/ 100 h 100"/>
                <a:gd name="T4" fmla="*/ 70 w 92"/>
                <a:gd name="T5" fmla="*/ 100 h 100"/>
                <a:gd name="T6" fmla="*/ 92 w 92"/>
                <a:gd name="T7" fmla="*/ 17 h 100"/>
                <a:gd name="T8" fmla="*/ 92 w 92"/>
                <a:gd name="T9" fmla="*/ 17 h 100"/>
                <a:gd name="T10" fmla="*/ 92 w 92"/>
                <a:gd name="T11" fmla="*/ 0 h 100"/>
                <a:gd name="T12" fmla="*/ 0 w 92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00">
                  <a:moveTo>
                    <a:pt x="0" y="0"/>
                  </a:moveTo>
                  <a:lnTo>
                    <a:pt x="7" y="100"/>
                  </a:lnTo>
                  <a:lnTo>
                    <a:pt x="70" y="100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1349" y="1628"/>
              <a:ext cx="92" cy="27"/>
            </a:xfrm>
            <a:custGeom>
              <a:avLst/>
              <a:gdLst>
                <a:gd name="T0" fmla="*/ 0 w 92"/>
                <a:gd name="T1" fmla="*/ 0 h 27"/>
                <a:gd name="T2" fmla="*/ 0 w 92"/>
                <a:gd name="T3" fmla="*/ 27 h 27"/>
                <a:gd name="T4" fmla="*/ 91 w 92"/>
                <a:gd name="T5" fmla="*/ 27 h 27"/>
                <a:gd name="T6" fmla="*/ 92 w 92"/>
                <a:gd name="T7" fmla="*/ 0 h 27"/>
                <a:gd name="T8" fmla="*/ 0 w 9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7">
                  <a:moveTo>
                    <a:pt x="0" y="0"/>
                  </a:moveTo>
                  <a:lnTo>
                    <a:pt x="0" y="27"/>
                  </a:lnTo>
                  <a:lnTo>
                    <a:pt x="91" y="27"/>
                  </a:lnTo>
                  <a:lnTo>
                    <a:pt x="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>
              <a:off x="1349" y="1679"/>
              <a:ext cx="89" cy="100"/>
            </a:xfrm>
            <a:custGeom>
              <a:avLst/>
              <a:gdLst>
                <a:gd name="T0" fmla="*/ 0 w 89"/>
                <a:gd name="T1" fmla="*/ 26 h 100"/>
                <a:gd name="T2" fmla="*/ 19 w 89"/>
                <a:gd name="T3" fmla="*/ 100 h 100"/>
                <a:gd name="T4" fmla="*/ 82 w 89"/>
                <a:gd name="T5" fmla="*/ 100 h 100"/>
                <a:gd name="T6" fmla="*/ 89 w 89"/>
                <a:gd name="T7" fmla="*/ 0 h 100"/>
                <a:gd name="T8" fmla="*/ 0 w 89"/>
                <a:gd name="T9" fmla="*/ 0 h 100"/>
                <a:gd name="T10" fmla="*/ 0 w 89"/>
                <a:gd name="T11" fmla="*/ 2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00">
                  <a:moveTo>
                    <a:pt x="0" y="26"/>
                  </a:moveTo>
                  <a:lnTo>
                    <a:pt x="19" y="100"/>
                  </a:lnTo>
                  <a:lnTo>
                    <a:pt x="82" y="100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1292" y="1126"/>
              <a:ext cx="188" cy="478"/>
            </a:xfrm>
            <a:custGeom>
              <a:avLst/>
              <a:gdLst>
                <a:gd name="T0" fmla="*/ 40 w 131"/>
                <a:gd name="T1" fmla="*/ 336 h 336"/>
                <a:gd name="T2" fmla="*/ 106 w 131"/>
                <a:gd name="T3" fmla="*/ 336 h 336"/>
                <a:gd name="T4" fmla="*/ 117 w 131"/>
                <a:gd name="T5" fmla="*/ 169 h 336"/>
                <a:gd name="T6" fmla="*/ 38 w 131"/>
                <a:gd name="T7" fmla="*/ 4 h 336"/>
                <a:gd name="T8" fmla="*/ 25 w 131"/>
                <a:gd name="T9" fmla="*/ 0 h 336"/>
                <a:gd name="T10" fmla="*/ 0 w 131"/>
                <a:gd name="T11" fmla="*/ 111 h 336"/>
                <a:gd name="T12" fmla="*/ 40 w 131"/>
                <a:gd name="T13" fmla="*/ 111 h 336"/>
                <a:gd name="T14" fmla="*/ 40 w 131"/>
                <a:gd name="T15" fmla="*/ 230 h 336"/>
                <a:gd name="T16" fmla="*/ 40 w 131"/>
                <a:gd name="T17" fmla="*/ 246 h 336"/>
                <a:gd name="T18" fmla="*/ 40 w 131"/>
                <a:gd name="T1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336">
                  <a:moveTo>
                    <a:pt x="40" y="336"/>
                  </a:moveTo>
                  <a:cubicBezTo>
                    <a:pt x="106" y="336"/>
                    <a:pt x="106" y="336"/>
                    <a:pt x="106" y="336"/>
                  </a:cubicBezTo>
                  <a:cubicBezTo>
                    <a:pt x="117" y="169"/>
                    <a:pt x="117" y="169"/>
                    <a:pt x="117" y="169"/>
                  </a:cubicBezTo>
                  <a:cubicBezTo>
                    <a:pt x="117" y="169"/>
                    <a:pt x="131" y="41"/>
                    <a:pt x="38" y="4"/>
                  </a:cubicBezTo>
                  <a:cubicBezTo>
                    <a:pt x="34" y="3"/>
                    <a:pt x="29" y="1"/>
                    <a:pt x="25" y="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40" y="230"/>
                    <a:pt x="40" y="230"/>
                    <a:pt x="40" y="230"/>
                  </a:cubicBezTo>
                  <a:cubicBezTo>
                    <a:pt x="40" y="246"/>
                    <a:pt x="40" y="246"/>
                    <a:pt x="40" y="246"/>
                  </a:cubicBezTo>
                  <a:lnTo>
                    <a:pt x="40" y="3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2" name="Freeform 5"/>
          <p:cNvSpPr>
            <a:spLocks noEditPoints="1"/>
          </p:cNvSpPr>
          <p:nvPr/>
        </p:nvSpPr>
        <p:spPr bwMode="auto">
          <a:xfrm>
            <a:off x="6038890" y="1428393"/>
            <a:ext cx="904906" cy="882885"/>
          </a:xfrm>
          <a:custGeom>
            <a:avLst/>
            <a:gdLst>
              <a:gd name="T0" fmla="*/ 452 w 452"/>
              <a:gd name="T1" fmla="*/ 287 h 441"/>
              <a:gd name="T2" fmla="*/ 452 w 452"/>
              <a:gd name="T3" fmla="*/ 230 h 441"/>
              <a:gd name="T4" fmla="*/ 0 w 452"/>
              <a:gd name="T5" fmla="*/ 230 h 441"/>
              <a:gd name="T6" fmla="*/ 0 w 452"/>
              <a:gd name="T7" fmla="*/ 287 h 441"/>
              <a:gd name="T8" fmla="*/ 452 w 452"/>
              <a:gd name="T9" fmla="*/ 287 h 441"/>
              <a:gd name="T10" fmla="*/ 452 w 452"/>
              <a:gd name="T11" fmla="*/ 76 h 441"/>
              <a:gd name="T12" fmla="*/ 58 w 452"/>
              <a:gd name="T13" fmla="*/ 76 h 441"/>
              <a:gd name="T14" fmla="*/ 58 w 452"/>
              <a:gd name="T15" fmla="*/ 134 h 441"/>
              <a:gd name="T16" fmla="*/ 452 w 452"/>
              <a:gd name="T17" fmla="*/ 134 h 441"/>
              <a:gd name="T18" fmla="*/ 452 w 452"/>
              <a:gd name="T19" fmla="*/ 76 h 441"/>
              <a:gd name="T20" fmla="*/ 452 w 452"/>
              <a:gd name="T21" fmla="*/ 0 h 441"/>
              <a:gd name="T22" fmla="*/ 115 w 452"/>
              <a:gd name="T23" fmla="*/ 0 h 441"/>
              <a:gd name="T24" fmla="*/ 115 w 452"/>
              <a:gd name="T25" fmla="*/ 57 h 441"/>
              <a:gd name="T26" fmla="*/ 452 w 452"/>
              <a:gd name="T27" fmla="*/ 57 h 441"/>
              <a:gd name="T28" fmla="*/ 452 w 452"/>
              <a:gd name="T29" fmla="*/ 0 h 441"/>
              <a:gd name="T30" fmla="*/ 134 w 452"/>
              <a:gd name="T31" fmla="*/ 211 h 441"/>
              <a:gd name="T32" fmla="*/ 452 w 452"/>
              <a:gd name="T33" fmla="*/ 211 h 441"/>
              <a:gd name="T34" fmla="*/ 452 w 452"/>
              <a:gd name="T35" fmla="*/ 153 h 441"/>
              <a:gd name="T36" fmla="*/ 134 w 452"/>
              <a:gd name="T37" fmla="*/ 153 h 441"/>
              <a:gd name="T38" fmla="*/ 134 w 452"/>
              <a:gd name="T39" fmla="*/ 211 h 441"/>
              <a:gd name="T40" fmla="*/ 96 w 452"/>
              <a:gd name="T41" fmla="*/ 364 h 441"/>
              <a:gd name="T42" fmla="*/ 452 w 452"/>
              <a:gd name="T43" fmla="*/ 364 h 441"/>
              <a:gd name="T44" fmla="*/ 452 w 452"/>
              <a:gd name="T45" fmla="*/ 307 h 441"/>
              <a:gd name="T46" fmla="*/ 96 w 452"/>
              <a:gd name="T47" fmla="*/ 307 h 441"/>
              <a:gd name="T48" fmla="*/ 96 w 452"/>
              <a:gd name="T49" fmla="*/ 364 h 441"/>
              <a:gd name="T50" fmla="*/ 29 w 452"/>
              <a:gd name="T51" fmla="*/ 441 h 441"/>
              <a:gd name="T52" fmla="*/ 452 w 452"/>
              <a:gd name="T53" fmla="*/ 441 h 441"/>
              <a:gd name="T54" fmla="*/ 452 w 452"/>
              <a:gd name="T55" fmla="*/ 383 h 441"/>
              <a:gd name="T56" fmla="*/ 29 w 452"/>
              <a:gd name="T57" fmla="*/ 383 h 441"/>
              <a:gd name="T58" fmla="*/ 29 w 452"/>
              <a:gd name="T59" fmla="*/ 441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52" h="441">
                <a:moveTo>
                  <a:pt x="452" y="287"/>
                </a:moveTo>
                <a:lnTo>
                  <a:pt x="452" y="230"/>
                </a:lnTo>
                <a:lnTo>
                  <a:pt x="0" y="230"/>
                </a:lnTo>
                <a:lnTo>
                  <a:pt x="0" y="287"/>
                </a:lnTo>
                <a:lnTo>
                  <a:pt x="452" y="287"/>
                </a:lnTo>
                <a:close/>
                <a:moveTo>
                  <a:pt x="452" y="76"/>
                </a:moveTo>
                <a:lnTo>
                  <a:pt x="58" y="76"/>
                </a:lnTo>
                <a:lnTo>
                  <a:pt x="58" y="134"/>
                </a:lnTo>
                <a:lnTo>
                  <a:pt x="452" y="134"/>
                </a:lnTo>
                <a:lnTo>
                  <a:pt x="452" y="76"/>
                </a:lnTo>
                <a:close/>
                <a:moveTo>
                  <a:pt x="452" y="0"/>
                </a:moveTo>
                <a:lnTo>
                  <a:pt x="115" y="0"/>
                </a:lnTo>
                <a:lnTo>
                  <a:pt x="115" y="57"/>
                </a:lnTo>
                <a:lnTo>
                  <a:pt x="452" y="57"/>
                </a:lnTo>
                <a:lnTo>
                  <a:pt x="452" y="0"/>
                </a:lnTo>
                <a:close/>
                <a:moveTo>
                  <a:pt x="134" y="211"/>
                </a:moveTo>
                <a:lnTo>
                  <a:pt x="452" y="211"/>
                </a:lnTo>
                <a:lnTo>
                  <a:pt x="452" y="153"/>
                </a:lnTo>
                <a:lnTo>
                  <a:pt x="134" y="153"/>
                </a:lnTo>
                <a:lnTo>
                  <a:pt x="134" y="211"/>
                </a:lnTo>
                <a:close/>
                <a:moveTo>
                  <a:pt x="96" y="364"/>
                </a:moveTo>
                <a:lnTo>
                  <a:pt x="452" y="364"/>
                </a:lnTo>
                <a:lnTo>
                  <a:pt x="452" y="307"/>
                </a:lnTo>
                <a:lnTo>
                  <a:pt x="96" y="307"/>
                </a:lnTo>
                <a:lnTo>
                  <a:pt x="96" y="364"/>
                </a:lnTo>
                <a:close/>
                <a:moveTo>
                  <a:pt x="29" y="441"/>
                </a:moveTo>
                <a:lnTo>
                  <a:pt x="452" y="441"/>
                </a:lnTo>
                <a:lnTo>
                  <a:pt x="452" y="383"/>
                </a:lnTo>
                <a:lnTo>
                  <a:pt x="29" y="383"/>
                </a:lnTo>
                <a:lnTo>
                  <a:pt x="29" y="441"/>
                </a:lnTo>
                <a:close/>
              </a:path>
            </a:pathLst>
          </a:custGeom>
          <a:solidFill>
            <a:srgbClr val="2E2E2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等腰三角形 53"/>
          <p:cNvSpPr/>
          <p:nvPr/>
        </p:nvSpPr>
        <p:spPr>
          <a:xfrm>
            <a:off x="251520" y="5481228"/>
            <a:ext cx="864096" cy="792088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683568" y="6098047"/>
            <a:ext cx="79622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 smtClean="0">
                <a:solidFill>
                  <a:schemeClr val="bg1"/>
                </a:solidFill>
                <a:latin typeface="+mj-ea"/>
                <a:ea typeface="+mj-ea"/>
              </a:rPr>
              <a:t>选择对的图表，通常意味着</a:t>
            </a:r>
            <a:r>
              <a:rPr lang="en-US" altLang="zh-CN" sz="2200" dirty="0" smtClean="0">
                <a:solidFill>
                  <a:schemeClr val="bg1"/>
                </a:solidFill>
                <a:latin typeface="+mj-ea"/>
                <a:ea typeface="+mj-ea"/>
              </a:rPr>
              <a:t>……</a:t>
            </a:r>
            <a:r>
              <a:rPr lang="zh-CN" altLang="en-US" sz="2200" dirty="0" smtClean="0">
                <a:solidFill>
                  <a:schemeClr val="bg1"/>
                </a:solidFill>
                <a:latin typeface="+mj-ea"/>
                <a:ea typeface="+mj-ea"/>
              </a:rPr>
              <a:t>哎，反正选对就是了！</a:t>
            </a:r>
            <a:endParaRPr lang="zh-CN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8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88999" y="1909637"/>
            <a:ext cx="7366001" cy="664711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99440" y="0"/>
            <a:ext cx="7945120" cy="1117599"/>
          </a:xfrm>
          <a:prstGeom prst="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3200" b="1" dirty="0" smtClean="0">
                <a:solidFill>
                  <a:srgbClr val="2E2E2E"/>
                </a:solidFill>
                <a:latin typeface="+mj-ea"/>
                <a:ea typeface="+mj-ea"/>
              </a:rPr>
              <a:t>错的图表，图不达意，形同虚设</a:t>
            </a:r>
            <a:endParaRPr lang="zh-CN" altLang="en-US" sz="3200" b="1" dirty="0">
              <a:solidFill>
                <a:srgbClr val="2E2E2E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9880" y="289559"/>
            <a:ext cx="579120" cy="538480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255000" y="289559"/>
            <a:ext cx="579120" cy="538480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18763111"/>
              </p:ext>
            </p:extLst>
          </p:nvPr>
        </p:nvGraphicFramePr>
        <p:xfrm>
          <a:off x="2259313" y="3049450"/>
          <a:ext cx="5268479" cy="312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矩形 6"/>
          <p:cNvSpPr/>
          <p:nvPr/>
        </p:nvSpPr>
        <p:spPr>
          <a:xfrm>
            <a:off x="1631815" y="6177177"/>
            <a:ext cx="6192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2E2E2E"/>
                </a:solidFill>
                <a:latin typeface="+mj-ea"/>
                <a:ea typeface="+mj-ea"/>
              </a:rPr>
              <a:t>你确定你能从饼图中看出趋势？</a:t>
            </a:r>
            <a:endParaRPr lang="zh-CN" altLang="en-US" sz="2400" b="1" dirty="0">
              <a:solidFill>
                <a:srgbClr val="2E2E2E"/>
              </a:solidFill>
              <a:latin typeface="+mj-ea"/>
              <a:ea typeface="+mj-ea"/>
            </a:endParaRPr>
          </a:p>
        </p:txBody>
      </p:sp>
      <p:sp>
        <p:nvSpPr>
          <p:cNvPr id="8" name="直角三角形 7"/>
          <p:cNvSpPr/>
          <p:nvPr/>
        </p:nvSpPr>
        <p:spPr>
          <a:xfrm rot="18900000">
            <a:off x="1317746" y="2371147"/>
            <a:ext cx="406400" cy="406400"/>
          </a:xfrm>
          <a:prstGeom prst="rtTriangle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062102" y="2011161"/>
            <a:ext cx="3576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+mn-ea"/>
              </a:rPr>
              <a:t>中国妹子增长趋势图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9000" y="1909636"/>
            <a:ext cx="1263892" cy="664711"/>
          </a:xfrm>
          <a:prstGeom prst="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solidFill>
                  <a:srgbClr val="2E2E2E"/>
                </a:solidFill>
              </a:rPr>
              <a:t>反例</a:t>
            </a:r>
            <a:r>
              <a:rPr lang="en-US" altLang="zh-CN" sz="2000" dirty="0" smtClean="0">
                <a:solidFill>
                  <a:srgbClr val="2E2E2E"/>
                </a:solidFill>
              </a:rPr>
              <a:t>1</a:t>
            </a:r>
            <a:endParaRPr lang="zh-CN" altLang="en-US" sz="2000" dirty="0">
              <a:solidFill>
                <a:srgbClr val="2E2E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46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8999" y="856341"/>
            <a:ext cx="7366001" cy="664711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直角三角形 2"/>
          <p:cNvSpPr/>
          <p:nvPr/>
        </p:nvSpPr>
        <p:spPr>
          <a:xfrm rot="18900000">
            <a:off x="1317746" y="1317851"/>
            <a:ext cx="406400" cy="406400"/>
          </a:xfrm>
          <a:prstGeom prst="rtTriangle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062102" y="957865"/>
            <a:ext cx="3576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+mn-ea"/>
              </a:rPr>
              <a:t>中国妹子分布比例图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9000" y="856340"/>
            <a:ext cx="1263892" cy="664711"/>
          </a:xfrm>
          <a:prstGeom prst="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solidFill>
                  <a:srgbClr val="2E2E2E"/>
                </a:solidFill>
              </a:rPr>
              <a:t>反例</a:t>
            </a:r>
            <a:r>
              <a:rPr lang="en-US" altLang="zh-CN" sz="2000" dirty="0">
                <a:solidFill>
                  <a:srgbClr val="2E2E2E"/>
                </a:solidFill>
              </a:rPr>
              <a:t>2</a:t>
            </a:r>
            <a:endParaRPr lang="zh-CN" altLang="en-US" sz="2000" dirty="0">
              <a:solidFill>
                <a:srgbClr val="2E2E2E"/>
              </a:solidFill>
            </a:endParaRPr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41169886"/>
              </p:ext>
            </p:extLst>
          </p:nvPr>
        </p:nvGraphicFramePr>
        <p:xfrm>
          <a:off x="1134319" y="2185761"/>
          <a:ext cx="691008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矩形 6"/>
          <p:cNvSpPr/>
          <p:nvPr/>
        </p:nvSpPr>
        <p:spPr>
          <a:xfrm>
            <a:off x="1631815" y="5274877"/>
            <a:ext cx="6192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2E2E2E"/>
                </a:solidFill>
                <a:latin typeface="+mj-ea"/>
                <a:ea typeface="+mj-ea"/>
              </a:rPr>
              <a:t>你能准确的看出各个城市的比例么？</a:t>
            </a:r>
            <a:endParaRPr lang="zh-CN" altLang="en-US" sz="2400" b="1" dirty="0">
              <a:solidFill>
                <a:srgbClr val="2E2E2E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27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8999" y="856341"/>
            <a:ext cx="7366001" cy="664711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直角三角形 2"/>
          <p:cNvSpPr/>
          <p:nvPr/>
        </p:nvSpPr>
        <p:spPr>
          <a:xfrm rot="18900000">
            <a:off x="1317746" y="1317851"/>
            <a:ext cx="406400" cy="406400"/>
          </a:xfrm>
          <a:prstGeom prst="rtTriangle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062102" y="957865"/>
            <a:ext cx="3576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+mn-ea"/>
              </a:rPr>
              <a:t>中国妹子城市分布图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9000" y="856340"/>
            <a:ext cx="1263892" cy="664711"/>
          </a:xfrm>
          <a:prstGeom prst="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solidFill>
                  <a:srgbClr val="2E2E2E"/>
                </a:solidFill>
              </a:rPr>
              <a:t>反例</a:t>
            </a:r>
            <a:r>
              <a:rPr lang="en-US" altLang="zh-CN" sz="2000" dirty="0" smtClean="0">
                <a:solidFill>
                  <a:srgbClr val="2E2E2E"/>
                </a:solidFill>
              </a:rPr>
              <a:t>3</a:t>
            </a:r>
            <a:endParaRPr lang="zh-CN" altLang="en-US" sz="2000" dirty="0">
              <a:solidFill>
                <a:srgbClr val="2E2E2E"/>
              </a:solidFill>
            </a:endParaRPr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97749050"/>
              </p:ext>
            </p:extLst>
          </p:nvPr>
        </p:nvGraphicFramePr>
        <p:xfrm>
          <a:off x="1134319" y="2185761"/>
          <a:ext cx="691008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矩形 6"/>
          <p:cNvSpPr/>
          <p:nvPr/>
        </p:nvSpPr>
        <p:spPr>
          <a:xfrm>
            <a:off x="1631815" y="5274877"/>
            <a:ext cx="6192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2E2E2E"/>
                </a:solidFill>
                <a:latin typeface="+mj-ea"/>
                <a:ea typeface="+mj-ea"/>
              </a:rPr>
              <a:t>你觉得这个折线图的趋势有任何意义吗？</a:t>
            </a:r>
            <a:endParaRPr lang="zh-CN" altLang="en-US" sz="2400" b="1" dirty="0">
              <a:solidFill>
                <a:srgbClr val="2E2E2E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84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2821813" y="4377875"/>
            <a:ext cx="947720" cy="1021264"/>
            <a:chOff x="1568" y="1318"/>
            <a:chExt cx="1154" cy="1469"/>
          </a:xfrm>
          <a:solidFill>
            <a:srgbClr val="2E2E2E"/>
          </a:solidFill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568" y="1520"/>
              <a:ext cx="899" cy="1267"/>
            </a:xfrm>
            <a:custGeom>
              <a:avLst/>
              <a:gdLst>
                <a:gd name="T0" fmla="*/ 34 w 190"/>
                <a:gd name="T1" fmla="*/ 152 h 269"/>
                <a:gd name="T2" fmla="*/ 34 w 190"/>
                <a:gd name="T3" fmla="*/ 16 h 269"/>
                <a:gd name="T4" fmla="*/ 27 w 190"/>
                <a:gd name="T5" fmla="*/ 1 h 269"/>
                <a:gd name="T6" fmla="*/ 17 w 190"/>
                <a:gd name="T7" fmla="*/ 13 h 269"/>
                <a:gd name="T8" fmla="*/ 20 w 190"/>
                <a:gd name="T9" fmla="*/ 152 h 269"/>
                <a:gd name="T10" fmla="*/ 45 w 190"/>
                <a:gd name="T11" fmla="*/ 208 h 269"/>
                <a:gd name="T12" fmla="*/ 50 w 190"/>
                <a:gd name="T13" fmla="*/ 249 h 269"/>
                <a:gd name="T14" fmla="*/ 45 w 190"/>
                <a:gd name="T15" fmla="*/ 269 h 269"/>
                <a:gd name="T16" fmla="*/ 132 w 190"/>
                <a:gd name="T17" fmla="*/ 269 h 269"/>
                <a:gd name="T18" fmla="*/ 123 w 190"/>
                <a:gd name="T19" fmla="*/ 250 h 269"/>
                <a:gd name="T20" fmla="*/ 115 w 190"/>
                <a:gd name="T21" fmla="*/ 229 h 269"/>
                <a:gd name="T22" fmla="*/ 129 w 190"/>
                <a:gd name="T23" fmla="*/ 210 h 269"/>
                <a:gd name="T24" fmla="*/ 148 w 190"/>
                <a:gd name="T25" fmla="*/ 207 h 269"/>
                <a:gd name="T26" fmla="*/ 190 w 190"/>
                <a:gd name="T27" fmla="*/ 179 h 269"/>
                <a:gd name="T28" fmla="*/ 184 w 190"/>
                <a:gd name="T29" fmla="*/ 153 h 269"/>
                <a:gd name="T30" fmla="*/ 34 w 190"/>
                <a:gd name="T31" fmla="*/ 15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269">
                  <a:moveTo>
                    <a:pt x="34" y="152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5" y="0"/>
                    <a:pt x="27" y="1"/>
                  </a:cubicBezTo>
                  <a:cubicBezTo>
                    <a:pt x="22" y="1"/>
                    <a:pt x="19" y="7"/>
                    <a:pt x="17" y="13"/>
                  </a:cubicBezTo>
                  <a:cubicBezTo>
                    <a:pt x="8" y="36"/>
                    <a:pt x="0" y="91"/>
                    <a:pt x="20" y="152"/>
                  </a:cubicBezTo>
                  <a:cubicBezTo>
                    <a:pt x="19" y="182"/>
                    <a:pt x="35" y="194"/>
                    <a:pt x="45" y="208"/>
                  </a:cubicBezTo>
                  <a:cubicBezTo>
                    <a:pt x="55" y="221"/>
                    <a:pt x="56" y="232"/>
                    <a:pt x="50" y="249"/>
                  </a:cubicBezTo>
                  <a:cubicBezTo>
                    <a:pt x="45" y="260"/>
                    <a:pt x="45" y="269"/>
                    <a:pt x="45" y="269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2" y="260"/>
                    <a:pt x="127" y="257"/>
                    <a:pt x="123" y="250"/>
                  </a:cubicBezTo>
                  <a:cubicBezTo>
                    <a:pt x="118" y="243"/>
                    <a:pt x="115" y="238"/>
                    <a:pt x="115" y="229"/>
                  </a:cubicBezTo>
                  <a:cubicBezTo>
                    <a:pt x="116" y="217"/>
                    <a:pt x="122" y="212"/>
                    <a:pt x="129" y="210"/>
                  </a:cubicBezTo>
                  <a:cubicBezTo>
                    <a:pt x="137" y="209"/>
                    <a:pt x="148" y="207"/>
                    <a:pt x="148" y="207"/>
                  </a:cubicBezTo>
                  <a:cubicBezTo>
                    <a:pt x="178" y="202"/>
                    <a:pt x="183" y="191"/>
                    <a:pt x="190" y="179"/>
                  </a:cubicBezTo>
                  <a:cubicBezTo>
                    <a:pt x="187" y="165"/>
                    <a:pt x="184" y="154"/>
                    <a:pt x="184" y="153"/>
                  </a:cubicBezTo>
                  <a:cubicBezTo>
                    <a:pt x="177" y="152"/>
                    <a:pt x="34" y="152"/>
                    <a:pt x="34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838" y="1318"/>
              <a:ext cx="884" cy="1469"/>
            </a:xfrm>
            <a:custGeom>
              <a:avLst/>
              <a:gdLst>
                <a:gd name="T0" fmla="*/ 169 w 187"/>
                <a:gd name="T1" fmla="*/ 159 h 312"/>
                <a:gd name="T2" fmla="*/ 131 w 187"/>
                <a:gd name="T3" fmla="*/ 138 h 312"/>
                <a:gd name="T4" fmla="*/ 85 w 187"/>
                <a:gd name="T5" fmla="*/ 132 h 312"/>
                <a:gd name="T6" fmla="*/ 85 w 187"/>
                <a:gd name="T7" fmla="*/ 70 h 312"/>
                <a:gd name="T8" fmla="*/ 165 w 187"/>
                <a:gd name="T9" fmla="*/ 142 h 312"/>
                <a:gd name="T10" fmla="*/ 177 w 187"/>
                <a:gd name="T11" fmla="*/ 128 h 312"/>
                <a:gd name="T12" fmla="*/ 86 w 187"/>
                <a:gd name="T13" fmla="*/ 24 h 312"/>
                <a:gd name="T14" fmla="*/ 45 w 187"/>
                <a:gd name="T15" fmla="*/ 1 h 312"/>
                <a:gd name="T16" fmla="*/ 13 w 187"/>
                <a:gd name="T17" fmla="*/ 12 h 312"/>
                <a:gd name="T18" fmla="*/ 0 w 187"/>
                <a:gd name="T19" fmla="*/ 50 h 312"/>
                <a:gd name="T20" fmla="*/ 0 w 187"/>
                <a:gd name="T21" fmla="*/ 130 h 312"/>
                <a:gd name="T22" fmla="*/ 54 w 187"/>
                <a:gd name="T23" fmla="*/ 186 h 312"/>
                <a:gd name="T24" fmla="*/ 133 w 187"/>
                <a:gd name="T25" fmla="*/ 187 h 312"/>
                <a:gd name="T26" fmla="*/ 158 w 187"/>
                <a:gd name="T27" fmla="*/ 312 h 312"/>
                <a:gd name="T28" fmla="*/ 187 w 187"/>
                <a:gd name="T29" fmla="*/ 312 h 312"/>
                <a:gd name="T30" fmla="*/ 179 w 187"/>
                <a:gd name="T31" fmla="*/ 205 h 312"/>
                <a:gd name="T32" fmla="*/ 169 w 187"/>
                <a:gd name="T33" fmla="*/ 15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7" h="312">
                  <a:moveTo>
                    <a:pt x="169" y="159"/>
                  </a:moveTo>
                  <a:cubicBezTo>
                    <a:pt x="158" y="140"/>
                    <a:pt x="131" y="138"/>
                    <a:pt x="131" y="138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77" y="128"/>
                    <a:pt x="177" y="128"/>
                    <a:pt x="177" y="128"/>
                  </a:cubicBezTo>
                  <a:cubicBezTo>
                    <a:pt x="177" y="128"/>
                    <a:pt x="90" y="27"/>
                    <a:pt x="86" y="24"/>
                  </a:cubicBezTo>
                  <a:cubicBezTo>
                    <a:pt x="65" y="2"/>
                    <a:pt x="55" y="2"/>
                    <a:pt x="45" y="1"/>
                  </a:cubicBezTo>
                  <a:cubicBezTo>
                    <a:pt x="34" y="0"/>
                    <a:pt x="21" y="4"/>
                    <a:pt x="13" y="12"/>
                  </a:cubicBezTo>
                  <a:cubicBezTo>
                    <a:pt x="1" y="25"/>
                    <a:pt x="0" y="41"/>
                    <a:pt x="0" y="50"/>
                  </a:cubicBezTo>
                  <a:cubicBezTo>
                    <a:pt x="0" y="51"/>
                    <a:pt x="0" y="130"/>
                    <a:pt x="0" y="130"/>
                  </a:cubicBezTo>
                  <a:cubicBezTo>
                    <a:pt x="0" y="186"/>
                    <a:pt x="53" y="185"/>
                    <a:pt x="54" y="186"/>
                  </a:cubicBezTo>
                  <a:cubicBezTo>
                    <a:pt x="133" y="187"/>
                    <a:pt x="133" y="187"/>
                    <a:pt x="133" y="187"/>
                  </a:cubicBezTo>
                  <a:cubicBezTo>
                    <a:pt x="158" y="312"/>
                    <a:pt x="158" y="312"/>
                    <a:pt x="158" y="312"/>
                  </a:cubicBezTo>
                  <a:cubicBezTo>
                    <a:pt x="158" y="312"/>
                    <a:pt x="182" y="312"/>
                    <a:pt x="187" y="312"/>
                  </a:cubicBezTo>
                  <a:cubicBezTo>
                    <a:pt x="187" y="305"/>
                    <a:pt x="179" y="205"/>
                    <a:pt x="179" y="205"/>
                  </a:cubicBezTo>
                  <a:cubicBezTo>
                    <a:pt x="179" y="204"/>
                    <a:pt x="176" y="172"/>
                    <a:pt x="169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601051" y="3008484"/>
            <a:ext cx="1255022" cy="1317676"/>
            <a:chOff x="1511660" y="1527445"/>
            <a:chExt cx="3868662" cy="4061795"/>
          </a:xfrm>
          <a:solidFill>
            <a:srgbClr val="2E2E2E"/>
          </a:solidFill>
        </p:grpSpPr>
        <p:sp>
          <p:nvSpPr>
            <p:cNvPr id="15" name="椭圆 14"/>
            <p:cNvSpPr/>
            <p:nvPr/>
          </p:nvSpPr>
          <p:spPr>
            <a:xfrm>
              <a:off x="2017859" y="2564904"/>
              <a:ext cx="3024336" cy="302433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2E2E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511660" y="2060848"/>
              <a:ext cx="3868662" cy="2219448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9" h="153">
                  <a:moveTo>
                    <a:pt x="94" y="104"/>
                  </a:moveTo>
                  <a:cubicBezTo>
                    <a:pt x="102" y="119"/>
                    <a:pt x="104" y="139"/>
                    <a:pt x="104" y="139"/>
                  </a:cubicBezTo>
                  <a:cubicBezTo>
                    <a:pt x="104" y="139"/>
                    <a:pt x="126" y="127"/>
                    <a:pt x="137" y="104"/>
                  </a:cubicBezTo>
                  <a:cubicBezTo>
                    <a:pt x="146" y="118"/>
                    <a:pt x="148" y="138"/>
                    <a:pt x="148" y="138"/>
                  </a:cubicBezTo>
                  <a:cubicBezTo>
                    <a:pt x="148" y="138"/>
                    <a:pt x="172" y="121"/>
                    <a:pt x="178" y="101"/>
                  </a:cubicBezTo>
                  <a:cubicBezTo>
                    <a:pt x="199" y="114"/>
                    <a:pt x="207" y="129"/>
                    <a:pt x="212" y="147"/>
                  </a:cubicBezTo>
                  <a:cubicBezTo>
                    <a:pt x="212" y="148"/>
                    <a:pt x="213" y="149"/>
                    <a:pt x="213" y="150"/>
                  </a:cubicBezTo>
                  <a:cubicBezTo>
                    <a:pt x="213" y="152"/>
                    <a:pt x="213" y="153"/>
                    <a:pt x="213" y="153"/>
                  </a:cubicBezTo>
                  <a:cubicBezTo>
                    <a:pt x="213" y="153"/>
                    <a:pt x="222" y="138"/>
                    <a:pt x="229" y="117"/>
                  </a:cubicBezTo>
                  <a:cubicBezTo>
                    <a:pt x="236" y="93"/>
                    <a:pt x="239" y="62"/>
                    <a:pt x="222" y="38"/>
                  </a:cubicBezTo>
                  <a:cubicBezTo>
                    <a:pt x="205" y="14"/>
                    <a:pt x="177" y="14"/>
                    <a:pt x="161" y="19"/>
                  </a:cubicBezTo>
                  <a:cubicBezTo>
                    <a:pt x="146" y="6"/>
                    <a:pt x="129" y="0"/>
                    <a:pt x="112" y="0"/>
                  </a:cubicBezTo>
                  <a:cubicBezTo>
                    <a:pt x="73" y="1"/>
                    <a:pt x="42" y="33"/>
                    <a:pt x="41" y="34"/>
                  </a:cubicBezTo>
                  <a:cubicBezTo>
                    <a:pt x="0" y="74"/>
                    <a:pt x="43" y="143"/>
                    <a:pt x="47" y="149"/>
                  </a:cubicBezTo>
                  <a:cubicBezTo>
                    <a:pt x="48" y="149"/>
                    <a:pt x="77" y="133"/>
                    <a:pt x="94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/>
            </a:p>
          </p:txBody>
        </p:sp>
        <p:sp>
          <p:nvSpPr>
            <p:cNvPr id="17" name="矩形 16"/>
            <p:cNvSpPr/>
            <p:nvPr/>
          </p:nvSpPr>
          <p:spPr>
            <a:xfrm>
              <a:off x="2411760" y="4252862"/>
              <a:ext cx="1034231" cy="112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8" name="矩形 17"/>
            <p:cNvSpPr/>
            <p:nvPr/>
          </p:nvSpPr>
          <p:spPr>
            <a:xfrm>
              <a:off x="3717640" y="4252862"/>
              <a:ext cx="1034231" cy="112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1750185" y="1527445"/>
              <a:ext cx="3325872" cy="2611004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  <a:gd name="connsiteX0" fmla="*/ 2954 w 8835"/>
                <a:gd name="connsiteY0" fmla="*/ 7177 h 10380"/>
                <a:gd name="connsiteX1" fmla="*/ 3372 w 8835"/>
                <a:gd name="connsiteY1" fmla="*/ 9465 h 10380"/>
                <a:gd name="connsiteX2" fmla="*/ 4753 w 8835"/>
                <a:gd name="connsiteY2" fmla="*/ 7177 h 10380"/>
                <a:gd name="connsiteX3" fmla="*/ 5213 w 8835"/>
                <a:gd name="connsiteY3" fmla="*/ 9400 h 10380"/>
                <a:gd name="connsiteX4" fmla="*/ 6469 w 8835"/>
                <a:gd name="connsiteY4" fmla="*/ 6981 h 10380"/>
                <a:gd name="connsiteX5" fmla="*/ 7891 w 8835"/>
                <a:gd name="connsiteY5" fmla="*/ 9988 h 10380"/>
                <a:gd name="connsiteX6" fmla="*/ 7933 w 8835"/>
                <a:gd name="connsiteY6" fmla="*/ 10184 h 10380"/>
                <a:gd name="connsiteX7" fmla="*/ 7933 w 8835"/>
                <a:gd name="connsiteY7" fmla="*/ 10380 h 10380"/>
                <a:gd name="connsiteX8" fmla="*/ 8603 w 8835"/>
                <a:gd name="connsiteY8" fmla="*/ 8027 h 10380"/>
                <a:gd name="connsiteX9" fmla="*/ 8310 w 8835"/>
                <a:gd name="connsiteY9" fmla="*/ 2864 h 10380"/>
                <a:gd name="connsiteX10" fmla="*/ 5757 w 8835"/>
                <a:gd name="connsiteY10" fmla="*/ 1622 h 10380"/>
                <a:gd name="connsiteX11" fmla="*/ 3992 w 8835"/>
                <a:gd name="connsiteY11" fmla="*/ 0 h 10380"/>
                <a:gd name="connsiteX12" fmla="*/ 736 w 8835"/>
                <a:gd name="connsiteY12" fmla="*/ 2602 h 10380"/>
                <a:gd name="connsiteX13" fmla="*/ 988 w 8835"/>
                <a:gd name="connsiteY13" fmla="*/ 10119 h 10380"/>
                <a:gd name="connsiteX14" fmla="*/ 2954 w 8835"/>
                <a:gd name="connsiteY14" fmla="*/ 7177 h 10380"/>
                <a:gd name="connsiteX0" fmla="*/ 3344 w 9895"/>
                <a:gd name="connsiteY0" fmla="*/ 6940 h 10026"/>
                <a:gd name="connsiteX1" fmla="*/ 3817 w 9895"/>
                <a:gd name="connsiteY1" fmla="*/ 9144 h 10026"/>
                <a:gd name="connsiteX2" fmla="*/ 5380 w 9895"/>
                <a:gd name="connsiteY2" fmla="*/ 6940 h 10026"/>
                <a:gd name="connsiteX3" fmla="*/ 5900 w 9895"/>
                <a:gd name="connsiteY3" fmla="*/ 9082 h 10026"/>
                <a:gd name="connsiteX4" fmla="*/ 7322 w 9895"/>
                <a:gd name="connsiteY4" fmla="*/ 6751 h 10026"/>
                <a:gd name="connsiteX5" fmla="*/ 8932 w 9895"/>
                <a:gd name="connsiteY5" fmla="*/ 9648 h 10026"/>
                <a:gd name="connsiteX6" fmla="*/ 8979 w 9895"/>
                <a:gd name="connsiteY6" fmla="*/ 9837 h 10026"/>
                <a:gd name="connsiteX7" fmla="*/ 8979 w 9895"/>
                <a:gd name="connsiteY7" fmla="*/ 10026 h 10026"/>
                <a:gd name="connsiteX8" fmla="*/ 9737 w 9895"/>
                <a:gd name="connsiteY8" fmla="*/ 7759 h 10026"/>
                <a:gd name="connsiteX9" fmla="*/ 9406 w 9895"/>
                <a:gd name="connsiteY9" fmla="*/ 2785 h 10026"/>
                <a:gd name="connsiteX10" fmla="*/ 7107 w 9895"/>
                <a:gd name="connsiteY10" fmla="*/ 1443 h 10026"/>
                <a:gd name="connsiteX11" fmla="*/ 4518 w 9895"/>
                <a:gd name="connsiteY11" fmla="*/ 26 h 10026"/>
                <a:gd name="connsiteX12" fmla="*/ 833 w 9895"/>
                <a:gd name="connsiteY12" fmla="*/ 2533 h 10026"/>
                <a:gd name="connsiteX13" fmla="*/ 1118 w 9895"/>
                <a:gd name="connsiteY13" fmla="*/ 9775 h 10026"/>
                <a:gd name="connsiteX14" fmla="*/ 3344 w 9895"/>
                <a:gd name="connsiteY14" fmla="*/ 6940 h 10026"/>
                <a:gd name="connsiteX0" fmla="*/ 3379 w 10100"/>
                <a:gd name="connsiteY0" fmla="*/ 6922 h 10000"/>
                <a:gd name="connsiteX1" fmla="*/ 3858 w 10100"/>
                <a:gd name="connsiteY1" fmla="*/ 9120 h 10000"/>
                <a:gd name="connsiteX2" fmla="*/ 5437 w 10100"/>
                <a:gd name="connsiteY2" fmla="*/ 6922 h 10000"/>
                <a:gd name="connsiteX3" fmla="*/ 5963 w 10100"/>
                <a:gd name="connsiteY3" fmla="*/ 9058 h 10000"/>
                <a:gd name="connsiteX4" fmla="*/ 7400 w 10100"/>
                <a:gd name="connsiteY4" fmla="*/ 6733 h 10000"/>
                <a:gd name="connsiteX5" fmla="*/ 9027 w 10100"/>
                <a:gd name="connsiteY5" fmla="*/ 9623 h 10000"/>
                <a:gd name="connsiteX6" fmla="*/ 9074 w 10100"/>
                <a:gd name="connsiteY6" fmla="*/ 9811 h 10000"/>
                <a:gd name="connsiteX7" fmla="*/ 9074 w 10100"/>
                <a:gd name="connsiteY7" fmla="*/ 10000 h 10000"/>
                <a:gd name="connsiteX8" fmla="*/ 9840 w 10100"/>
                <a:gd name="connsiteY8" fmla="*/ 7739 h 10000"/>
                <a:gd name="connsiteX9" fmla="*/ 9778 w 10100"/>
                <a:gd name="connsiteY9" fmla="*/ 2997 h 10000"/>
                <a:gd name="connsiteX10" fmla="*/ 7182 w 10100"/>
                <a:gd name="connsiteY10" fmla="*/ 1439 h 10000"/>
                <a:gd name="connsiteX11" fmla="*/ 4566 w 10100"/>
                <a:gd name="connsiteY11" fmla="*/ 26 h 10000"/>
                <a:gd name="connsiteX12" fmla="*/ 842 w 10100"/>
                <a:gd name="connsiteY12" fmla="*/ 2526 h 10000"/>
                <a:gd name="connsiteX13" fmla="*/ 1130 w 10100"/>
                <a:gd name="connsiteY13" fmla="*/ 9750 h 10000"/>
                <a:gd name="connsiteX14" fmla="*/ 3379 w 10100"/>
                <a:gd name="connsiteY14" fmla="*/ 6922 h 10000"/>
                <a:gd name="connsiteX0" fmla="*/ 3379 w 10100"/>
                <a:gd name="connsiteY0" fmla="*/ 6922 h 10000"/>
                <a:gd name="connsiteX1" fmla="*/ 3858 w 10100"/>
                <a:gd name="connsiteY1" fmla="*/ 9120 h 10000"/>
                <a:gd name="connsiteX2" fmla="*/ 5437 w 10100"/>
                <a:gd name="connsiteY2" fmla="*/ 6922 h 10000"/>
                <a:gd name="connsiteX3" fmla="*/ 5963 w 10100"/>
                <a:gd name="connsiteY3" fmla="*/ 9058 h 10000"/>
                <a:gd name="connsiteX4" fmla="*/ 7400 w 10100"/>
                <a:gd name="connsiteY4" fmla="*/ 6733 h 10000"/>
                <a:gd name="connsiteX5" fmla="*/ 9027 w 10100"/>
                <a:gd name="connsiteY5" fmla="*/ 9623 h 10000"/>
                <a:gd name="connsiteX6" fmla="*/ 9074 w 10100"/>
                <a:gd name="connsiteY6" fmla="*/ 9811 h 10000"/>
                <a:gd name="connsiteX7" fmla="*/ 9074 w 10100"/>
                <a:gd name="connsiteY7" fmla="*/ 10000 h 10000"/>
                <a:gd name="connsiteX8" fmla="*/ 9840 w 10100"/>
                <a:gd name="connsiteY8" fmla="*/ 7739 h 10000"/>
                <a:gd name="connsiteX9" fmla="*/ 9778 w 10100"/>
                <a:gd name="connsiteY9" fmla="*/ 2997 h 10000"/>
                <a:gd name="connsiteX10" fmla="*/ 7182 w 10100"/>
                <a:gd name="connsiteY10" fmla="*/ 1439 h 10000"/>
                <a:gd name="connsiteX11" fmla="*/ 4132 w 10100"/>
                <a:gd name="connsiteY11" fmla="*/ 26 h 10000"/>
                <a:gd name="connsiteX12" fmla="*/ 842 w 10100"/>
                <a:gd name="connsiteY12" fmla="*/ 2526 h 10000"/>
                <a:gd name="connsiteX13" fmla="*/ 1130 w 10100"/>
                <a:gd name="connsiteY13" fmla="*/ 9750 h 10000"/>
                <a:gd name="connsiteX14" fmla="*/ 3379 w 10100"/>
                <a:gd name="connsiteY14" fmla="*/ 6922 h 10000"/>
                <a:gd name="connsiteX0" fmla="*/ 3419 w 10140"/>
                <a:gd name="connsiteY0" fmla="*/ 6910 h 9988"/>
                <a:gd name="connsiteX1" fmla="*/ 3898 w 10140"/>
                <a:gd name="connsiteY1" fmla="*/ 9108 h 9988"/>
                <a:gd name="connsiteX2" fmla="*/ 5477 w 10140"/>
                <a:gd name="connsiteY2" fmla="*/ 6910 h 9988"/>
                <a:gd name="connsiteX3" fmla="*/ 6003 w 10140"/>
                <a:gd name="connsiteY3" fmla="*/ 9046 h 9988"/>
                <a:gd name="connsiteX4" fmla="*/ 7440 w 10140"/>
                <a:gd name="connsiteY4" fmla="*/ 6721 h 9988"/>
                <a:gd name="connsiteX5" fmla="*/ 9067 w 10140"/>
                <a:gd name="connsiteY5" fmla="*/ 9611 h 9988"/>
                <a:gd name="connsiteX6" fmla="*/ 9114 w 10140"/>
                <a:gd name="connsiteY6" fmla="*/ 9799 h 9988"/>
                <a:gd name="connsiteX7" fmla="*/ 9114 w 10140"/>
                <a:gd name="connsiteY7" fmla="*/ 9988 h 9988"/>
                <a:gd name="connsiteX8" fmla="*/ 9880 w 10140"/>
                <a:gd name="connsiteY8" fmla="*/ 7727 h 9988"/>
                <a:gd name="connsiteX9" fmla="*/ 9818 w 10140"/>
                <a:gd name="connsiteY9" fmla="*/ 2985 h 9988"/>
                <a:gd name="connsiteX10" fmla="*/ 7222 w 10140"/>
                <a:gd name="connsiteY10" fmla="*/ 1427 h 9988"/>
                <a:gd name="connsiteX11" fmla="*/ 4172 w 10140"/>
                <a:gd name="connsiteY11" fmla="*/ 14 h 9988"/>
                <a:gd name="connsiteX12" fmla="*/ 828 w 10140"/>
                <a:gd name="connsiteY12" fmla="*/ 2149 h 9988"/>
                <a:gd name="connsiteX13" fmla="*/ 1170 w 10140"/>
                <a:gd name="connsiteY13" fmla="*/ 9738 h 9988"/>
                <a:gd name="connsiteX14" fmla="*/ 3419 w 10140"/>
                <a:gd name="connsiteY14" fmla="*/ 6910 h 9988"/>
                <a:gd name="connsiteX0" fmla="*/ 2911 w 9539"/>
                <a:gd name="connsiteY0" fmla="*/ 6927 h 10009"/>
                <a:gd name="connsiteX1" fmla="*/ 3383 w 9539"/>
                <a:gd name="connsiteY1" fmla="*/ 9128 h 10009"/>
                <a:gd name="connsiteX2" fmla="*/ 4940 w 9539"/>
                <a:gd name="connsiteY2" fmla="*/ 6927 h 10009"/>
                <a:gd name="connsiteX3" fmla="*/ 5459 w 9539"/>
                <a:gd name="connsiteY3" fmla="*/ 9066 h 10009"/>
                <a:gd name="connsiteX4" fmla="*/ 6876 w 9539"/>
                <a:gd name="connsiteY4" fmla="*/ 6738 h 10009"/>
                <a:gd name="connsiteX5" fmla="*/ 8481 w 9539"/>
                <a:gd name="connsiteY5" fmla="*/ 9632 h 10009"/>
                <a:gd name="connsiteX6" fmla="*/ 8527 w 9539"/>
                <a:gd name="connsiteY6" fmla="*/ 9820 h 10009"/>
                <a:gd name="connsiteX7" fmla="*/ 8527 w 9539"/>
                <a:gd name="connsiteY7" fmla="*/ 10009 h 10009"/>
                <a:gd name="connsiteX8" fmla="*/ 9283 w 9539"/>
                <a:gd name="connsiteY8" fmla="*/ 7745 h 10009"/>
                <a:gd name="connsiteX9" fmla="*/ 9221 w 9539"/>
                <a:gd name="connsiteY9" fmla="*/ 2998 h 10009"/>
                <a:gd name="connsiteX10" fmla="*/ 6661 w 9539"/>
                <a:gd name="connsiteY10" fmla="*/ 1438 h 10009"/>
                <a:gd name="connsiteX11" fmla="*/ 3653 w 9539"/>
                <a:gd name="connsiteY11" fmla="*/ 23 h 10009"/>
                <a:gd name="connsiteX12" fmla="*/ 999 w 9539"/>
                <a:gd name="connsiteY12" fmla="*/ 2453 h 10009"/>
                <a:gd name="connsiteX13" fmla="*/ 693 w 9539"/>
                <a:gd name="connsiteY13" fmla="*/ 9759 h 10009"/>
                <a:gd name="connsiteX14" fmla="*/ 2911 w 9539"/>
                <a:gd name="connsiteY14" fmla="*/ 6927 h 1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39" h="10009">
                  <a:moveTo>
                    <a:pt x="2911" y="6927"/>
                  </a:moveTo>
                  <a:cubicBezTo>
                    <a:pt x="3289" y="7871"/>
                    <a:pt x="3383" y="9128"/>
                    <a:pt x="3383" y="9128"/>
                  </a:cubicBezTo>
                  <a:cubicBezTo>
                    <a:pt x="3383" y="9128"/>
                    <a:pt x="4422" y="8374"/>
                    <a:pt x="4940" y="6927"/>
                  </a:cubicBezTo>
                  <a:cubicBezTo>
                    <a:pt x="5365" y="7808"/>
                    <a:pt x="5459" y="9066"/>
                    <a:pt x="5459" y="9066"/>
                  </a:cubicBezTo>
                  <a:cubicBezTo>
                    <a:pt x="5459" y="9066"/>
                    <a:pt x="6593" y="7997"/>
                    <a:pt x="6876" y="6738"/>
                  </a:cubicBezTo>
                  <a:cubicBezTo>
                    <a:pt x="7866" y="7556"/>
                    <a:pt x="8244" y="8499"/>
                    <a:pt x="8481" y="9632"/>
                  </a:cubicBezTo>
                  <a:cubicBezTo>
                    <a:pt x="8481" y="9695"/>
                    <a:pt x="8527" y="9759"/>
                    <a:pt x="8527" y="9820"/>
                  </a:cubicBezTo>
                  <a:lnTo>
                    <a:pt x="8527" y="10009"/>
                  </a:lnTo>
                  <a:cubicBezTo>
                    <a:pt x="8527" y="10009"/>
                    <a:pt x="8953" y="9066"/>
                    <a:pt x="9283" y="7745"/>
                  </a:cubicBezTo>
                  <a:cubicBezTo>
                    <a:pt x="9613" y="6236"/>
                    <a:pt x="9657" y="4049"/>
                    <a:pt x="9221" y="2998"/>
                  </a:cubicBezTo>
                  <a:cubicBezTo>
                    <a:pt x="8785" y="1946"/>
                    <a:pt x="7417" y="1123"/>
                    <a:pt x="6661" y="1438"/>
                  </a:cubicBezTo>
                  <a:cubicBezTo>
                    <a:pt x="5954" y="620"/>
                    <a:pt x="4597" y="-146"/>
                    <a:pt x="3653" y="23"/>
                  </a:cubicBezTo>
                  <a:cubicBezTo>
                    <a:pt x="2709" y="192"/>
                    <a:pt x="1046" y="2391"/>
                    <a:pt x="999" y="2453"/>
                  </a:cubicBezTo>
                  <a:cubicBezTo>
                    <a:pt x="-936" y="4969"/>
                    <a:pt x="503" y="9380"/>
                    <a:pt x="693" y="9759"/>
                  </a:cubicBezTo>
                  <a:cubicBezTo>
                    <a:pt x="739" y="9759"/>
                    <a:pt x="2109" y="8751"/>
                    <a:pt x="2911" y="69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/>
            </a:p>
          </p:txBody>
        </p:sp>
        <p:sp>
          <p:nvSpPr>
            <p:cNvPr id="20" name="椭圆 19"/>
            <p:cNvSpPr/>
            <p:nvPr/>
          </p:nvSpPr>
          <p:spPr>
            <a:xfrm>
              <a:off x="2827031" y="4252864"/>
              <a:ext cx="288033" cy="197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1" name="椭圆 20"/>
            <p:cNvSpPr/>
            <p:nvPr/>
          </p:nvSpPr>
          <p:spPr>
            <a:xfrm>
              <a:off x="4053721" y="4252864"/>
              <a:ext cx="288033" cy="197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2" name="组合 21"/>
          <p:cNvGrpSpPr/>
          <p:nvPr/>
        </p:nvGrpSpPr>
        <p:grpSpPr>
          <a:xfrm rot="19800000">
            <a:off x="4263584" y="1256431"/>
            <a:ext cx="3970449" cy="3699750"/>
            <a:chOff x="5742525" y="2441908"/>
            <a:chExt cx="1886863" cy="1758220"/>
          </a:xfrm>
          <a:solidFill>
            <a:srgbClr val="FFC000"/>
          </a:solidFill>
        </p:grpSpPr>
        <p:sp>
          <p:nvSpPr>
            <p:cNvPr id="24" name="等腰三角形 23"/>
            <p:cNvSpPr/>
            <p:nvPr/>
          </p:nvSpPr>
          <p:spPr>
            <a:xfrm rot="16200000">
              <a:off x="5757781" y="3066613"/>
              <a:ext cx="489598" cy="52010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20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 rot="1800000">
              <a:off x="5871168" y="2441908"/>
              <a:ext cx="1758220" cy="17582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 dirty="0">
                <a:solidFill>
                  <a:srgbClr val="2E2E2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5135775" y="3209164"/>
            <a:ext cx="2646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2E2E2E"/>
                </a:solidFill>
                <a:latin typeface="+mj-ea"/>
                <a:ea typeface="+mj-ea"/>
              </a:rPr>
              <a:t>你丫想说啥？</a:t>
            </a:r>
            <a:endParaRPr lang="zh-CN" altLang="en-US" sz="3200" b="1" dirty="0">
              <a:solidFill>
                <a:srgbClr val="2E2E2E"/>
              </a:solidFill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34808" y="2074765"/>
            <a:ext cx="32624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2E2E2E"/>
                </a:solidFill>
                <a:latin typeface="+mn-ea"/>
              </a:rPr>
              <a:t>总之</a:t>
            </a:r>
            <a:endParaRPr lang="en-US" altLang="zh-CN" sz="2400" dirty="0" smtClean="0">
              <a:solidFill>
                <a:srgbClr val="2E2E2E"/>
              </a:solidFill>
              <a:latin typeface="+mn-ea"/>
            </a:endParaRPr>
          </a:p>
          <a:p>
            <a:pPr algn="ctr"/>
            <a:r>
              <a:rPr lang="zh-CN" altLang="en-US" sz="2400" dirty="0" smtClean="0">
                <a:solidFill>
                  <a:srgbClr val="2E2E2E"/>
                </a:solidFill>
                <a:latin typeface="+mn-ea"/>
              </a:rPr>
              <a:t>在</a:t>
            </a:r>
            <a:r>
              <a:rPr lang="zh-CN" altLang="en-US" sz="2400" dirty="0">
                <a:solidFill>
                  <a:srgbClr val="2E2E2E"/>
                </a:solidFill>
                <a:latin typeface="+mn-ea"/>
              </a:rPr>
              <a:t>选择图表类型之前</a:t>
            </a:r>
            <a:r>
              <a:rPr lang="zh-CN" altLang="en-US" sz="2400" dirty="0" smtClean="0">
                <a:solidFill>
                  <a:srgbClr val="2E2E2E"/>
                </a:solidFill>
                <a:latin typeface="+mn-ea"/>
              </a:rPr>
              <a:t>，</a:t>
            </a:r>
            <a:endParaRPr lang="en-US" altLang="zh-CN" sz="2400" dirty="0" smtClean="0">
              <a:solidFill>
                <a:srgbClr val="2E2E2E"/>
              </a:solidFill>
              <a:latin typeface="+mn-ea"/>
            </a:endParaRPr>
          </a:p>
          <a:p>
            <a:pPr algn="ctr"/>
            <a:r>
              <a:rPr lang="zh-CN" altLang="en-US" sz="2400" dirty="0" smtClean="0">
                <a:solidFill>
                  <a:srgbClr val="2E2E2E"/>
                </a:solidFill>
                <a:latin typeface="+mn-ea"/>
              </a:rPr>
              <a:t>一定要想</a:t>
            </a:r>
            <a:r>
              <a:rPr lang="zh-CN" altLang="en-US" sz="2400" dirty="0">
                <a:solidFill>
                  <a:srgbClr val="2E2E2E"/>
                </a:solidFill>
                <a:latin typeface="+mn-ea"/>
              </a:rPr>
              <a:t>清楚</a:t>
            </a:r>
            <a:r>
              <a:rPr lang="zh-CN" altLang="en-US" sz="2400" dirty="0" smtClean="0">
                <a:solidFill>
                  <a:srgbClr val="2E2E2E"/>
                </a:solidFill>
                <a:latin typeface="+mn-ea"/>
              </a:rPr>
              <a:t>：</a:t>
            </a:r>
            <a:endParaRPr lang="zh-CN" altLang="en-US" sz="3200" b="1" dirty="0">
              <a:solidFill>
                <a:srgbClr val="2E2E2E"/>
              </a:solidFill>
              <a:latin typeface="+mj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71332" y="0"/>
            <a:ext cx="7801337" cy="0"/>
          </a:xfrm>
          <a:prstGeom prst="line">
            <a:avLst/>
          </a:prstGeom>
          <a:ln>
            <a:solidFill>
              <a:srgbClr val="2E2E2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54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63901" y="2476404"/>
            <a:ext cx="1877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>
                <a:solidFill>
                  <a:prstClr val="white"/>
                </a:solidFill>
                <a:ea typeface="微软雅黑"/>
              </a:rPr>
              <a:t>装逼</a:t>
            </a:r>
            <a:endParaRPr lang="zh-CN" altLang="en-US" sz="6600" b="1" dirty="0">
              <a:solidFill>
                <a:prstClr val="white"/>
              </a:solidFill>
              <a:ea typeface="微软雅黑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219371" y="1001358"/>
            <a:ext cx="4889480" cy="9248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9500" b="1" dirty="0" smtClean="0">
                <a:solidFill>
                  <a:srgbClr val="FFC000"/>
                </a:solidFill>
              </a:rPr>
              <a:t>2</a:t>
            </a:r>
            <a:endParaRPr lang="zh-CN" altLang="en-US" sz="59500" b="1" dirty="0">
              <a:solidFill>
                <a:srgbClr val="FFC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3901" y="3538680"/>
            <a:ext cx="4140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D03B"/>
                </a:solidFill>
              </a:rPr>
              <a:t>Look</a:t>
            </a:r>
            <a:r>
              <a:rPr lang="en-US" altLang="zh-CN" sz="2800" dirty="0">
                <a:solidFill>
                  <a:srgbClr val="FFD03B"/>
                </a:solidFill>
              </a:rPr>
              <a:t> </a:t>
            </a:r>
            <a:r>
              <a:rPr lang="en-US" altLang="zh-CN" sz="2800" dirty="0" smtClean="0">
                <a:solidFill>
                  <a:srgbClr val="FFD03B"/>
                </a:solidFill>
              </a:rPr>
              <a:t>professional.</a:t>
            </a:r>
          </a:p>
        </p:txBody>
      </p:sp>
    </p:spTree>
    <p:extLst>
      <p:ext uri="{BB962C8B-B14F-4D97-AF65-F5344CB8AC3E}">
        <p14:creationId xmlns:p14="http://schemas.microsoft.com/office/powerpoint/2010/main" xmlns="" val="124636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4351" y="1422903"/>
            <a:ext cx="550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2E2E2E"/>
                </a:solidFill>
              </a:rPr>
              <a:t>你已经厌倦了</a:t>
            </a:r>
            <a:r>
              <a:rPr lang="en-US" altLang="zh-CN" sz="2400" dirty="0" smtClean="0">
                <a:solidFill>
                  <a:srgbClr val="2E2E2E"/>
                </a:solidFill>
              </a:rPr>
              <a:t>office</a:t>
            </a:r>
            <a:r>
              <a:rPr lang="zh-CN" altLang="en-US" sz="2400" dirty="0" smtClean="0">
                <a:solidFill>
                  <a:srgbClr val="2E2E2E"/>
                </a:solidFill>
              </a:rPr>
              <a:t>自带的默认图表</a:t>
            </a:r>
            <a:r>
              <a:rPr lang="en-US" altLang="zh-CN" sz="2400" dirty="0" smtClean="0">
                <a:solidFill>
                  <a:srgbClr val="2E2E2E"/>
                </a:solidFill>
              </a:rPr>
              <a:t>……</a:t>
            </a:r>
            <a:endParaRPr lang="zh-CN" altLang="en-US" sz="3200" dirty="0">
              <a:solidFill>
                <a:srgbClr val="2E2E2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4351" y="2930661"/>
            <a:ext cx="7263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2E2E2E"/>
                </a:solidFill>
              </a:rPr>
              <a:t>你很懒，压根不想学习什么辅助数列，什么高级图表</a:t>
            </a:r>
            <a:endParaRPr lang="en-US" altLang="zh-CN" sz="6000" dirty="0" smtClean="0">
              <a:solidFill>
                <a:srgbClr val="2E2E2E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4351" y="4231141"/>
            <a:ext cx="7802136" cy="1846659"/>
          </a:xfrm>
          <a:prstGeom prst="rect">
            <a:avLst/>
          </a:prstGeom>
          <a:solidFill>
            <a:srgbClr val="2E2E2E"/>
          </a:solidFill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solidFill>
                  <a:schemeClr val="bg1"/>
                </a:solidFill>
                <a:latin typeface="+mj-ea"/>
                <a:ea typeface="+mj-ea"/>
              </a:rPr>
              <a:t>但是</a:t>
            </a:r>
            <a:endParaRPr lang="en-US" altLang="zh-CN" sz="60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zh-CN" altLang="en-US" sz="5400" dirty="0" smtClean="0">
                <a:solidFill>
                  <a:schemeClr val="bg1"/>
                </a:solidFill>
              </a:rPr>
              <a:t>你依然有一颗装逼的心！</a:t>
            </a:r>
            <a:endParaRPr lang="en-US" altLang="zh-CN" sz="13800" dirty="0" smtClean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93978" y="734364"/>
            <a:ext cx="1569660" cy="646331"/>
          </a:xfrm>
          <a:prstGeom prst="rect">
            <a:avLst/>
          </a:prstGeom>
          <a:solidFill>
            <a:srgbClr val="2E2E2E"/>
          </a:solidFill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+mj-ea"/>
                <a:ea typeface="+mj-ea"/>
              </a:rPr>
              <a:t>我知道</a:t>
            </a:r>
            <a:endParaRPr lang="en-US" altLang="zh-CN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93978" y="2233140"/>
            <a:ext cx="2031325" cy="646331"/>
          </a:xfrm>
          <a:prstGeom prst="rect">
            <a:avLst/>
          </a:prstGeom>
          <a:solidFill>
            <a:srgbClr val="2E2E2E"/>
          </a:solidFill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+mj-ea"/>
                <a:ea typeface="+mj-ea"/>
              </a:rPr>
              <a:t>我也知道</a:t>
            </a:r>
            <a:endParaRPr lang="en-US" altLang="zh-CN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4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>
            <a:off x="251520" y="5481228"/>
            <a:ext cx="864096" cy="792088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31467" y="766650"/>
            <a:ext cx="6144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2E2E2E"/>
                </a:solidFill>
                <a:latin typeface="+mn-ea"/>
              </a:rPr>
              <a:t>于是你选择的方式是</a:t>
            </a:r>
            <a:r>
              <a:rPr lang="en-US" altLang="zh-CN" sz="2800" dirty="0" smtClean="0">
                <a:solidFill>
                  <a:srgbClr val="2E2E2E"/>
                </a:solidFill>
                <a:latin typeface="+mn-ea"/>
              </a:rPr>
              <a:t>……</a:t>
            </a:r>
            <a:r>
              <a:rPr lang="zh-CN" altLang="en-US" sz="5400" b="1" dirty="0" smtClean="0">
                <a:solidFill>
                  <a:srgbClr val="2E2E2E"/>
                </a:solidFill>
                <a:latin typeface="+mj-ea"/>
                <a:ea typeface="+mj-ea"/>
              </a:rPr>
              <a:t>画出来</a:t>
            </a:r>
            <a:endParaRPr lang="zh-CN" altLang="en-US" sz="2800" b="1" dirty="0">
              <a:solidFill>
                <a:srgbClr val="2E2E2E"/>
              </a:solidFill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81113" y="6152192"/>
            <a:ext cx="71817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dirty="0" smtClean="0">
                <a:solidFill>
                  <a:schemeClr val="bg1"/>
                </a:solidFill>
              </a:rPr>
              <a:t>也许你曾经安慰自己说，</a:t>
            </a:r>
            <a:r>
              <a:rPr lang="en-US" altLang="zh-CN" sz="2200" dirty="0" smtClean="0">
                <a:solidFill>
                  <a:schemeClr val="bg1"/>
                </a:solidFill>
              </a:rPr>
              <a:t>PPT</a:t>
            </a:r>
            <a:r>
              <a:rPr lang="zh-CN" altLang="en-US" sz="2200" dirty="0" smtClean="0">
                <a:solidFill>
                  <a:schemeClr val="bg1"/>
                </a:solidFill>
              </a:rPr>
              <a:t>的图表本来就不用很准确嘛</a:t>
            </a:r>
            <a:endParaRPr lang="zh-CN" altLang="en-US" sz="22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14" y="2339997"/>
            <a:ext cx="3679690" cy="185003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51671" y="4840052"/>
            <a:ext cx="4640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2E2E2E"/>
                </a:solidFill>
                <a:latin typeface="+mn-ea"/>
              </a:rPr>
              <a:t>作者：曾经弱爆了的  </a:t>
            </a:r>
            <a:r>
              <a:rPr lang="en-US" altLang="zh-CN" sz="2000" dirty="0" smtClean="0">
                <a:solidFill>
                  <a:srgbClr val="2E2E2E"/>
                </a:solidFill>
                <a:latin typeface="+mn-ea"/>
              </a:rPr>
              <a:t>@Simon_</a:t>
            </a:r>
            <a:r>
              <a:rPr lang="zh-CN" altLang="en-US" sz="2000" dirty="0" smtClean="0">
                <a:solidFill>
                  <a:srgbClr val="2E2E2E"/>
                </a:solidFill>
                <a:latin typeface="+mn-ea"/>
              </a:rPr>
              <a:t>阿文</a:t>
            </a:r>
            <a:endParaRPr lang="zh-CN" altLang="en-US" sz="2000" b="1" dirty="0">
              <a:solidFill>
                <a:srgbClr val="2E2E2E"/>
              </a:solidFill>
              <a:latin typeface="+mj-ea"/>
              <a:ea typeface="+mj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996" y="2339997"/>
            <a:ext cx="3269358" cy="18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01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2142" y="2034523"/>
            <a:ext cx="784060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900" b="1" dirty="0">
                <a:solidFill>
                  <a:srgbClr val="2E2E2E"/>
                </a:solidFill>
                <a:latin typeface="+mj-ea"/>
                <a:ea typeface="+mj-ea"/>
              </a:rPr>
              <a:t>弱</a:t>
            </a:r>
            <a:r>
              <a:rPr lang="zh-CN" altLang="en-US" sz="19900" b="1" dirty="0" smtClean="0">
                <a:solidFill>
                  <a:srgbClr val="2E2E2E"/>
                </a:solidFill>
                <a:latin typeface="+mj-ea"/>
                <a:ea typeface="+mj-ea"/>
              </a:rPr>
              <a:t>爆了</a:t>
            </a:r>
            <a:endParaRPr lang="zh-CN" altLang="en-US" sz="19900" b="1" dirty="0">
              <a:solidFill>
                <a:srgbClr val="2E2E2E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32613" y="1527617"/>
            <a:ext cx="2624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2E2E2E"/>
                </a:solidFill>
                <a:latin typeface="+mj-ea"/>
                <a:ea typeface="+mj-ea"/>
              </a:rPr>
              <a:t>这真是</a:t>
            </a:r>
            <a:r>
              <a:rPr lang="en-US" altLang="zh-CN" sz="4800" b="1" dirty="0" smtClean="0">
                <a:solidFill>
                  <a:srgbClr val="2E2E2E"/>
                </a:solidFill>
                <a:latin typeface="+mj-ea"/>
                <a:ea typeface="+mj-ea"/>
              </a:rPr>
              <a:t>…</a:t>
            </a:r>
            <a:endParaRPr lang="zh-CN" altLang="en-US" sz="4800" b="1" dirty="0">
              <a:solidFill>
                <a:srgbClr val="2E2E2E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8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2896741" y="3938636"/>
            <a:ext cx="3104748" cy="442674"/>
          </a:xfrm>
          <a:prstGeom prst="roundRect">
            <a:avLst/>
          </a:prstGeom>
          <a:solidFill>
            <a:srgbClr val="2E2E2E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ea typeface="微软雅黑"/>
              </a:rPr>
              <a:t>I  REALLY KNOW </a:t>
            </a:r>
            <a:r>
              <a:rPr lang="en-US" altLang="zh-CN" sz="2000" b="1" dirty="0" smtClean="0">
                <a:solidFill>
                  <a:schemeClr val="bg1"/>
                </a:solidFill>
                <a:ea typeface="微软雅黑"/>
              </a:rPr>
              <a:t>PPT !</a:t>
            </a:r>
            <a:endParaRPr lang="zh-CN" altLang="en-US" sz="2000" b="1" dirty="0">
              <a:solidFill>
                <a:schemeClr val="bg1"/>
              </a:solidFill>
              <a:ea typeface="微软雅黑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740697" y="4521532"/>
            <a:ext cx="379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E2E2E"/>
                </a:solidFill>
                <a:ea typeface="微软雅黑"/>
              </a:rPr>
              <a:t>http://weibo.com/simonstudio2</a:t>
            </a:r>
            <a:endParaRPr lang="zh-CN" altLang="en-US" dirty="0">
              <a:solidFill>
                <a:srgbClr val="2E2E2E"/>
              </a:solidFill>
              <a:ea typeface="微软雅黑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3474290" y="3008756"/>
            <a:ext cx="1482495" cy="916765"/>
          </a:xfrm>
          <a:custGeom>
            <a:avLst/>
            <a:gdLst>
              <a:gd name="T0" fmla="*/ 546 w 546"/>
              <a:gd name="T1" fmla="*/ 331 h 336"/>
              <a:gd name="T2" fmla="*/ 524 w 546"/>
              <a:gd name="T3" fmla="*/ 90 h 336"/>
              <a:gd name="T4" fmla="*/ 389 w 546"/>
              <a:gd name="T5" fmla="*/ 33 h 336"/>
              <a:gd name="T6" fmla="*/ 0 w 546"/>
              <a:gd name="T7" fmla="*/ 280 h 336"/>
              <a:gd name="T8" fmla="*/ 28 w 546"/>
              <a:gd name="T9" fmla="*/ 336 h 336"/>
              <a:gd name="T10" fmla="*/ 434 w 546"/>
              <a:gd name="T11" fmla="*/ 161 h 336"/>
              <a:gd name="T12" fmla="*/ 497 w 546"/>
              <a:gd name="T13" fmla="*/ 331 h 336"/>
              <a:gd name="T14" fmla="*/ 546 w 546"/>
              <a:gd name="T15" fmla="*/ 331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6" h="336">
                <a:moveTo>
                  <a:pt x="546" y="331"/>
                </a:moveTo>
                <a:cubicBezTo>
                  <a:pt x="546" y="331"/>
                  <a:pt x="532" y="154"/>
                  <a:pt x="524" y="90"/>
                </a:cubicBezTo>
                <a:cubicBezTo>
                  <a:pt x="517" y="35"/>
                  <a:pt x="468" y="0"/>
                  <a:pt x="389" y="33"/>
                </a:cubicBezTo>
                <a:cubicBezTo>
                  <a:pt x="237" y="95"/>
                  <a:pt x="0" y="280"/>
                  <a:pt x="0" y="280"/>
                </a:cubicBezTo>
                <a:cubicBezTo>
                  <a:pt x="28" y="336"/>
                  <a:pt x="28" y="336"/>
                  <a:pt x="28" y="336"/>
                </a:cubicBezTo>
                <a:cubicBezTo>
                  <a:pt x="434" y="161"/>
                  <a:pt x="434" y="161"/>
                  <a:pt x="434" y="161"/>
                </a:cubicBezTo>
                <a:cubicBezTo>
                  <a:pt x="497" y="331"/>
                  <a:pt x="497" y="331"/>
                  <a:pt x="497" y="331"/>
                </a:cubicBezTo>
                <a:lnTo>
                  <a:pt x="546" y="331"/>
                </a:lnTo>
                <a:close/>
              </a:path>
            </a:pathLst>
          </a:custGeom>
          <a:solidFill>
            <a:srgbClr val="2E2E2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1835970">
            <a:off x="4730479" y="1925643"/>
            <a:ext cx="1460760" cy="1533683"/>
            <a:chOff x="1511659" y="1527435"/>
            <a:chExt cx="3868662" cy="4061768"/>
          </a:xfrm>
          <a:solidFill>
            <a:srgbClr val="2E2E2E"/>
          </a:solidFill>
        </p:grpSpPr>
        <p:sp>
          <p:nvSpPr>
            <p:cNvPr id="10" name="椭圆 9"/>
            <p:cNvSpPr/>
            <p:nvPr/>
          </p:nvSpPr>
          <p:spPr>
            <a:xfrm>
              <a:off x="2017860" y="2564885"/>
              <a:ext cx="3024337" cy="302431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2E2E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511659" y="2060836"/>
              <a:ext cx="3868662" cy="2219434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9" h="153">
                  <a:moveTo>
                    <a:pt x="94" y="104"/>
                  </a:moveTo>
                  <a:cubicBezTo>
                    <a:pt x="102" y="119"/>
                    <a:pt x="104" y="139"/>
                    <a:pt x="104" y="139"/>
                  </a:cubicBezTo>
                  <a:cubicBezTo>
                    <a:pt x="104" y="139"/>
                    <a:pt x="126" y="127"/>
                    <a:pt x="137" y="104"/>
                  </a:cubicBezTo>
                  <a:cubicBezTo>
                    <a:pt x="146" y="118"/>
                    <a:pt x="148" y="138"/>
                    <a:pt x="148" y="138"/>
                  </a:cubicBezTo>
                  <a:cubicBezTo>
                    <a:pt x="148" y="138"/>
                    <a:pt x="172" y="121"/>
                    <a:pt x="178" y="101"/>
                  </a:cubicBezTo>
                  <a:cubicBezTo>
                    <a:pt x="199" y="114"/>
                    <a:pt x="207" y="129"/>
                    <a:pt x="212" y="147"/>
                  </a:cubicBezTo>
                  <a:cubicBezTo>
                    <a:pt x="212" y="148"/>
                    <a:pt x="213" y="149"/>
                    <a:pt x="213" y="150"/>
                  </a:cubicBezTo>
                  <a:cubicBezTo>
                    <a:pt x="213" y="152"/>
                    <a:pt x="213" y="153"/>
                    <a:pt x="213" y="153"/>
                  </a:cubicBezTo>
                  <a:cubicBezTo>
                    <a:pt x="213" y="153"/>
                    <a:pt x="222" y="138"/>
                    <a:pt x="229" y="117"/>
                  </a:cubicBezTo>
                  <a:cubicBezTo>
                    <a:pt x="236" y="93"/>
                    <a:pt x="239" y="62"/>
                    <a:pt x="222" y="38"/>
                  </a:cubicBezTo>
                  <a:cubicBezTo>
                    <a:pt x="205" y="14"/>
                    <a:pt x="177" y="14"/>
                    <a:pt x="161" y="19"/>
                  </a:cubicBezTo>
                  <a:cubicBezTo>
                    <a:pt x="146" y="6"/>
                    <a:pt x="129" y="0"/>
                    <a:pt x="112" y="0"/>
                  </a:cubicBezTo>
                  <a:cubicBezTo>
                    <a:pt x="73" y="1"/>
                    <a:pt x="42" y="33"/>
                    <a:pt x="41" y="34"/>
                  </a:cubicBezTo>
                  <a:cubicBezTo>
                    <a:pt x="0" y="74"/>
                    <a:pt x="43" y="143"/>
                    <a:pt x="47" y="149"/>
                  </a:cubicBezTo>
                  <a:cubicBezTo>
                    <a:pt x="48" y="149"/>
                    <a:pt x="77" y="133"/>
                    <a:pt x="94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/>
            </a:p>
          </p:txBody>
        </p:sp>
        <p:sp>
          <p:nvSpPr>
            <p:cNvPr id="12" name="矩形 11"/>
            <p:cNvSpPr/>
            <p:nvPr/>
          </p:nvSpPr>
          <p:spPr>
            <a:xfrm>
              <a:off x="2411759" y="4252836"/>
              <a:ext cx="1034231" cy="1122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/>
            <p:cNvSpPr/>
            <p:nvPr/>
          </p:nvSpPr>
          <p:spPr>
            <a:xfrm>
              <a:off x="3717640" y="4252836"/>
              <a:ext cx="1034231" cy="1122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750185" y="1527435"/>
              <a:ext cx="3325872" cy="2610988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  <a:gd name="connsiteX0" fmla="*/ 2954 w 8835"/>
                <a:gd name="connsiteY0" fmla="*/ 7177 h 10380"/>
                <a:gd name="connsiteX1" fmla="*/ 3372 w 8835"/>
                <a:gd name="connsiteY1" fmla="*/ 9465 h 10380"/>
                <a:gd name="connsiteX2" fmla="*/ 4753 w 8835"/>
                <a:gd name="connsiteY2" fmla="*/ 7177 h 10380"/>
                <a:gd name="connsiteX3" fmla="*/ 5213 w 8835"/>
                <a:gd name="connsiteY3" fmla="*/ 9400 h 10380"/>
                <a:gd name="connsiteX4" fmla="*/ 6469 w 8835"/>
                <a:gd name="connsiteY4" fmla="*/ 6981 h 10380"/>
                <a:gd name="connsiteX5" fmla="*/ 7891 w 8835"/>
                <a:gd name="connsiteY5" fmla="*/ 9988 h 10380"/>
                <a:gd name="connsiteX6" fmla="*/ 7933 w 8835"/>
                <a:gd name="connsiteY6" fmla="*/ 10184 h 10380"/>
                <a:gd name="connsiteX7" fmla="*/ 7933 w 8835"/>
                <a:gd name="connsiteY7" fmla="*/ 10380 h 10380"/>
                <a:gd name="connsiteX8" fmla="*/ 8603 w 8835"/>
                <a:gd name="connsiteY8" fmla="*/ 8027 h 10380"/>
                <a:gd name="connsiteX9" fmla="*/ 8310 w 8835"/>
                <a:gd name="connsiteY9" fmla="*/ 2864 h 10380"/>
                <a:gd name="connsiteX10" fmla="*/ 5757 w 8835"/>
                <a:gd name="connsiteY10" fmla="*/ 1622 h 10380"/>
                <a:gd name="connsiteX11" fmla="*/ 3992 w 8835"/>
                <a:gd name="connsiteY11" fmla="*/ 0 h 10380"/>
                <a:gd name="connsiteX12" fmla="*/ 736 w 8835"/>
                <a:gd name="connsiteY12" fmla="*/ 2602 h 10380"/>
                <a:gd name="connsiteX13" fmla="*/ 988 w 8835"/>
                <a:gd name="connsiteY13" fmla="*/ 10119 h 10380"/>
                <a:gd name="connsiteX14" fmla="*/ 2954 w 8835"/>
                <a:gd name="connsiteY14" fmla="*/ 7177 h 10380"/>
                <a:gd name="connsiteX0" fmla="*/ 3344 w 9895"/>
                <a:gd name="connsiteY0" fmla="*/ 6940 h 10026"/>
                <a:gd name="connsiteX1" fmla="*/ 3817 w 9895"/>
                <a:gd name="connsiteY1" fmla="*/ 9144 h 10026"/>
                <a:gd name="connsiteX2" fmla="*/ 5380 w 9895"/>
                <a:gd name="connsiteY2" fmla="*/ 6940 h 10026"/>
                <a:gd name="connsiteX3" fmla="*/ 5900 w 9895"/>
                <a:gd name="connsiteY3" fmla="*/ 9082 h 10026"/>
                <a:gd name="connsiteX4" fmla="*/ 7322 w 9895"/>
                <a:gd name="connsiteY4" fmla="*/ 6751 h 10026"/>
                <a:gd name="connsiteX5" fmla="*/ 8932 w 9895"/>
                <a:gd name="connsiteY5" fmla="*/ 9648 h 10026"/>
                <a:gd name="connsiteX6" fmla="*/ 8979 w 9895"/>
                <a:gd name="connsiteY6" fmla="*/ 9837 h 10026"/>
                <a:gd name="connsiteX7" fmla="*/ 8979 w 9895"/>
                <a:gd name="connsiteY7" fmla="*/ 10026 h 10026"/>
                <a:gd name="connsiteX8" fmla="*/ 9737 w 9895"/>
                <a:gd name="connsiteY8" fmla="*/ 7759 h 10026"/>
                <a:gd name="connsiteX9" fmla="*/ 9406 w 9895"/>
                <a:gd name="connsiteY9" fmla="*/ 2785 h 10026"/>
                <a:gd name="connsiteX10" fmla="*/ 7107 w 9895"/>
                <a:gd name="connsiteY10" fmla="*/ 1443 h 10026"/>
                <a:gd name="connsiteX11" fmla="*/ 4518 w 9895"/>
                <a:gd name="connsiteY11" fmla="*/ 26 h 10026"/>
                <a:gd name="connsiteX12" fmla="*/ 833 w 9895"/>
                <a:gd name="connsiteY12" fmla="*/ 2533 h 10026"/>
                <a:gd name="connsiteX13" fmla="*/ 1118 w 9895"/>
                <a:gd name="connsiteY13" fmla="*/ 9775 h 10026"/>
                <a:gd name="connsiteX14" fmla="*/ 3344 w 9895"/>
                <a:gd name="connsiteY14" fmla="*/ 6940 h 10026"/>
                <a:gd name="connsiteX0" fmla="*/ 3379 w 10100"/>
                <a:gd name="connsiteY0" fmla="*/ 6922 h 10000"/>
                <a:gd name="connsiteX1" fmla="*/ 3858 w 10100"/>
                <a:gd name="connsiteY1" fmla="*/ 9120 h 10000"/>
                <a:gd name="connsiteX2" fmla="*/ 5437 w 10100"/>
                <a:gd name="connsiteY2" fmla="*/ 6922 h 10000"/>
                <a:gd name="connsiteX3" fmla="*/ 5963 w 10100"/>
                <a:gd name="connsiteY3" fmla="*/ 9058 h 10000"/>
                <a:gd name="connsiteX4" fmla="*/ 7400 w 10100"/>
                <a:gd name="connsiteY4" fmla="*/ 6733 h 10000"/>
                <a:gd name="connsiteX5" fmla="*/ 9027 w 10100"/>
                <a:gd name="connsiteY5" fmla="*/ 9623 h 10000"/>
                <a:gd name="connsiteX6" fmla="*/ 9074 w 10100"/>
                <a:gd name="connsiteY6" fmla="*/ 9811 h 10000"/>
                <a:gd name="connsiteX7" fmla="*/ 9074 w 10100"/>
                <a:gd name="connsiteY7" fmla="*/ 10000 h 10000"/>
                <a:gd name="connsiteX8" fmla="*/ 9840 w 10100"/>
                <a:gd name="connsiteY8" fmla="*/ 7739 h 10000"/>
                <a:gd name="connsiteX9" fmla="*/ 9778 w 10100"/>
                <a:gd name="connsiteY9" fmla="*/ 2997 h 10000"/>
                <a:gd name="connsiteX10" fmla="*/ 7182 w 10100"/>
                <a:gd name="connsiteY10" fmla="*/ 1439 h 10000"/>
                <a:gd name="connsiteX11" fmla="*/ 4566 w 10100"/>
                <a:gd name="connsiteY11" fmla="*/ 26 h 10000"/>
                <a:gd name="connsiteX12" fmla="*/ 842 w 10100"/>
                <a:gd name="connsiteY12" fmla="*/ 2526 h 10000"/>
                <a:gd name="connsiteX13" fmla="*/ 1130 w 10100"/>
                <a:gd name="connsiteY13" fmla="*/ 9750 h 10000"/>
                <a:gd name="connsiteX14" fmla="*/ 3379 w 10100"/>
                <a:gd name="connsiteY14" fmla="*/ 6922 h 10000"/>
                <a:gd name="connsiteX0" fmla="*/ 3379 w 10100"/>
                <a:gd name="connsiteY0" fmla="*/ 6922 h 10000"/>
                <a:gd name="connsiteX1" fmla="*/ 3858 w 10100"/>
                <a:gd name="connsiteY1" fmla="*/ 9120 h 10000"/>
                <a:gd name="connsiteX2" fmla="*/ 5437 w 10100"/>
                <a:gd name="connsiteY2" fmla="*/ 6922 h 10000"/>
                <a:gd name="connsiteX3" fmla="*/ 5963 w 10100"/>
                <a:gd name="connsiteY3" fmla="*/ 9058 h 10000"/>
                <a:gd name="connsiteX4" fmla="*/ 7400 w 10100"/>
                <a:gd name="connsiteY4" fmla="*/ 6733 h 10000"/>
                <a:gd name="connsiteX5" fmla="*/ 9027 w 10100"/>
                <a:gd name="connsiteY5" fmla="*/ 9623 h 10000"/>
                <a:gd name="connsiteX6" fmla="*/ 9074 w 10100"/>
                <a:gd name="connsiteY6" fmla="*/ 9811 h 10000"/>
                <a:gd name="connsiteX7" fmla="*/ 9074 w 10100"/>
                <a:gd name="connsiteY7" fmla="*/ 10000 h 10000"/>
                <a:gd name="connsiteX8" fmla="*/ 9840 w 10100"/>
                <a:gd name="connsiteY8" fmla="*/ 7739 h 10000"/>
                <a:gd name="connsiteX9" fmla="*/ 9778 w 10100"/>
                <a:gd name="connsiteY9" fmla="*/ 2997 h 10000"/>
                <a:gd name="connsiteX10" fmla="*/ 7182 w 10100"/>
                <a:gd name="connsiteY10" fmla="*/ 1439 h 10000"/>
                <a:gd name="connsiteX11" fmla="*/ 4132 w 10100"/>
                <a:gd name="connsiteY11" fmla="*/ 26 h 10000"/>
                <a:gd name="connsiteX12" fmla="*/ 842 w 10100"/>
                <a:gd name="connsiteY12" fmla="*/ 2526 h 10000"/>
                <a:gd name="connsiteX13" fmla="*/ 1130 w 10100"/>
                <a:gd name="connsiteY13" fmla="*/ 9750 h 10000"/>
                <a:gd name="connsiteX14" fmla="*/ 3379 w 10100"/>
                <a:gd name="connsiteY14" fmla="*/ 6922 h 10000"/>
                <a:gd name="connsiteX0" fmla="*/ 3419 w 10140"/>
                <a:gd name="connsiteY0" fmla="*/ 6910 h 9988"/>
                <a:gd name="connsiteX1" fmla="*/ 3898 w 10140"/>
                <a:gd name="connsiteY1" fmla="*/ 9108 h 9988"/>
                <a:gd name="connsiteX2" fmla="*/ 5477 w 10140"/>
                <a:gd name="connsiteY2" fmla="*/ 6910 h 9988"/>
                <a:gd name="connsiteX3" fmla="*/ 6003 w 10140"/>
                <a:gd name="connsiteY3" fmla="*/ 9046 h 9988"/>
                <a:gd name="connsiteX4" fmla="*/ 7440 w 10140"/>
                <a:gd name="connsiteY4" fmla="*/ 6721 h 9988"/>
                <a:gd name="connsiteX5" fmla="*/ 9067 w 10140"/>
                <a:gd name="connsiteY5" fmla="*/ 9611 h 9988"/>
                <a:gd name="connsiteX6" fmla="*/ 9114 w 10140"/>
                <a:gd name="connsiteY6" fmla="*/ 9799 h 9988"/>
                <a:gd name="connsiteX7" fmla="*/ 9114 w 10140"/>
                <a:gd name="connsiteY7" fmla="*/ 9988 h 9988"/>
                <a:gd name="connsiteX8" fmla="*/ 9880 w 10140"/>
                <a:gd name="connsiteY8" fmla="*/ 7727 h 9988"/>
                <a:gd name="connsiteX9" fmla="*/ 9818 w 10140"/>
                <a:gd name="connsiteY9" fmla="*/ 2985 h 9988"/>
                <a:gd name="connsiteX10" fmla="*/ 7222 w 10140"/>
                <a:gd name="connsiteY10" fmla="*/ 1427 h 9988"/>
                <a:gd name="connsiteX11" fmla="*/ 4172 w 10140"/>
                <a:gd name="connsiteY11" fmla="*/ 14 h 9988"/>
                <a:gd name="connsiteX12" fmla="*/ 828 w 10140"/>
                <a:gd name="connsiteY12" fmla="*/ 2149 h 9988"/>
                <a:gd name="connsiteX13" fmla="*/ 1170 w 10140"/>
                <a:gd name="connsiteY13" fmla="*/ 9738 h 9988"/>
                <a:gd name="connsiteX14" fmla="*/ 3419 w 10140"/>
                <a:gd name="connsiteY14" fmla="*/ 6910 h 9988"/>
                <a:gd name="connsiteX0" fmla="*/ 2911 w 9539"/>
                <a:gd name="connsiteY0" fmla="*/ 6927 h 10009"/>
                <a:gd name="connsiteX1" fmla="*/ 3383 w 9539"/>
                <a:gd name="connsiteY1" fmla="*/ 9128 h 10009"/>
                <a:gd name="connsiteX2" fmla="*/ 4940 w 9539"/>
                <a:gd name="connsiteY2" fmla="*/ 6927 h 10009"/>
                <a:gd name="connsiteX3" fmla="*/ 5459 w 9539"/>
                <a:gd name="connsiteY3" fmla="*/ 9066 h 10009"/>
                <a:gd name="connsiteX4" fmla="*/ 6876 w 9539"/>
                <a:gd name="connsiteY4" fmla="*/ 6738 h 10009"/>
                <a:gd name="connsiteX5" fmla="*/ 8481 w 9539"/>
                <a:gd name="connsiteY5" fmla="*/ 9632 h 10009"/>
                <a:gd name="connsiteX6" fmla="*/ 8527 w 9539"/>
                <a:gd name="connsiteY6" fmla="*/ 9820 h 10009"/>
                <a:gd name="connsiteX7" fmla="*/ 8527 w 9539"/>
                <a:gd name="connsiteY7" fmla="*/ 10009 h 10009"/>
                <a:gd name="connsiteX8" fmla="*/ 9283 w 9539"/>
                <a:gd name="connsiteY8" fmla="*/ 7745 h 10009"/>
                <a:gd name="connsiteX9" fmla="*/ 9221 w 9539"/>
                <a:gd name="connsiteY9" fmla="*/ 2998 h 10009"/>
                <a:gd name="connsiteX10" fmla="*/ 6661 w 9539"/>
                <a:gd name="connsiteY10" fmla="*/ 1438 h 10009"/>
                <a:gd name="connsiteX11" fmla="*/ 3653 w 9539"/>
                <a:gd name="connsiteY11" fmla="*/ 23 h 10009"/>
                <a:gd name="connsiteX12" fmla="*/ 999 w 9539"/>
                <a:gd name="connsiteY12" fmla="*/ 2453 h 10009"/>
                <a:gd name="connsiteX13" fmla="*/ 693 w 9539"/>
                <a:gd name="connsiteY13" fmla="*/ 9759 h 10009"/>
                <a:gd name="connsiteX14" fmla="*/ 2911 w 9539"/>
                <a:gd name="connsiteY14" fmla="*/ 6927 h 1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39" h="10009">
                  <a:moveTo>
                    <a:pt x="2911" y="6927"/>
                  </a:moveTo>
                  <a:cubicBezTo>
                    <a:pt x="3289" y="7871"/>
                    <a:pt x="3383" y="9128"/>
                    <a:pt x="3383" y="9128"/>
                  </a:cubicBezTo>
                  <a:cubicBezTo>
                    <a:pt x="3383" y="9128"/>
                    <a:pt x="4422" y="8374"/>
                    <a:pt x="4940" y="6927"/>
                  </a:cubicBezTo>
                  <a:cubicBezTo>
                    <a:pt x="5365" y="7808"/>
                    <a:pt x="5459" y="9066"/>
                    <a:pt x="5459" y="9066"/>
                  </a:cubicBezTo>
                  <a:cubicBezTo>
                    <a:pt x="5459" y="9066"/>
                    <a:pt x="6593" y="7997"/>
                    <a:pt x="6876" y="6738"/>
                  </a:cubicBezTo>
                  <a:cubicBezTo>
                    <a:pt x="7866" y="7556"/>
                    <a:pt x="8244" y="8499"/>
                    <a:pt x="8481" y="9632"/>
                  </a:cubicBezTo>
                  <a:cubicBezTo>
                    <a:pt x="8481" y="9695"/>
                    <a:pt x="8527" y="9759"/>
                    <a:pt x="8527" y="9820"/>
                  </a:cubicBezTo>
                  <a:lnTo>
                    <a:pt x="8527" y="10009"/>
                  </a:lnTo>
                  <a:cubicBezTo>
                    <a:pt x="8527" y="10009"/>
                    <a:pt x="8953" y="9066"/>
                    <a:pt x="9283" y="7745"/>
                  </a:cubicBezTo>
                  <a:cubicBezTo>
                    <a:pt x="9613" y="6236"/>
                    <a:pt x="9657" y="4049"/>
                    <a:pt x="9221" y="2998"/>
                  </a:cubicBezTo>
                  <a:cubicBezTo>
                    <a:pt x="8785" y="1946"/>
                    <a:pt x="7417" y="1123"/>
                    <a:pt x="6661" y="1438"/>
                  </a:cubicBezTo>
                  <a:cubicBezTo>
                    <a:pt x="5954" y="620"/>
                    <a:pt x="4597" y="-146"/>
                    <a:pt x="3653" y="23"/>
                  </a:cubicBezTo>
                  <a:cubicBezTo>
                    <a:pt x="2709" y="192"/>
                    <a:pt x="1046" y="2391"/>
                    <a:pt x="999" y="2453"/>
                  </a:cubicBezTo>
                  <a:cubicBezTo>
                    <a:pt x="-936" y="4969"/>
                    <a:pt x="503" y="9380"/>
                    <a:pt x="693" y="9759"/>
                  </a:cubicBezTo>
                  <a:cubicBezTo>
                    <a:pt x="739" y="9759"/>
                    <a:pt x="2109" y="8751"/>
                    <a:pt x="2911" y="69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/>
            </a:p>
          </p:txBody>
        </p:sp>
        <p:sp>
          <p:nvSpPr>
            <p:cNvPr id="15" name="椭圆 14"/>
            <p:cNvSpPr/>
            <p:nvPr/>
          </p:nvSpPr>
          <p:spPr>
            <a:xfrm>
              <a:off x="2806163" y="4252857"/>
              <a:ext cx="288031" cy="197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椭圆 15"/>
            <p:cNvSpPr/>
            <p:nvPr/>
          </p:nvSpPr>
          <p:spPr>
            <a:xfrm>
              <a:off x="4087923" y="4252864"/>
              <a:ext cx="288031" cy="197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8" name="流程图: 过程 17"/>
          <p:cNvSpPr/>
          <p:nvPr/>
        </p:nvSpPr>
        <p:spPr>
          <a:xfrm>
            <a:off x="6063319" y="3302543"/>
            <a:ext cx="314038" cy="1078767"/>
          </a:xfrm>
          <a:prstGeom prst="flowChartProcess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饼形 46"/>
          <p:cNvSpPr/>
          <p:nvPr/>
        </p:nvSpPr>
        <p:spPr>
          <a:xfrm>
            <a:off x="5555767" y="3455447"/>
            <a:ext cx="835458" cy="835458"/>
          </a:xfrm>
          <a:prstGeom prst="pie">
            <a:avLst>
              <a:gd name="adj1" fmla="val 10799999"/>
              <a:gd name="adj2" fmla="val 16200000"/>
            </a:avLst>
          </a:prstGeom>
          <a:solidFill>
            <a:schemeClr val="bg1"/>
          </a:solidFill>
          <a:ln w="38100"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9" name="组合 48"/>
          <p:cNvGrpSpPr/>
          <p:nvPr/>
        </p:nvGrpSpPr>
        <p:grpSpPr>
          <a:xfrm rot="20403589">
            <a:off x="6396969" y="2028750"/>
            <a:ext cx="1349125" cy="1202192"/>
            <a:chOff x="5656276" y="2441908"/>
            <a:chExt cx="1973111" cy="1758220"/>
          </a:xfrm>
          <a:solidFill>
            <a:schemeClr val="bg1"/>
          </a:solidFill>
        </p:grpSpPr>
        <p:sp>
          <p:nvSpPr>
            <p:cNvPr id="50" name="椭圆 49"/>
            <p:cNvSpPr/>
            <p:nvPr/>
          </p:nvSpPr>
          <p:spPr>
            <a:xfrm rot="1196411">
              <a:off x="5871168" y="2441908"/>
              <a:ext cx="1758219" cy="17582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rgbClr val="2E2E2E"/>
                  </a:solidFill>
                  <a:latin typeface="+mn-ea"/>
                </a:rPr>
                <a:t>Hi</a:t>
              </a:r>
              <a:endParaRPr lang="zh-CN" altLang="en-US" b="1" dirty="0">
                <a:solidFill>
                  <a:srgbClr val="2E2E2E"/>
                </a:solidFill>
                <a:latin typeface="+mn-ea"/>
              </a:endParaRPr>
            </a:p>
          </p:txBody>
        </p:sp>
        <p:sp>
          <p:nvSpPr>
            <p:cNvPr id="51" name="等腰三角形 50"/>
            <p:cNvSpPr/>
            <p:nvPr/>
          </p:nvSpPr>
          <p:spPr>
            <a:xfrm rot="16200000">
              <a:off x="5671532" y="3108584"/>
              <a:ext cx="489598" cy="52010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20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0" y="0"/>
            <a:ext cx="9144000" cy="518160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4679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25636" y="1376136"/>
            <a:ext cx="3472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其实想装逼很简单：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2768087" y="2228054"/>
            <a:ext cx="3806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 err="1" smtClean="0"/>
              <a:t>Ctrl+C</a:t>
            </a:r>
            <a:endParaRPr lang="zh-CN" altLang="en-US" sz="80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2768088" y="3408671"/>
            <a:ext cx="3729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/>
            </a:lvl1pPr>
          </a:lstStyle>
          <a:p>
            <a:r>
              <a:rPr lang="en-US" altLang="zh-CN" sz="8000" b="1" dirty="0" err="1"/>
              <a:t>Ctrl+V</a:t>
            </a:r>
            <a:endParaRPr lang="zh-CN" altLang="en-US" sz="8000" b="1" dirty="0"/>
          </a:p>
        </p:txBody>
      </p:sp>
      <p:sp>
        <p:nvSpPr>
          <p:cNvPr id="6" name="矩形 5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>
            <a:off x="251520" y="5481228"/>
            <a:ext cx="864096" cy="792088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83568" y="6182970"/>
            <a:ext cx="789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+mj-ea"/>
                <a:ea typeface="+mj-ea"/>
              </a:rPr>
              <a:t>只要你懂得复制粘贴，你就可以做出比人家专业十倍的图表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89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99440" y="277793"/>
            <a:ext cx="7945120" cy="1117599"/>
          </a:xfrm>
          <a:prstGeom prst="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3200" b="1" dirty="0">
                <a:solidFill>
                  <a:srgbClr val="2E2E2E"/>
                </a:solidFill>
                <a:latin typeface="+mj-ea"/>
                <a:ea typeface="+mj-ea"/>
              </a:rPr>
              <a:t>第一式</a:t>
            </a:r>
            <a:r>
              <a:rPr lang="zh-CN" altLang="en-US" sz="3200" b="1" dirty="0" smtClean="0">
                <a:solidFill>
                  <a:srgbClr val="2E2E2E"/>
                </a:solidFill>
                <a:latin typeface="+mj-ea"/>
                <a:ea typeface="+mj-ea"/>
              </a:rPr>
              <a:t>：不规则柱形图</a:t>
            </a:r>
            <a:endParaRPr lang="zh-CN" altLang="en-US" sz="3200" b="1" dirty="0">
              <a:solidFill>
                <a:srgbClr val="2E2E2E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67352"/>
            <a:ext cx="889000" cy="538480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255000" y="567352"/>
            <a:ext cx="889000" cy="538480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xmlns="" val="3980048630"/>
              </p:ext>
            </p:extLst>
          </p:nvPr>
        </p:nvGraphicFramePr>
        <p:xfrm>
          <a:off x="5222240" y="1654374"/>
          <a:ext cx="3322320" cy="2048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599440" y="2194474"/>
            <a:ext cx="3937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2200" dirty="0" smtClean="0">
                <a:latin typeface="+mn-ea"/>
              </a:rPr>
              <a:t>先用数据生成一个普通的柱形图，别告诉我你不会 </a:t>
            </a:r>
            <a:r>
              <a:rPr lang="en-US" altLang="zh-CN" sz="2200" dirty="0" smtClean="0">
                <a:latin typeface="+mn-ea"/>
              </a:rPr>
              <a:t>!</a:t>
            </a:r>
            <a:endParaRPr lang="zh-CN" altLang="en-US" sz="2200" dirty="0">
              <a:latin typeface="+mn-ea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99440" y="3957255"/>
            <a:ext cx="79451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546910" y="4866640"/>
            <a:ext cx="298590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AutoNum type="arabicPeriod" startAt="2"/>
            </a:pPr>
            <a:r>
              <a:rPr lang="zh-CN" altLang="en-US" sz="2200" dirty="0" smtClean="0">
                <a:latin typeface="+mn-ea"/>
              </a:rPr>
              <a:t>插入一个形状，复制一下，然后选中柱形，</a:t>
            </a:r>
            <a:r>
              <a:rPr lang="zh-CN" altLang="en-US" sz="3200" b="1" dirty="0" smtClean="0">
                <a:latin typeface="+mj-ea"/>
                <a:ea typeface="+mj-ea"/>
              </a:rPr>
              <a:t>粘贴</a:t>
            </a:r>
            <a:r>
              <a:rPr lang="zh-CN" altLang="en-US" sz="2200" dirty="0" smtClean="0">
                <a:latin typeface="+mn-ea"/>
              </a:rPr>
              <a:t>！</a:t>
            </a:r>
            <a:endParaRPr lang="en-US" altLang="zh-CN" sz="2200" dirty="0" smtClean="0">
              <a:latin typeface="+mn-ea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99440" y="6837680"/>
            <a:ext cx="79451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等腰三角形 22"/>
          <p:cNvSpPr/>
          <p:nvPr/>
        </p:nvSpPr>
        <p:spPr>
          <a:xfrm>
            <a:off x="599440" y="5045898"/>
            <a:ext cx="807720" cy="934146"/>
          </a:xfrm>
          <a:prstGeom prst="triangle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/>
          <a:srcRect r="11536"/>
          <a:stretch/>
        </p:blipFill>
        <p:spPr>
          <a:xfrm>
            <a:off x="2237075" y="4550946"/>
            <a:ext cx="3008153" cy="1924050"/>
          </a:xfrm>
          <a:prstGeom prst="rect">
            <a:avLst/>
          </a:prstGeom>
        </p:spPr>
      </p:pic>
      <p:sp>
        <p:nvSpPr>
          <p:cNvPr id="25" name="右箭头 24"/>
          <p:cNvSpPr/>
          <p:nvPr/>
        </p:nvSpPr>
        <p:spPr>
          <a:xfrm>
            <a:off x="1587628" y="5313307"/>
            <a:ext cx="649447" cy="666737"/>
          </a:xfrm>
          <a:prstGeom prst="rightArrow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121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xmlns="" val="1574200225"/>
              </p:ext>
            </p:extLst>
          </p:nvPr>
        </p:nvGraphicFramePr>
        <p:xfrm>
          <a:off x="4572000" y="263155"/>
          <a:ext cx="3944909" cy="2431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99440" y="1767304"/>
            <a:ext cx="3227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2E2E2E"/>
                </a:solidFill>
                <a:latin typeface="+mn-ea"/>
              </a:rPr>
              <a:t>对，就是这么</a:t>
            </a:r>
            <a:r>
              <a:rPr lang="zh-CN" altLang="en-US" sz="4000" b="1" dirty="0" smtClean="0">
                <a:solidFill>
                  <a:srgbClr val="2E2E2E"/>
                </a:solidFill>
                <a:latin typeface="+mj-ea"/>
                <a:ea typeface="+mj-ea"/>
              </a:rPr>
              <a:t>简单</a:t>
            </a:r>
            <a:r>
              <a:rPr lang="zh-CN" altLang="en-US" sz="2400" dirty="0" smtClean="0">
                <a:solidFill>
                  <a:srgbClr val="2E2E2E"/>
                </a:solidFill>
                <a:latin typeface="+mn-ea"/>
              </a:rPr>
              <a:t> </a:t>
            </a:r>
            <a:r>
              <a:rPr lang="en-US" altLang="zh-CN" sz="2400" dirty="0" smtClean="0">
                <a:solidFill>
                  <a:srgbClr val="2E2E2E"/>
                </a:solidFill>
                <a:latin typeface="+mn-ea"/>
              </a:rPr>
              <a:t>!</a:t>
            </a:r>
            <a:endParaRPr lang="zh-CN" altLang="en-US" sz="2400" dirty="0">
              <a:solidFill>
                <a:srgbClr val="2E2E2E"/>
              </a:solidFill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76344" y="4550738"/>
            <a:ext cx="38682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200" dirty="0" smtClean="0">
                <a:solidFill>
                  <a:srgbClr val="2E2E2E"/>
                </a:solidFill>
                <a:latin typeface="+mn-ea"/>
              </a:rPr>
              <a:t>如果想改变三角形的颜色，不能直接在图表中修改</a:t>
            </a:r>
            <a:r>
              <a:rPr lang="en-US" altLang="zh-CN" sz="2200" dirty="0" smtClean="0">
                <a:solidFill>
                  <a:srgbClr val="2E2E2E"/>
                </a:solidFill>
                <a:latin typeface="+mn-ea"/>
              </a:rPr>
              <a:t>. </a:t>
            </a:r>
            <a:r>
              <a:rPr lang="zh-CN" altLang="en-US" sz="2200" dirty="0" smtClean="0">
                <a:solidFill>
                  <a:srgbClr val="2E2E2E"/>
                </a:solidFill>
                <a:latin typeface="+mn-ea"/>
              </a:rPr>
              <a:t>要重新</a:t>
            </a:r>
            <a:r>
              <a:rPr lang="zh-CN" altLang="en-US" sz="3200" b="1" dirty="0">
                <a:solidFill>
                  <a:srgbClr val="2E2E2E"/>
                </a:solidFill>
                <a:latin typeface="+mj-ea"/>
                <a:ea typeface="+mj-ea"/>
              </a:rPr>
              <a:t>分别</a:t>
            </a:r>
            <a:r>
              <a:rPr lang="zh-CN" altLang="en-US" sz="3200" b="1" dirty="0" smtClean="0">
                <a:solidFill>
                  <a:srgbClr val="2E2E2E"/>
                </a:solidFill>
                <a:latin typeface="+mj-ea"/>
                <a:ea typeface="+mj-ea"/>
              </a:rPr>
              <a:t>插入</a:t>
            </a:r>
            <a:r>
              <a:rPr lang="zh-CN" altLang="en-US" sz="2200" dirty="0" smtClean="0">
                <a:solidFill>
                  <a:srgbClr val="2E2E2E"/>
                </a:solidFill>
                <a:latin typeface="+mn-ea"/>
              </a:rPr>
              <a:t>不同颜色的三角形，否则会打回原形</a:t>
            </a:r>
            <a:r>
              <a:rPr lang="en-US" altLang="zh-CN" sz="2200" dirty="0" smtClean="0">
                <a:solidFill>
                  <a:srgbClr val="2E2E2E"/>
                </a:solidFill>
                <a:latin typeface="+mn-ea"/>
              </a:rPr>
              <a:t>.</a:t>
            </a:r>
            <a:endParaRPr lang="zh-CN" altLang="en-US" sz="2200" dirty="0">
              <a:solidFill>
                <a:srgbClr val="2E2E2E"/>
              </a:solidFill>
              <a:latin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99440" y="3413245"/>
            <a:ext cx="79451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图表 15"/>
          <p:cNvGraphicFramePr/>
          <p:nvPr>
            <p:extLst>
              <p:ext uri="{D42A27DB-BD31-4B8C-83A1-F6EECF244321}">
                <p14:modId xmlns:p14="http://schemas.microsoft.com/office/powerpoint/2010/main" xmlns="" val="692267861"/>
              </p:ext>
            </p:extLst>
          </p:nvPr>
        </p:nvGraphicFramePr>
        <p:xfrm>
          <a:off x="599440" y="3751373"/>
          <a:ext cx="2961061" cy="1825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等腰三角形 17"/>
          <p:cNvSpPr/>
          <p:nvPr/>
        </p:nvSpPr>
        <p:spPr>
          <a:xfrm>
            <a:off x="1547647" y="5996860"/>
            <a:ext cx="554755" cy="520623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>
            <a:off x="2229672" y="5996860"/>
            <a:ext cx="554755" cy="52062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>
            <a:off x="2938620" y="5996860"/>
            <a:ext cx="554755" cy="52062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2496083" y="5735736"/>
            <a:ext cx="0" cy="261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1825025" y="5735736"/>
            <a:ext cx="0" cy="261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V="1">
            <a:off x="3215997" y="5735736"/>
            <a:ext cx="0" cy="261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99440" y="6837680"/>
            <a:ext cx="79451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783658" y="4012555"/>
            <a:ext cx="1107996" cy="461665"/>
          </a:xfrm>
          <a:prstGeom prst="rect">
            <a:avLst/>
          </a:prstGeom>
          <a:solidFill>
            <a:srgbClr val="2E2E2E"/>
          </a:solidFill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注意：</a:t>
            </a:r>
            <a:endParaRPr lang="en-US" altLang="zh-CN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9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363" y="1546327"/>
            <a:ext cx="3219450" cy="4000500"/>
          </a:xfrm>
          <a:prstGeom prst="rect">
            <a:avLst/>
          </a:prstGeom>
          <a:effectLst>
            <a:outerShdw dir="18900000" sy="23000" kx="-1200000" algn="bl" rotWithShape="0">
              <a:prstClr val="black">
                <a:alpha val="8000"/>
              </a:prstClr>
            </a:outerShdw>
          </a:effectLst>
        </p:spPr>
      </p:pic>
      <p:sp>
        <p:nvSpPr>
          <p:cNvPr id="3" name="图文框 2"/>
          <p:cNvSpPr/>
          <p:nvPr/>
        </p:nvSpPr>
        <p:spPr>
          <a:xfrm>
            <a:off x="5441528" y="3983522"/>
            <a:ext cx="2534856" cy="335666"/>
          </a:xfrm>
          <a:prstGeom prst="frame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7784" y="3157630"/>
            <a:ext cx="3868216" cy="90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4000" b="1" dirty="0" smtClean="0">
                <a:latin typeface="+mj-ea"/>
                <a:ea typeface="+mj-ea"/>
              </a:rPr>
              <a:t>图片或纹理填充</a:t>
            </a:r>
            <a:endParaRPr lang="zh-CN" altLang="en-US" sz="4000" b="1" dirty="0"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0381" y="1800970"/>
            <a:ext cx="905269" cy="461665"/>
          </a:xfrm>
          <a:prstGeom prst="rect">
            <a:avLst/>
          </a:prstGeom>
          <a:solidFill>
            <a:srgbClr val="2E2E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原理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07784" y="2338431"/>
            <a:ext cx="3868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200" dirty="0" smtClean="0">
                <a:solidFill>
                  <a:srgbClr val="2E2E2E"/>
                </a:solidFill>
                <a:latin typeface="+mn-ea"/>
              </a:rPr>
              <a:t>其实这种方法是利用了图表中柱形的其中一种填充方式：</a:t>
            </a:r>
            <a:endParaRPr lang="en-US" altLang="zh-CN" sz="2200" dirty="0" smtClean="0">
              <a:solidFill>
                <a:srgbClr val="2E2E2E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7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9440" y="277793"/>
            <a:ext cx="7945120" cy="1117599"/>
          </a:xfrm>
          <a:prstGeom prst="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3200" b="1" dirty="0" smtClean="0">
                <a:solidFill>
                  <a:srgbClr val="2E2E2E"/>
                </a:solidFill>
                <a:latin typeface="+mj-ea"/>
                <a:ea typeface="+mj-ea"/>
              </a:rPr>
              <a:t>第</a:t>
            </a:r>
            <a:r>
              <a:rPr lang="zh-CN" altLang="en-US" sz="3200" b="1" dirty="0">
                <a:solidFill>
                  <a:srgbClr val="2E2E2E"/>
                </a:solidFill>
                <a:latin typeface="+mj-ea"/>
                <a:ea typeface="+mj-ea"/>
              </a:rPr>
              <a:t>二</a:t>
            </a:r>
            <a:r>
              <a:rPr lang="zh-CN" altLang="en-US" sz="3200" b="1" dirty="0" smtClean="0">
                <a:solidFill>
                  <a:srgbClr val="2E2E2E"/>
                </a:solidFill>
                <a:latin typeface="+mj-ea"/>
                <a:ea typeface="+mj-ea"/>
              </a:rPr>
              <a:t>式：更加不规则的柱形图</a:t>
            </a:r>
            <a:endParaRPr lang="zh-CN" altLang="en-US" sz="3200" b="1" dirty="0">
              <a:solidFill>
                <a:srgbClr val="2E2E2E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67352"/>
            <a:ext cx="889000" cy="538480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255000" y="567352"/>
            <a:ext cx="889000" cy="538480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xmlns="" val="643106487"/>
              </p:ext>
            </p:extLst>
          </p:nvPr>
        </p:nvGraphicFramePr>
        <p:xfrm>
          <a:off x="4548851" y="3483980"/>
          <a:ext cx="3891537" cy="2510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112133" y="1950734"/>
            <a:ext cx="691973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2200" dirty="0" smtClean="0">
                <a:latin typeface="+mn-ea"/>
              </a:rPr>
              <a:t>受上面的启发，也许很多人兴冲冲的就找一些不规则形状去粘贴，例如：</a:t>
            </a:r>
            <a:r>
              <a:rPr lang="zh-CN" altLang="en-US" sz="4000" b="1" dirty="0" smtClean="0">
                <a:latin typeface="+mj-ea"/>
                <a:ea typeface="+mj-ea"/>
              </a:rPr>
              <a:t>我的头</a:t>
            </a:r>
            <a:r>
              <a:rPr lang="zh-CN" altLang="en-US" sz="2200" dirty="0" smtClean="0">
                <a:latin typeface="+mn-ea"/>
              </a:rPr>
              <a:t> </a:t>
            </a:r>
            <a:r>
              <a:rPr lang="en-US" altLang="zh-CN" sz="2200" dirty="0" smtClean="0">
                <a:latin typeface="+mn-ea"/>
              </a:rPr>
              <a:t>……</a:t>
            </a:r>
            <a:endParaRPr lang="zh-CN" altLang="en-US" sz="2200" dirty="0">
              <a:latin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94119" y="3565041"/>
            <a:ext cx="1502781" cy="1577804"/>
            <a:chOff x="1511660" y="1527445"/>
            <a:chExt cx="3868662" cy="4061795"/>
          </a:xfrm>
          <a:solidFill>
            <a:srgbClr val="2E2E2E"/>
          </a:solidFill>
        </p:grpSpPr>
        <p:sp>
          <p:nvSpPr>
            <p:cNvPr id="9" name="椭圆 8"/>
            <p:cNvSpPr/>
            <p:nvPr/>
          </p:nvSpPr>
          <p:spPr>
            <a:xfrm>
              <a:off x="2017859" y="2564904"/>
              <a:ext cx="3024336" cy="302433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2E2E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511660" y="2060848"/>
              <a:ext cx="3868662" cy="2219448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9" h="153">
                  <a:moveTo>
                    <a:pt x="94" y="104"/>
                  </a:moveTo>
                  <a:cubicBezTo>
                    <a:pt x="102" y="119"/>
                    <a:pt x="104" y="139"/>
                    <a:pt x="104" y="139"/>
                  </a:cubicBezTo>
                  <a:cubicBezTo>
                    <a:pt x="104" y="139"/>
                    <a:pt x="126" y="127"/>
                    <a:pt x="137" y="104"/>
                  </a:cubicBezTo>
                  <a:cubicBezTo>
                    <a:pt x="146" y="118"/>
                    <a:pt x="148" y="138"/>
                    <a:pt x="148" y="138"/>
                  </a:cubicBezTo>
                  <a:cubicBezTo>
                    <a:pt x="148" y="138"/>
                    <a:pt x="172" y="121"/>
                    <a:pt x="178" y="101"/>
                  </a:cubicBezTo>
                  <a:cubicBezTo>
                    <a:pt x="199" y="114"/>
                    <a:pt x="207" y="129"/>
                    <a:pt x="212" y="147"/>
                  </a:cubicBezTo>
                  <a:cubicBezTo>
                    <a:pt x="212" y="148"/>
                    <a:pt x="213" y="149"/>
                    <a:pt x="213" y="150"/>
                  </a:cubicBezTo>
                  <a:cubicBezTo>
                    <a:pt x="213" y="152"/>
                    <a:pt x="213" y="153"/>
                    <a:pt x="213" y="153"/>
                  </a:cubicBezTo>
                  <a:cubicBezTo>
                    <a:pt x="213" y="153"/>
                    <a:pt x="222" y="138"/>
                    <a:pt x="229" y="117"/>
                  </a:cubicBezTo>
                  <a:cubicBezTo>
                    <a:pt x="236" y="93"/>
                    <a:pt x="239" y="62"/>
                    <a:pt x="222" y="38"/>
                  </a:cubicBezTo>
                  <a:cubicBezTo>
                    <a:pt x="205" y="14"/>
                    <a:pt x="177" y="14"/>
                    <a:pt x="161" y="19"/>
                  </a:cubicBezTo>
                  <a:cubicBezTo>
                    <a:pt x="146" y="6"/>
                    <a:pt x="129" y="0"/>
                    <a:pt x="112" y="0"/>
                  </a:cubicBezTo>
                  <a:cubicBezTo>
                    <a:pt x="73" y="1"/>
                    <a:pt x="42" y="33"/>
                    <a:pt x="41" y="34"/>
                  </a:cubicBezTo>
                  <a:cubicBezTo>
                    <a:pt x="0" y="74"/>
                    <a:pt x="43" y="143"/>
                    <a:pt x="47" y="149"/>
                  </a:cubicBezTo>
                  <a:cubicBezTo>
                    <a:pt x="48" y="149"/>
                    <a:pt x="77" y="133"/>
                    <a:pt x="94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/>
            </a:p>
          </p:txBody>
        </p:sp>
        <p:sp>
          <p:nvSpPr>
            <p:cNvPr id="11" name="矩形 10"/>
            <p:cNvSpPr/>
            <p:nvPr/>
          </p:nvSpPr>
          <p:spPr>
            <a:xfrm>
              <a:off x="2411760" y="4252862"/>
              <a:ext cx="1034231" cy="112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矩形 11"/>
            <p:cNvSpPr/>
            <p:nvPr/>
          </p:nvSpPr>
          <p:spPr>
            <a:xfrm>
              <a:off x="3717640" y="4252862"/>
              <a:ext cx="1034231" cy="112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1750185" y="1527445"/>
              <a:ext cx="3325872" cy="2611004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  <a:gd name="connsiteX0" fmla="*/ 2954 w 8835"/>
                <a:gd name="connsiteY0" fmla="*/ 7177 h 10380"/>
                <a:gd name="connsiteX1" fmla="*/ 3372 w 8835"/>
                <a:gd name="connsiteY1" fmla="*/ 9465 h 10380"/>
                <a:gd name="connsiteX2" fmla="*/ 4753 w 8835"/>
                <a:gd name="connsiteY2" fmla="*/ 7177 h 10380"/>
                <a:gd name="connsiteX3" fmla="*/ 5213 w 8835"/>
                <a:gd name="connsiteY3" fmla="*/ 9400 h 10380"/>
                <a:gd name="connsiteX4" fmla="*/ 6469 w 8835"/>
                <a:gd name="connsiteY4" fmla="*/ 6981 h 10380"/>
                <a:gd name="connsiteX5" fmla="*/ 7891 w 8835"/>
                <a:gd name="connsiteY5" fmla="*/ 9988 h 10380"/>
                <a:gd name="connsiteX6" fmla="*/ 7933 w 8835"/>
                <a:gd name="connsiteY6" fmla="*/ 10184 h 10380"/>
                <a:gd name="connsiteX7" fmla="*/ 7933 w 8835"/>
                <a:gd name="connsiteY7" fmla="*/ 10380 h 10380"/>
                <a:gd name="connsiteX8" fmla="*/ 8603 w 8835"/>
                <a:gd name="connsiteY8" fmla="*/ 8027 h 10380"/>
                <a:gd name="connsiteX9" fmla="*/ 8310 w 8835"/>
                <a:gd name="connsiteY9" fmla="*/ 2864 h 10380"/>
                <a:gd name="connsiteX10" fmla="*/ 5757 w 8835"/>
                <a:gd name="connsiteY10" fmla="*/ 1622 h 10380"/>
                <a:gd name="connsiteX11" fmla="*/ 3992 w 8835"/>
                <a:gd name="connsiteY11" fmla="*/ 0 h 10380"/>
                <a:gd name="connsiteX12" fmla="*/ 736 w 8835"/>
                <a:gd name="connsiteY12" fmla="*/ 2602 h 10380"/>
                <a:gd name="connsiteX13" fmla="*/ 988 w 8835"/>
                <a:gd name="connsiteY13" fmla="*/ 10119 h 10380"/>
                <a:gd name="connsiteX14" fmla="*/ 2954 w 8835"/>
                <a:gd name="connsiteY14" fmla="*/ 7177 h 10380"/>
                <a:gd name="connsiteX0" fmla="*/ 3344 w 9895"/>
                <a:gd name="connsiteY0" fmla="*/ 6940 h 10026"/>
                <a:gd name="connsiteX1" fmla="*/ 3817 w 9895"/>
                <a:gd name="connsiteY1" fmla="*/ 9144 h 10026"/>
                <a:gd name="connsiteX2" fmla="*/ 5380 w 9895"/>
                <a:gd name="connsiteY2" fmla="*/ 6940 h 10026"/>
                <a:gd name="connsiteX3" fmla="*/ 5900 w 9895"/>
                <a:gd name="connsiteY3" fmla="*/ 9082 h 10026"/>
                <a:gd name="connsiteX4" fmla="*/ 7322 w 9895"/>
                <a:gd name="connsiteY4" fmla="*/ 6751 h 10026"/>
                <a:gd name="connsiteX5" fmla="*/ 8932 w 9895"/>
                <a:gd name="connsiteY5" fmla="*/ 9648 h 10026"/>
                <a:gd name="connsiteX6" fmla="*/ 8979 w 9895"/>
                <a:gd name="connsiteY6" fmla="*/ 9837 h 10026"/>
                <a:gd name="connsiteX7" fmla="*/ 8979 w 9895"/>
                <a:gd name="connsiteY7" fmla="*/ 10026 h 10026"/>
                <a:gd name="connsiteX8" fmla="*/ 9737 w 9895"/>
                <a:gd name="connsiteY8" fmla="*/ 7759 h 10026"/>
                <a:gd name="connsiteX9" fmla="*/ 9406 w 9895"/>
                <a:gd name="connsiteY9" fmla="*/ 2785 h 10026"/>
                <a:gd name="connsiteX10" fmla="*/ 7107 w 9895"/>
                <a:gd name="connsiteY10" fmla="*/ 1443 h 10026"/>
                <a:gd name="connsiteX11" fmla="*/ 4518 w 9895"/>
                <a:gd name="connsiteY11" fmla="*/ 26 h 10026"/>
                <a:gd name="connsiteX12" fmla="*/ 833 w 9895"/>
                <a:gd name="connsiteY12" fmla="*/ 2533 h 10026"/>
                <a:gd name="connsiteX13" fmla="*/ 1118 w 9895"/>
                <a:gd name="connsiteY13" fmla="*/ 9775 h 10026"/>
                <a:gd name="connsiteX14" fmla="*/ 3344 w 9895"/>
                <a:gd name="connsiteY14" fmla="*/ 6940 h 10026"/>
                <a:gd name="connsiteX0" fmla="*/ 3379 w 10100"/>
                <a:gd name="connsiteY0" fmla="*/ 6922 h 10000"/>
                <a:gd name="connsiteX1" fmla="*/ 3858 w 10100"/>
                <a:gd name="connsiteY1" fmla="*/ 9120 h 10000"/>
                <a:gd name="connsiteX2" fmla="*/ 5437 w 10100"/>
                <a:gd name="connsiteY2" fmla="*/ 6922 h 10000"/>
                <a:gd name="connsiteX3" fmla="*/ 5963 w 10100"/>
                <a:gd name="connsiteY3" fmla="*/ 9058 h 10000"/>
                <a:gd name="connsiteX4" fmla="*/ 7400 w 10100"/>
                <a:gd name="connsiteY4" fmla="*/ 6733 h 10000"/>
                <a:gd name="connsiteX5" fmla="*/ 9027 w 10100"/>
                <a:gd name="connsiteY5" fmla="*/ 9623 h 10000"/>
                <a:gd name="connsiteX6" fmla="*/ 9074 w 10100"/>
                <a:gd name="connsiteY6" fmla="*/ 9811 h 10000"/>
                <a:gd name="connsiteX7" fmla="*/ 9074 w 10100"/>
                <a:gd name="connsiteY7" fmla="*/ 10000 h 10000"/>
                <a:gd name="connsiteX8" fmla="*/ 9840 w 10100"/>
                <a:gd name="connsiteY8" fmla="*/ 7739 h 10000"/>
                <a:gd name="connsiteX9" fmla="*/ 9778 w 10100"/>
                <a:gd name="connsiteY9" fmla="*/ 2997 h 10000"/>
                <a:gd name="connsiteX10" fmla="*/ 7182 w 10100"/>
                <a:gd name="connsiteY10" fmla="*/ 1439 h 10000"/>
                <a:gd name="connsiteX11" fmla="*/ 4566 w 10100"/>
                <a:gd name="connsiteY11" fmla="*/ 26 h 10000"/>
                <a:gd name="connsiteX12" fmla="*/ 842 w 10100"/>
                <a:gd name="connsiteY12" fmla="*/ 2526 h 10000"/>
                <a:gd name="connsiteX13" fmla="*/ 1130 w 10100"/>
                <a:gd name="connsiteY13" fmla="*/ 9750 h 10000"/>
                <a:gd name="connsiteX14" fmla="*/ 3379 w 10100"/>
                <a:gd name="connsiteY14" fmla="*/ 6922 h 10000"/>
                <a:gd name="connsiteX0" fmla="*/ 3379 w 10100"/>
                <a:gd name="connsiteY0" fmla="*/ 6922 h 10000"/>
                <a:gd name="connsiteX1" fmla="*/ 3858 w 10100"/>
                <a:gd name="connsiteY1" fmla="*/ 9120 h 10000"/>
                <a:gd name="connsiteX2" fmla="*/ 5437 w 10100"/>
                <a:gd name="connsiteY2" fmla="*/ 6922 h 10000"/>
                <a:gd name="connsiteX3" fmla="*/ 5963 w 10100"/>
                <a:gd name="connsiteY3" fmla="*/ 9058 h 10000"/>
                <a:gd name="connsiteX4" fmla="*/ 7400 w 10100"/>
                <a:gd name="connsiteY4" fmla="*/ 6733 h 10000"/>
                <a:gd name="connsiteX5" fmla="*/ 9027 w 10100"/>
                <a:gd name="connsiteY5" fmla="*/ 9623 h 10000"/>
                <a:gd name="connsiteX6" fmla="*/ 9074 w 10100"/>
                <a:gd name="connsiteY6" fmla="*/ 9811 h 10000"/>
                <a:gd name="connsiteX7" fmla="*/ 9074 w 10100"/>
                <a:gd name="connsiteY7" fmla="*/ 10000 h 10000"/>
                <a:gd name="connsiteX8" fmla="*/ 9840 w 10100"/>
                <a:gd name="connsiteY8" fmla="*/ 7739 h 10000"/>
                <a:gd name="connsiteX9" fmla="*/ 9778 w 10100"/>
                <a:gd name="connsiteY9" fmla="*/ 2997 h 10000"/>
                <a:gd name="connsiteX10" fmla="*/ 7182 w 10100"/>
                <a:gd name="connsiteY10" fmla="*/ 1439 h 10000"/>
                <a:gd name="connsiteX11" fmla="*/ 4132 w 10100"/>
                <a:gd name="connsiteY11" fmla="*/ 26 h 10000"/>
                <a:gd name="connsiteX12" fmla="*/ 842 w 10100"/>
                <a:gd name="connsiteY12" fmla="*/ 2526 h 10000"/>
                <a:gd name="connsiteX13" fmla="*/ 1130 w 10100"/>
                <a:gd name="connsiteY13" fmla="*/ 9750 h 10000"/>
                <a:gd name="connsiteX14" fmla="*/ 3379 w 10100"/>
                <a:gd name="connsiteY14" fmla="*/ 6922 h 10000"/>
                <a:gd name="connsiteX0" fmla="*/ 3419 w 10140"/>
                <a:gd name="connsiteY0" fmla="*/ 6910 h 9988"/>
                <a:gd name="connsiteX1" fmla="*/ 3898 w 10140"/>
                <a:gd name="connsiteY1" fmla="*/ 9108 h 9988"/>
                <a:gd name="connsiteX2" fmla="*/ 5477 w 10140"/>
                <a:gd name="connsiteY2" fmla="*/ 6910 h 9988"/>
                <a:gd name="connsiteX3" fmla="*/ 6003 w 10140"/>
                <a:gd name="connsiteY3" fmla="*/ 9046 h 9988"/>
                <a:gd name="connsiteX4" fmla="*/ 7440 w 10140"/>
                <a:gd name="connsiteY4" fmla="*/ 6721 h 9988"/>
                <a:gd name="connsiteX5" fmla="*/ 9067 w 10140"/>
                <a:gd name="connsiteY5" fmla="*/ 9611 h 9988"/>
                <a:gd name="connsiteX6" fmla="*/ 9114 w 10140"/>
                <a:gd name="connsiteY6" fmla="*/ 9799 h 9988"/>
                <a:gd name="connsiteX7" fmla="*/ 9114 w 10140"/>
                <a:gd name="connsiteY7" fmla="*/ 9988 h 9988"/>
                <a:gd name="connsiteX8" fmla="*/ 9880 w 10140"/>
                <a:gd name="connsiteY8" fmla="*/ 7727 h 9988"/>
                <a:gd name="connsiteX9" fmla="*/ 9818 w 10140"/>
                <a:gd name="connsiteY9" fmla="*/ 2985 h 9988"/>
                <a:gd name="connsiteX10" fmla="*/ 7222 w 10140"/>
                <a:gd name="connsiteY10" fmla="*/ 1427 h 9988"/>
                <a:gd name="connsiteX11" fmla="*/ 4172 w 10140"/>
                <a:gd name="connsiteY11" fmla="*/ 14 h 9988"/>
                <a:gd name="connsiteX12" fmla="*/ 828 w 10140"/>
                <a:gd name="connsiteY12" fmla="*/ 2149 h 9988"/>
                <a:gd name="connsiteX13" fmla="*/ 1170 w 10140"/>
                <a:gd name="connsiteY13" fmla="*/ 9738 h 9988"/>
                <a:gd name="connsiteX14" fmla="*/ 3419 w 10140"/>
                <a:gd name="connsiteY14" fmla="*/ 6910 h 9988"/>
                <a:gd name="connsiteX0" fmla="*/ 2911 w 9539"/>
                <a:gd name="connsiteY0" fmla="*/ 6927 h 10009"/>
                <a:gd name="connsiteX1" fmla="*/ 3383 w 9539"/>
                <a:gd name="connsiteY1" fmla="*/ 9128 h 10009"/>
                <a:gd name="connsiteX2" fmla="*/ 4940 w 9539"/>
                <a:gd name="connsiteY2" fmla="*/ 6927 h 10009"/>
                <a:gd name="connsiteX3" fmla="*/ 5459 w 9539"/>
                <a:gd name="connsiteY3" fmla="*/ 9066 h 10009"/>
                <a:gd name="connsiteX4" fmla="*/ 6876 w 9539"/>
                <a:gd name="connsiteY4" fmla="*/ 6738 h 10009"/>
                <a:gd name="connsiteX5" fmla="*/ 8481 w 9539"/>
                <a:gd name="connsiteY5" fmla="*/ 9632 h 10009"/>
                <a:gd name="connsiteX6" fmla="*/ 8527 w 9539"/>
                <a:gd name="connsiteY6" fmla="*/ 9820 h 10009"/>
                <a:gd name="connsiteX7" fmla="*/ 8527 w 9539"/>
                <a:gd name="connsiteY7" fmla="*/ 10009 h 10009"/>
                <a:gd name="connsiteX8" fmla="*/ 9283 w 9539"/>
                <a:gd name="connsiteY8" fmla="*/ 7745 h 10009"/>
                <a:gd name="connsiteX9" fmla="*/ 9221 w 9539"/>
                <a:gd name="connsiteY9" fmla="*/ 2998 h 10009"/>
                <a:gd name="connsiteX10" fmla="*/ 6661 w 9539"/>
                <a:gd name="connsiteY10" fmla="*/ 1438 h 10009"/>
                <a:gd name="connsiteX11" fmla="*/ 3653 w 9539"/>
                <a:gd name="connsiteY11" fmla="*/ 23 h 10009"/>
                <a:gd name="connsiteX12" fmla="*/ 999 w 9539"/>
                <a:gd name="connsiteY12" fmla="*/ 2453 h 10009"/>
                <a:gd name="connsiteX13" fmla="*/ 693 w 9539"/>
                <a:gd name="connsiteY13" fmla="*/ 9759 h 10009"/>
                <a:gd name="connsiteX14" fmla="*/ 2911 w 9539"/>
                <a:gd name="connsiteY14" fmla="*/ 6927 h 1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39" h="10009">
                  <a:moveTo>
                    <a:pt x="2911" y="6927"/>
                  </a:moveTo>
                  <a:cubicBezTo>
                    <a:pt x="3289" y="7871"/>
                    <a:pt x="3383" y="9128"/>
                    <a:pt x="3383" y="9128"/>
                  </a:cubicBezTo>
                  <a:cubicBezTo>
                    <a:pt x="3383" y="9128"/>
                    <a:pt x="4422" y="8374"/>
                    <a:pt x="4940" y="6927"/>
                  </a:cubicBezTo>
                  <a:cubicBezTo>
                    <a:pt x="5365" y="7808"/>
                    <a:pt x="5459" y="9066"/>
                    <a:pt x="5459" y="9066"/>
                  </a:cubicBezTo>
                  <a:cubicBezTo>
                    <a:pt x="5459" y="9066"/>
                    <a:pt x="6593" y="7997"/>
                    <a:pt x="6876" y="6738"/>
                  </a:cubicBezTo>
                  <a:cubicBezTo>
                    <a:pt x="7866" y="7556"/>
                    <a:pt x="8244" y="8499"/>
                    <a:pt x="8481" y="9632"/>
                  </a:cubicBezTo>
                  <a:cubicBezTo>
                    <a:pt x="8481" y="9695"/>
                    <a:pt x="8527" y="9759"/>
                    <a:pt x="8527" y="9820"/>
                  </a:cubicBezTo>
                  <a:lnTo>
                    <a:pt x="8527" y="10009"/>
                  </a:lnTo>
                  <a:cubicBezTo>
                    <a:pt x="8527" y="10009"/>
                    <a:pt x="8953" y="9066"/>
                    <a:pt x="9283" y="7745"/>
                  </a:cubicBezTo>
                  <a:cubicBezTo>
                    <a:pt x="9613" y="6236"/>
                    <a:pt x="9657" y="4049"/>
                    <a:pt x="9221" y="2998"/>
                  </a:cubicBezTo>
                  <a:cubicBezTo>
                    <a:pt x="8785" y="1946"/>
                    <a:pt x="7417" y="1123"/>
                    <a:pt x="6661" y="1438"/>
                  </a:cubicBezTo>
                  <a:cubicBezTo>
                    <a:pt x="5954" y="620"/>
                    <a:pt x="4597" y="-146"/>
                    <a:pt x="3653" y="23"/>
                  </a:cubicBezTo>
                  <a:cubicBezTo>
                    <a:pt x="2709" y="192"/>
                    <a:pt x="1046" y="2391"/>
                    <a:pt x="999" y="2453"/>
                  </a:cubicBezTo>
                  <a:cubicBezTo>
                    <a:pt x="-936" y="4969"/>
                    <a:pt x="503" y="9380"/>
                    <a:pt x="693" y="9759"/>
                  </a:cubicBezTo>
                  <a:cubicBezTo>
                    <a:pt x="739" y="9759"/>
                    <a:pt x="2109" y="8751"/>
                    <a:pt x="2911" y="69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/>
            </a:p>
          </p:txBody>
        </p:sp>
        <p:sp>
          <p:nvSpPr>
            <p:cNvPr id="14" name="椭圆 13"/>
            <p:cNvSpPr/>
            <p:nvPr/>
          </p:nvSpPr>
          <p:spPr>
            <a:xfrm>
              <a:off x="2827031" y="4252864"/>
              <a:ext cx="288033" cy="197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椭圆 14"/>
            <p:cNvSpPr/>
            <p:nvPr/>
          </p:nvSpPr>
          <p:spPr>
            <a:xfrm>
              <a:off x="4053721" y="4252864"/>
              <a:ext cx="288033" cy="197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6" name="右箭头 15"/>
          <p:cNvSpPr/>
          <p:nvPr/>
        </p:nvSpPr>
        <p:spPr>
          <a:xfrm>
            <a:off x="3177268" y="3956448"/>
            <a:ext cx="1055944" cy="1084056"/>
          </a:xfrm>
          <a:prstGeom prst="rightArrow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599440" y="6837680"/>
            <a:ext cx="79451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36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682906" y="3784922"/>
            <a:ext cx="7685590" cy="2592729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13" name="图表 12"/>
          <p:cNvGraphicFramePr/>
          <p:nvPr>
            <p:extLst>
              <p:ext uri="{D42A27DB-BD31-4B8C-83A1-F6EECF244321}">
                <p14:modId xmlns:p14="http://schemas.microsoft.com/office/powerpoint/2010/main" xmlns="" val="1741518198"/>
              </p:ext>
            </p:extLst>
          </p:nvPr>
        </p:nvGraphicFramePr>
        <p:xfrm>
          <a:off x="4618299" y="954397"/>
          <a:ext cx="4525701" cy="2039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1164573" y="3950207"/>
            <a:ext cx="6722255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 smtClean="0">
                <a:solidFill>
                  <a:schemeClr val="bg1"/>
                </a:solidFill>
                <a:latin typeface="+mj-ea"/>
                <a:ea typeface="+mj-ea"/>
              </a:rPr>
              <a:t>可见，不是所有形状都适合直接填充的，因为复制粘贴进柱形的填充方式默认是</a:t>
            </a:r>
            <a:r>
              <a:rPr lang="zh-CN" altLang="en-US" sz="2800" b="1" dirty="0" smtClean="0">
                <a:solidFill>
                  <a:srgbClr val="FFD03B"/>
                </a:solidFill>
                <a:latin typeface="+mj-ea"/>
                <a:ea typeface="+mj-ea"/>
              </a:rPr>
              <a:t>拉伸</a:t>
            </a:r>
            <a:r>
              <a:rPr lang="en-US" altLang="zh-CN" sz="2200" dirty="0" smtClean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zh-CN" altLang="en-US" sz="2200" dirty="0" smtClean="0">
                <a:solidFill>
                  <a:schemeClr val="bg1"/>
                </a:solidFill>
                <a:latin typeface="+mj-ea"/>
                <a:ea typeface="+mj-ea"/>
              </a:rPr>
              <a:t>这种拉伸对几何图形影响不大（例如第一式中的三角形），但是对于构造复杂的图形来说，影响就特别大。</a:t>
            </a:r>
            <a:endParaRPr lang="en-US" altLang="zh-CN" sz="22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95815" y="1118372"/>
            <a:ext cx="257658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AutoNum type="arabicPeriod" startAt="2"/>
            </a:pPr>
            <a:r>
              <a:rPr lang="zh-CN" altLang="en-US" sz="2200" dirty="0" smtClean="0">
                <a:latin typeface="+mn-ea"/>
              </a:rPr>
              <a:t>嗯，我最近的确有点</a:t>
            </a:r>
            <a:r>
              <a:rPr lang="zh-CN" altLang="en-US" sz="4000" b="1" dirty="0" smtClean="0">
                <a:latin typeface="+mj-ea"/>
                <a:ea typeface="+mj-ea"/>
              </a:rPr>
              <a:t>肥</a:t>
            </a:r>
            <a:r>
              <a:rPr lang="en-US" altLang="zh-CN" sz="2200" dirty="0">
                <a:latin typeface="+mn-ea"/>
              </a:rPr>
              <a:t>……</a:t>
            </a:r>
            <a:endParaRPr lang="en-US" altLang="zh-CN" sz="2200" dirty="0" smtClean="0">
              <a:latin typeface="+mn-ea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99440" y="6837680"/>
            <a:ext cx="79451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8324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2197" y="3100942"/>
            <a:ext cx="4426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+mj-ea"/>
                <a:ea typeface="+mj-ea"/>
              </a:rPr>
              <a:t>你试试把</a:t>
            </a:r>
            <a:r>
              <a:rPr lang="zh-CN" altLang="en-US" sz="3200" b="1" dirty="0" smtClean="0">
                <a:solidFill>
                  <a:srgbClr val="FFD03B"/>
                </a:solidFill>
                <a:latin typeface="+mj-ea"/>
                <a:ea typeface="+mj-ea"/>
              </a:rPr>
              <a:t>填充选项</a:t>
            </a:r>
            <a:r>
              <a:rPr lang="zh-CN" altLang="en-US" sz="3200" b="1" dirty="0" smtClean="0">
                <a:latin typeface="+mj-ea"/>
                <a:ea typeface="+mj-ea"/>
              </a:rPr>
              <a:t>中的</a:t>
            </a:r>
            <a:endParaRPr lang="en-US" altLang="zh-CN" sz="3200" b="1" dirty="0" smtClean="0">
              <a:latin typeface="+mj-ea"/>
              <a:ea typeface="+mj-ea"/>
            </a:endParaRPr>
          </a:p>
          <a:p>
            <a:pPr algn="ctr"/>
            <a:r>
              <a:rPr lang="zh-CN" altLang="en-US" sz="3200" b="1" dirty="0" smtClean="0">
                <a:latin typeface="+mj-ea"/>
                <a:ea typeface="+mj-ea"/>
              </a:rPr>
              <a:t>“拉伸”改成“层叠”</a:t>
            </a:r>
            <a:endParaRPr lang="zh-CN" altLang="en-US" sz="3200" b="1" dirty="0"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17945" y="1531282"/>
            <a:ext cx="472437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9600" b="1" dirty="0">
                <a:latin typeface="+mj-ea"/>
                <a:ea typeface="+mj-ea"/>
              </a:rPr>
              <a:t>怎么办</a:t>
            </a:r>
            <a:r>
              <a:rPr lang="zh-CN" altLang="en-US" sz="6600" b="1" dirty="0">
                <a:latin typeface="+mj-ea"/>
                <a:ea typeface="+mj-ea"/>
              </a:rPr>
              <a:t>？</a:t>
            </a:r>
            <a:endParaRPr lang="en-US" altLang="zh-CN" sz="9600" b="1" dirty="0"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b="1340"/>
          <a:stretch/>
        </p:blipFill>
        <p:spPr>
          <a:xfrm>
            <a:off x="737592" y="799164"/>
            <a:ext cx="3076575" cy="5497464"/>
          </a:xfrm>
          <a:prstGeom prst="rect">
            <a:avLst/>
          </a:prstGeom>
        </p:spPr>
      </p:pic>
      <p:sp>
        <p:nvSpPr>
          <p:cNvPr id="5" name="图文框 4"/>
          <p:cNvSpPr/>
          <p:nvPr/>
        </p:nvSpPr>
        <p:spPr>
          <a:xfrm>
            <a:off x="676979" y="5370653"/>
            <a:ext cx="3197800" cy="1076446"/>
          </a:xfrm>
          <a:prstGeom prst="frame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7" name="直接箭头连接符 6"/>
          <p:cNvCxnSpPr>
            <a:stCxn id="5" idx="3"/>
          </p:cNvCxnSpPr>
          <p:nvPr/>
        </p:nvCxnSpPr>
        <p:spPr>
          <a:xfrm flipV="1">
            <a:off x="3874779" y="4190036"/>
            <a:ext cx="1194932" cy="1718840"/>
          </a:xfrm>
          <a:prstGeom prst="straightConnector1">
            <a:avLst/>
          </a:prstGeom>
          <a:ln w="76200">
            <a:solidFill>
              <a:srgbClr val="2E2E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99440" y="6837680"/>
            <a:ext cx="79451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73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xmlns="" val="377070518"/>
              </p:ext>
            </p:extLst>
          </p:nvPr>
        </p:nvGraphicFramePr>
        <p:xfrm>
          <a:off x="554370" y="1776408"/>
          <a:ext cx="5302626" cy="277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矩形 2"/>
          <p:cNvSpPr/>
          <p:nvPr/>
        </p:nvSpPr>
        <p:spPr>
          <a:xfrm>
            <a:off x="891251" y="5370653"/>
            <a:ext cx="7592992" cy="972274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400" dirty="0">
                <a:latin typeface="+mj-ea"/>
                <a:ea typeface="+mj-ea"/>
              </a:rPr>
              <a:t>我只能</a:t>
            </a:r>
            <a:r>
              <a:rPr lang="zh-CN" altLang="en-US" sz="2400" dirty="0" smtClean="0">
                <a:latin typeface="+mj-ea"/>
                <a:ea typeface="+mj-ea"/>
              </a:rPr>
              <a:t>说，你现在的图表水平已经提升了</a:t>
            </a:r>
            <a:r>
              <a:rPr lang="en-US" altLang="zh-CN" sz="2400" dirty="0" smtClean="0">
                <a:latin typeface="+mj-ea"/>
                <a:ea typeface="+mj-ea"/>
              </a:rPr>
              <a:t>100</a:t>
            </a:r>
            <a:r>
              <a:rPr lang="zh-CN" altLang="en-US" sz="2400" dirty="0" smtClean="0">
                <a:latin typeface="+mj-ea"/>
                <a:ea typeface="+mj-ea"/>
              </a:rPr>
              <a:t>倍了。</a:t>
            </a:r>
            <a:endParaRPr lang="zh-CN" altLang="en-US" sz="2400" dirty="0">
              <a:latin typeface="+mj-ea"/>
              <a:ea typeface="+mj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945695" y="1735601"/>
            <a:ext cx="3040837" cy="2833517"/>
            <a:chOff x="5742525" y="2441908"/>
            <a:chExt cx="1886863" cy="1758220"/>
          </a:xfrm>
          <a:solidFill>
            <a:srgbClr val="FFC000"/>
          </a:solidFill>
        </p:grpSpPr>
        <p:sp>
          <p:nvSpPr>
            <p:cNvPr id="5" name="等腰三角形 4"/>
            <p:cNvSpPr/>
            <p:nvPr/>
          </p:nvSpPr>
          <p:spPr>
            <a:xfrm rot="16200000">
              <a:off x="5757781" y="3066613"/>
              <a:ext cx="489598" cy="52010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20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1800000">
              <a:off x="5871168" y="2441908"/>
              <a:ext cx="1758220" cy="17582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 dirty="0">
                <a:solidFill>
                  <a:srgbClr val="2E2E2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5856538" y="269069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2E2E2E"/>
                </a:solidFill>
                <a:latin typeface="+mn-ea"/>
              </a:rPr>
              <a:t>还是那么</a:t>
            </a:r>
            <a:endParaRPr lang="zh-CN" altLang="en-US" sz="2400" dirty="0">
              <a:solidFill>
                <a:srgbClr val="2E2E2E"/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58205" y="306219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2E2E2E"/>
                </a:solidFill>
                <a:latin typeface="+mj-ea"/>
                <a:ea typeface="+mj-ea"/>
              </a:rPr>
              <a:t>简单</a:t>
            </a:r>
            <a:endParaRPr lang="zh-CN" altLang="en-US" sz="4000" b="1" dirty="0">
              <a:solidFill>
                <a:srgbClr val="2E2E2E"/>
              </a:solidFill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5815" y="581310"/>
            <a:ext cx="78785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latin typeface="+mn-ea"/>
              </a:rPr>
              <a:t>3.  </a:t>
            </a:r>
            <a:r>
              <a:rPr lang="zh-CN" altLang="en-US" sz="2200" dirty="0" smtClean="0">
                <a:latin typeface="+mn-ea"/>
              </a:rPr>
              <a:t>问题解决</a:t>
            </a:r>
            <a:r>
              <a:rPr lang="en-US" altLang="zh-CN" sz="2200" dirty="0" smtClean="0">
                <a:latin typeface="+mn-ea"/>
              </a:rPr>
              <a:t>~~~</a:t>
            </a:r>
            <a:r>
              <a:rPr lang="zh-CN" altLang="en-US" sz="2200" dirty="0" smtClean="0">
                <a:latin typeface="+mn-ea"/>
              </a:rPr>
              <a:t>！！！！！！！！！！！！！！！！！！！</a:t>
            </a:r>
            <a:endParaRPr lang="en-US" altLang="zh-CN" sz="22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06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32613" y="2800833"/>
            <a:ext cx="76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2E2E2E"/>
                </a:solidFill>
                <a:latin typeface="+mn-ea"/>
              </a:rPr>
              <a:t>你知道利用上面的技巧，</a:t>
            </a:r>
            <a:endParaRPr lang="en-US" altLang="zh-CN" sz="4800" dirty="0" smtClean="0">
              <a:solidFill>
                <a:srgbClr val="2E2E2E"/>
              </a:solidFill>
              <a:latin typeface="+mn-ea"/>
            </a:endParaRPr>
          </a:p>
          <a:p>
            <a:r>
              <a:rPr lang="zh-CN" altLang="en-US" sz="4800" b="1" dirty="0" smtClean="0">
                <a:solidFill>
                  <a:srgbClr val="2E2E2E"/>
                </a:solidFill>
                <a:latin typeface="+mj-ea"/>
                <a:ea typeface="+mj-ea"/>
              </a:rPr>
              <a:t>可以做出怎么样的图表么？</a:t>
            </a:r>
            <a:endParaRPr lang="en-US" altLang="zh-CN" sz="4800" b="1" dirty="0" smtClean="0">
              <a:solidFill>
                <a:srgbClr val="2E2E2E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9440" y="277793"/>
            <a:ext cx="7945120" cy="1117599"/>
          </a:xfrm>
          <a:prstGeom prst="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4400" b="1" dirty="0" smtClean="0">
                <a:solidFill>
                  <a:srgbClr val="2E2E2E"/>
                </a:solidFill>
                <a:latin typeface="+mj-ea"/>
                <a:ea typeface="+mj-ea"/>
              </a:rPr>
              <a:t>拓展思维</a:t>
            </a:r>
            <a:endParaRPr lang="zh-CN" altLang="en-US" sz="4400" b="1" dirty="0">
              <a:solidFill>
                <a:srgbClr val="2E2E2E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67352"/>
            <a:ext cx="889000" cy="538480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255000" y="567352"/>
            <a:ext cx="889000" cy="538480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0651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8999" y="416503"/>
            <a:ext cx="7366001" cy="664711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直角三角形 2"/>
          <p:cNvSpPr/>
          <p:nvPr/>
        </p:nvSpPr>
        <p:spPr>
          <a:xfrm rot="18900000">
            <a:off x="1317746" y="878013"/>
            <a:ext cx="406400" cy="406400"/>
          </a:xfrm>
          <a:prstGeom prst="rtTriangle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89000" y="416502"/>
            <a:ext cx="1263892" cy="664711"/>
          </a:xfrm>
          <a:prstGeom prst="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solidFill>
                  <a:srgbClr val="2E2E2E"/>
                </a:solidFill>
              </a:rPr>
              <a:t>扩展</a:t>
            </a:r>
            <a:r>
              <a:rPr lang="en-US" altLang="zh-CN" sz="2000" dirty="0" smtClean="0">
                <a:solidFill>
                  <a:srgbClr val="2E2E2E"/>
                </a:solidFill>
              </a:rPr>
              <a:t>1</a:t>
            </a:r>
            <a:endParaRPr lang="zh-CN" altLang="en-US" sz="2000" dirty="0">
              <a:solidFill>
                <a:srgbClr val="2E2E2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9440" y="1543811"/>
            <a:ext cx="832598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2E2E2E"/>
                </a:solidFill>
                <a:latin typeface="+mn-ea"/>
              </a:rPr>
              <a:t>还</a:t>
            </a:r>
            <a:r>
              <a:rPr lang="zh-CN" altLang="en-US" sz="2400" dirty="0" smtClean="0">
                <a:solidFill>
                  <a:srgbClr val="2E2E2E"/>
                </a:solidFill>
                <a:latin typeface="+mn-ea"/>
              </a:rPr>
              <a:t>记得第三季中介绍的图表插件</a:t>
            </a:r>
            <a:r>
              <a:rPr lang="en-US" altLang="zh-CN" sz="2400" dirty="0" smtClean="0">
                <a:solidFill>
                  <a:srgbClr val="2E2E2E"/>
                </a:solidFill>
                <a:latin typeface="+mn-ea"/>
              </a:rPr>
              <a:t>People Graph</a:t>
            </a:r>
            <a:r>
              <a:rPr lang="zh-CN" altLang="en-US" sz="2400" dirty="0" smtClean="0">
                <a:solidFill>
                  <a:srgbClr val="2E2E2E"/>
                </a:solidFill>
                <a:latin typeface="+mn-ea"/>
              </a:rPr>
              <a:t>吗？</a:t>
            </a:r>
            <a:endParaRPr lang="en-US" altLang="zh-CN" sz="2400" dirty="0" smtClean="0">
              <a:solidFill>
                <a:srgbClr val="2E2E2E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2E2E2E"/>
                </a:solidFill>
                <a:latin typeface="+mj-ea"/>
                <a:ea typeface="+mj-ea"/>
              </a:rPr>
              <a:t>你还</a:t>
            </a:r>
            <a:r>
              <a:rPr lang="zh-CN" altLang="en-US" sz="2800" b="1" dirty="0" smtClean="0">
                <a:solidFill>
                  <a:srgbClr val="2E2E2E"/>
                </a:solidFill>
                <a:latin typeface="+mj-ea"/>
                <a:ea typeface="+mj-ea"/>
              </a:rPr>
              <a:t>在烦恼</a:t>
            </a:r>
            <a:r>
              <a:rPr lang="en-US" altLang="zh-CN" sz="2800" b="1" dirty="0" smtClean="0">
                <a:solidFill>
                  <a:srgbClr val="2E2E2E"/>
                </a:solidFill>
                <a:latin typeface="+mj-ea"/>
                <a:ea typeface="+mj-ea"/>
              </a:rPr>
              <a:t>PPT</a:t>
            </a:r>
            <a:r>
              <a:rPr lang="zh-CN" altLang="en-US" sz="2800" b="1" dirty="0" smtClean="0">
                <a:solidFill>
                  <a:srgbClr val="2E2E2E"/>
                </a:solidFill>
                <a:latin typeface="+mj-ea"/>
                <a:ea typeface="+mj-ea"/>
              </a:rPr>
              <a:t>上用不了这个插件？</a:t>
            </a:r>
            <a:endParaRPr lang="zh-CN" altLang="en-US" sz="2800" b="1" dirty="0">
              <a:solidFill>
                <a:srgbClr val="2E2E2E"/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08315" y="533156"/>
            <a:ext cx="6146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+mn-ea"/>
              </a:rPr>
              <a:t>无数种自定义形状的填充图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711" y="3009259"/>
            <a:ext cx="4737444" cy="336582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17" name="直接连接符 16"/>
          <p:cNvCxnSpPr/>
          <p:nvPr/>
        </p:nvCxnSpPr>
        <p:spPr>
          <a:xfrm>
            <a:off x="599440" y="6837680"/>
            <a:ext cx="79451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4926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>
            <a:off x="251520" y="5481228"/>
            <a:ext cx="864096" cy="792088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1"/>
            <a:ext cx="9144000" cy="1166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3938997" y="3046243"/>
            <a:ext cx="1448678" cy="1535913"/>
          </a:xfrm>
          <a:custGeom>
            <a:avLst/>
            <a:gdLst>
              <a:gd name="T0" fmla="*/ 443 w 493"/>
              <a:gd name="T1" fmla="*/ 6 h 523"/>
              <a:gd name="T2" fmla="*/ 412 w 493"/>
              <a:gd name="T3" fmla="*/ 0 h 523"/>
              <a:gd name="T4" fmla="*/ 381 w 493"/>
              <a:gd name="T5" fmla="*/ 0 h 523"/>
              <a:gd name="T6" fmla="*/ 349 w 493"/>
              <a:gd name="T7" fmla="*/ 0 h 523"/>
              <a:gd name="T8" fmla="*/ 318 w 493"/>
              <a:gd name="T9" fmla="*/ 6 h 523"/>
              <a:gd name="T10" fmla="*/ 276 w 493"/>
              <a:gd name="T11" fmla="*/ 69 h 523"/>
              <a:gd name="T12" fmla="*/ 247 w 493"/>
              <a:gd name="T13" fmla="*/ 181 h 523"/>
              <a:gd name="T14" fmla="*/ 217 w 493"/>
              <a:gd name="T15" fmla="*/ 69 h 523"/>
              <a:gd name="T16" fmla="*/ 175 w 493"/>
              <a:gd name="T17" fmla="*/ 6 h 523"/>
              <a:gd name="T18" fmla="*/ 145 w 493"/>
              <a:gd name="T19" fmla="*/ 0 h 523"/>
              <a:gd name="T20" fmla="*/ 113 w 493"/>
              <a:gd name="T21" fmla="*/ 0 h 523"/>
              <a:gd name="T22" fmla="*/ 81 w 493"/>
              <a:gd name="T23" fmla="*/ 0 h 523"/>
              <a:gd name="T24" fmla="*/ 50 w 493"/>
              <a:gd name="T25" fmla="*/ 6 h 523"/>
              <a:gd name="T26" fmla="*/ 8 w 493"/>
              <a:gd name="T27" fmla="*/ 94 h 523"/>
              <a:gd name="T28" fmla="*/ 18 w 493"/>
              <a:gd name="T29" fmla="*/ 251 h 523"/>
              <a:gd name="T30" fmla="*/ 50 w 493"/>
              <a:gd name="T31" fmla="*/ 251 h 523"/>
              <a:gd name="T32" fmla="*/ 29 w 493"/>
              <a:gd name="T33" fmla="*/ 345 h 523"/>
              <a:gd name="T34" fmla="*/ 61 w 493"/>
              <a:gd name="T35" fmla="*/ 345 h 523"/>
              <a:gd name="T36" fmla="*/ 81 w 493"/>
              <a:gd name="T37" fmla="*/ 523 h 523"/>
              <a:gd name="T38" fmla="*/ 107 w 493"/>
              <a:gd name="T39" fmla="*/ 523 h 523"/>
              <a:gd name="T40" fmla="*/ 107 w 493"/>
              <a:gd name="T41" fmla="*/ 345 h 523"/>
              <a:gd name="T42" fmla="*/ 119 w 493"/>
              <a:gd name="T43" fmla="*/ 345 h 523"/>
              <a:gd name="T44" fmla="*/ 119 w 493"/>
              <a:gd name="T45" fmla="*/ 523 h 523"/>
              <a:gd name="T46" fmla="*/ 144 w 493"/>
              <a:gd name="T47" fmla="*/ 523 h 523"/>
              <a:gd name="T48" fmla="*/ 165 w 493"/>
              <a:gd name="T49" fmla="*/ 345 h 523"/>
              <a:gd name="T50" fmla="*/ 196 w 493"/>
              <a:gd name="T51" fmla="*/ 345 h 523"/>
              <a:gd name="T52" fmla="*/ 175 w 493"/>
              <a:gd name="T53" fmla="*/ 251 h 523"/>
              <a:gd name="T54" fmla="*/ 175 w 493"/>
              <a:gd name="T55" fmla="*/ 104 h 523"/>
              <a:gd name="T56" fmla="*/ 231 w 493"/>
              <a:gd name="T57" fmla="*/ 241 h 523"/>
              <a:gd name="T58" fmla="*/ 262 w 493"/>
              <a:gd name="T59" fmla="*/ 241 h 523"/>
              <a:gd name="T60" fmla="*/ 318 w 493"/>
              <a:gd name="T61" fmla="*/ 104 h 523"/>
              <a:gd name="T62" fmla="*/ 318 w 493"/>
              <a:gd name="T63" fmla="*/ 251 h 523"/>
              <a:gd name="T64" fmla="*/ 318 w 493"/>
              <a:gd name="T65" fmla="*/ 523 h 523"/>
              <a:gd name="T66" fmla="*/ 360 w 493"/>
              <a:gd name="T67" fmla="*/ 523 h 523"/>
              <a:gd name="T68" fmla="*/ 381 w 493"/>
              <a:gd name="T69" fmla="*/ 293 h 523"/>
              <a:gd name="T70" fmla="*/ 401 w 493"/>
              <a:gd name="T71" fmla="*/ 523 h 523"/>
              <a:gd name="T72" fmla="*/ 443 w 493"/>
              <a:gd name="T73" fmla="*/ 523 h 523"/>
              <a:gd name="T74" fmla="*/ 443 w 493"/>
              <a:gd name="T75" fmla="*/ 251 h 523"/>
              <a:gd name="T76" fmla="*/ 475 w 493"/>
              <a:gd name="T77" fmla="*/ 251 h 523"/>
              <a:gd name="T78" fmla="*/ 486 w 493"/>
              <a:gd name="T79" fmla="*/ 94 h 523"/>
              <a:gd name="T80" fmla="*/ 443 w 493"/>
              <a:gd name="T81" fmla="*/ 6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93" h="523">
                <a:moveTo>
                  <a:pt x="443" y="6"/>
                </a:moveTo>
                <a:cubicBezTo>
                  <a:pt x="435" y="2"/>
                  <a:pt x="424" y="0"/>
                  <a:pt x="412" y="0"/>
                </a:cubicBezTo>
                <a:cubicBezTo>
                  <a:pt x="381" y="0"/>
                  <a:pt x="381" y="0"/>
                  <a:pt x="381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37" y="0"/>
                  <a:pt x="327" y="2"/>
                  <a:pt x="318" y="6"/>
                </a:cubicBezTo>
                <a:cubicBezTo>
                  <a:pt x="288" y="18"/>
                  <a:pt x="282" y="48"/>
                  <a:pt x="276" y="69"/>
                </a:cubicBezTo>
                <a:cubicBezTo>
                  <a:pt x="247" y="181"/>
                  <a:pt x="247" y="181"/>
                  <a:pt x="247" y="181"/>
                </a:cubicBezTo>
                <a:cubicBezTo>
                  <a:pt x="217" y="69"/>
                  <a:pt x="217" y="69"/>
                  <a:pt x="217" y="69"/>
                </a:cubicBezTo>
                <a:cubicBezTo>
                  <a:pt x="212" y="47"/>
                  <a:pt x="206" y="18"/>
                  <a:pt x="175" y="6"/>
                </a:cubicBezTo>
                <a:cubicBezTo>
                  <a:pt x="167" y="2"/>
                  <a:pt x="157" y="0"/>
                  <a:pt x="14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69" y="0"/>
                  <a:pt x="59" y="2"/>
                  <a:pt x="50" y="6"/>
                </a:cubicBezTo>
                <a:cubicBezTo>
                  <a:pt x="0" y="26"/>
                  <a:pt x="8" y="94"/>
                  <a:pt x="8" y="94"/>
                </a:cubicBezTo>
                <a:cubicBezTo>
                  <a:pt x="18" y="251"/>
                  <a:pt x="18" y="251"/>
                  <a:pt x="18" y="251"/>
                </a:cubicBezTo>
                <a:cubicBezTo>
                  <a:pt x="50" y="251"/>
                  <a:pt x="50" y="251"/>
                  <a:pt x="50" y="251"/>
                </a:cubicBezTo>
                <a:cubicBezTo>
                  <a:pt x="29" y="345"/>
                  <a:pt x="29" y="345"/>
                  <a:pt x="29" y="345"/>
                </a:cubicBezTo>
                <a:cubicBezTo>
                  <a:pt x="61" y="345"/>
                  <a:pt x="61" y="345"/>
                  <a:pt x="61" y="345"/>
                </a:cubicBezTo>
                <a:cubicBezTo>
                  <a:pt x="81" y="523"/>
                  <a:pt x="81" y="523"/>
                  <a:pt x="81" y="523"/>
                </a:cubicBezTo>
                <a:cubicBezTo>
                  <a:pt x="107" y="523"/>
                  <a:pt x="107" y="523"/>
                  <a:pt x="107" y="523"/>
                </a:cubicBezTo>
                <a:cubicBezTo>
                  <a:pt x="107" y="345"/>
                  <a:pt x="107" y="345"/>
                  <a:pt x="107" y="345"/>
                </a:cubicBezTo>
                <a:cubicBezTo>
                  <a:pt x="119" y="345"/>
                  <a:pt x="119" y="345"/>
                  <a:pt x="119" y="345"/>
                </a:cubicBezTo>
                <a:cubicBezTo>
                  <a:pt x="119" y="523"/>
                  <a:pt x="119" y="523"/>
                  <a:pt x="119" y="523"/>
                </a:cubicBezTo>
                <a:cubicBezTo>
                  <a:pt x="144" y="523"/>
                  <a:pt x="144" y="523"/>
                  <a:pt x="144" y="523"/>
                </a:cubicBezTo>
                <a:cubicBezTo>
                  <a:pt x="165" y="345"/>
                  <a:pt x="165" y="345"/>
                  <a:pt x="165" y="345"/>
                </a:cubicBezTo>
                <a:cubicBezTo>
                  <a:pt x="196" y="345"/>
                  <a:pt x="196" y="345"/>
                  <a:pt x="196" y="345"/>
                </a:cubicBezTo>
                <a:cubicBezTo>
                  <a:pt x="175" y="251"/>
                  <a:pt x="175" y="251"/>
                  <a:pt x="175" y="251"/>
                </a:cubicBezTo>
                <a:cubicBezTo>
                  <a:pt x="175" y="104"/>
                  <a:pt x="175" y="104"/>
                  <a:pt x="175" y="104"/>
                </a:cubicBezTo>
                <a:cubicBezTo>
                  <a:pt x="231" y="241"/>
                  <a:pt x="231" y="241"/>
                  <a:pt x="231" y="241"/>
                </a:cubicBezTo>
                <a:cubicBezTo>
                  <a:pt x="262" y="241"/>
                  <a:pt x="262" y="241"/>
                  <a:pt x="262" y="241"/>
                </a:cubicBezTo>
                <a:cubicBezTo>
                  <a:pt x="318" y="104"/>
                  <a:pt x="318" y="104"/>
                  <a:pt x="318" y="104"/>
                </a:cubicBezTo>
                <a:cubicBezTo>
                  <a:pt x="318" y="251"/>
                  <a:pt x="318" y="251"/>
                  <a:pt x="318" y="251"/>
                </a:cubicBezTo>
                <a:cubicBezTo>
                  <a:pt x="318" y="523"/>
                  <a:pt x="318" y="523"/>
                  <a:pt x="318" y="523"/>
                </a:cubicBezTo>
                <a:cubicBezTo>
                  <a:pt x="360" y="523"/>
                  <a:pt x="360" y="523"/>
                  <a:pt x="360" y="523"/>
                </a:cubicBezTo>
                <a:cubicBezTo>
                  <a:pt x="381" y="293"/>
                  <a:pt x="381" y="293"/>
                  <a:pt x="381" y="293"/>
                </a:cubicBezTo>
                <a:cubicBezTo>
                  <a:pt x="401" y="523"/>
                  <a:pt x="401" y="523"/>
                  <a:pt x="401" y="523"/>
                </a:cubicBezTo>
                <a:cubicBezTo>
                  <a:pt x="443" y="523"/>
                  <a:pt x="443" y="523"/>
                  <a:pt x="443" y="523"/>
                </a:cubicBezTo>
                <a:cubicBezTo>
                  <a:pt x="443" y="251"/>
                  <a:pt x="443" y="251"/>
                  <a:pt x="443" y="251"/>
                </a:cubicBezTo>
                <a:cubicBezTo>
                  <a:pt x="475" y="251"/>
                  <a:pt x="475" y="251"/>
                  <a:pt x="475" y="251"/>
                </a:cubicBezTo>
                <a:cubicBezTo>
                  <a:pt x="486" y="94"/>
                  <a:pt x="486" y="94"/>
                  <a:pt x="486" y="94"/>
                </a:cubicBezTo>
                <a:cubicBezTo>
                  <a:pt x="486" y="94"/>
                  <a:pt x="493" y="26"/>
                  <a:pt x="443" y="6"/>
                </a:cubicBezTo>
                <a:close/>
              </a:path>
            </a:pathLst>
          </a:custGeom>
          <a:solidFill>
            <a:srgbClr val="2E2E2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4429031" y="1679276"/>
            <a:ext cx="1255022" cy="1317676"/>
            <a:chOff x="1511660" y="1527445"/>
            <a:chExt cx="3868662" cy="4061795"/>
          </a:xfrm>
          <a:solidFill>
            <a:srgbClr val="2E2E2E"/>
          </a:solidFill>
        </p:grpSpPr>
        <p:sp>
          <p:nvSpPr>
            <p:cNvPr id="17" name="椭圆 16"/>
            <p:cNvSpPr/>
            <p:nvPr/>
          </p:nvSpPr>
          <p:spPr>
            <a:xfrm>
              <a:off x="2017859" y="2564904"/>
              <a:ext cx="3024336" cy="302433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2E2E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1511660" y="2060848"/>
              <a:ext cx="3868662" cy="2219448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9" h="153">
                  <a:moveTo>
                    <a:pt x="94" y="104"/>
                  </a:moveTo>
                  <a:cubicBezTo>
                    <a:pt x="102" y="119"/>
                    <a:pt x="104" y="139"/>
                    <a:pt x="104" y="139"/>
                  </a:cubicBezTo>
                  <a:cubicBezTo>
                    <a:pt x="104" y="139"/>
                    <a:pt x="126" y="127"/>
                    <a:pt x="137" y="104"/>
                  </a:cubicBezTo>
                  <a:cubicBezTo>
                    <a:pt x="146" y="118"/>
                    <a:pt x="148" y="138"/>
                    <a:pt x="148" y="138"/>
                  </a:cubicBezTo>
                  <a:cubicBezTo>
                    <a:pt x="148" y="138"/>
                    <a:pt x="172" y="121"/>
                    <a:pt x="178" y="101"/>
                  </a:cubicBezTo>
                  <a:cubicBezTo>
                    <a:pt x="199" y="114"/>
                    <a:pt x="207" y="129"/>
                    <a:pt x="212" y="147"/>
                  </a:cubicBezTo>
                  <a:cubicBezTo>
                    <a:pt x="212" y="148"/>
                    <a:pt x="213" y="149"/>
                    <a:pt x="213" y="150"/>
                  </a:cubicBezTo>
                  <a:cubicBezTo>
                    <a:pt x="213" y="152"/>
                    <a:pt x="213" y="153"/>
                    <a:pt x="213" y="153"/>
                  </a:cubicBezTo>
                  <a:cubicBezTo>
                    <a:pt x="213" y="153"/>
                    <a:pt x="222" y="138"/>
                    <a:pt x="229" y="117"/>
                  </a:cubicBezTo>
                  <a:cubicBezTo>
                    <a:pt x="236" y="93"/>
                    <a:pt x="239" y="62"/>
                    <a:pt x="222" y="38"/>
                  </a:cubicBezTo>
                  <a:cubicBezTo>
                    <a:pt x="205" y="14"/>
                    <a:pt x="177" y="14"/>
                    <a:pt x="161" y="19"/>
                  </a:cubicBezTo>
                  <a:cubicBezTo>
                    <a:pt x="146" y="6"/>
                    <a:pt x="129" y="0"/>
                    <a:pt x="112" y="0"/>
                  </a:cubicBezTo>
                  <a:cubicBezTo>
                    <a:pt x="73" y="1"/>
                    <a:pt x="42" y="33"/>
                    <a:pt x="41" y="34"/>
                  </a:cubicBezTo>
                  <a:cubicBezTo>
                    <a:pt x="0" y="74"/>
                    <a:pt x="43" y="143"/>
                    <a:pt x="47" y="149"/>
                  </a:cubicBezTo>
                  <a:cubicBezTo>
                    <a:pt x="48" y="149"/>
                    <a:pt x="77" y="133"/>
                    <a:pt x="94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/>
            </a:p>
          </p:txBody>
        </p:sp>
        <p:sp>
          <p:nvSpPr>
            <p:cNvPr id="19" name="矩形 18"/>
            <p:cNvSpPr/>
            <p:nvPr/>
          </p:nvSpPr>
          <p:spPr>
            <a:xfrm>
              <a:off x="2411760" y="4252862"/>
              <a:ext cx="1034231" cy="112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0" name="矩形 19"/>
            <p:cNvSpPr/>
            <p:nvPr/>
          </p:nvSpPr>
          <p:spPr>
            <a:xfrm>
              <a:off x="3717640" y="4252862"/>
              <a:ext cx="1034231" cy="112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1750185" y="1527445"/>
              <a:ext cx="3325872" cy="2611004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  <a:gd name="connsiteX0" fmla="*/ 2954 w 8835"/>
                <a:gd name="connsiteY0" fmla="*/ 7177 h 10380"/>
                <a:gd name="connsiteX1" fmla="*/ 3372 w 8835"/>
                <a:gd name="connsiteY1" fmla="*/ 9465 h 10380"/>
                <a:gd name="connsiteX2" fmla="*/ 4753 w 8835"/>
                <a:gd name="connsiteY2" fmla="*/ 7177 h 10380"/>
                <a:gd name="connsiteX3" fmla="*/ 5213 w 8835"/>
                <a:gd name="connsiteY3" fmla="*/ 9400 h 10380"/>
                <a:gd name="connsiteX4" fmla="*/ 6469 w 8835"/>
                <a:gd name="connsiteY4" fmla="*/ 6981 h 10380"/>
                <a:gd name="connsiteX5" fmla="*/ 7891 w 8835"/>
                <a:gd name="connsiteY5" fmla="*/ 9988 h 10380"/>
                <a:gd name="connsiteX6" fmla="*/ 7933 w 8835"/>
                <a:gd name="connsiteY6" fmla="*/ 10184 h 10380"/>
                <a:gd name="connsiteX7" fmla="*/ 7933 w 8835"/>
                <a:gd name="connsiteY7" fmla="*/ 10380 h 10380"/>
                <a:gd name="connsiteX8" fmla="*/ 8603 w 8835"/>
                <a:gd name="connsiteY8" fmla="*/ 8027 h 10380"/>
                <a:gd name="connsiteX9" fmla="*/ 8310 w 8835"/>
                <a:gd name="connsiteY9" fmla="*/ 2864 h 10380"/>
                <a:gd name="connsiteX10" fmla="*/ 5757 w 8835"/>
                <a:gd name="connsiteY10" fmla="*/ 1622 h 10380"/>
                <a:gd name="connsiteX11" fmla="*/ 3992 w 8835"/>
                <a:gd name="connsiteY11" fmla="*/ 0 h 10380"/>
                <a:gd name="connsiteX12" fmla="*/ 736 w 8835"/>
                <a:gd name="connsiteY12" fmla="*/ 2602 h 10380"/>
                <a:gd name="connsiteX13" fmla="*/ 988 w 8835"/>
                <a:gd name="connsiteY13" fmla="*/ 10119 h 10380"/>
                <a:gd name="connsiteX14" fmla="*/ 2954 w 8835"/>
                <a:gd name="connsiteY14" fmla="*/ 7177 h 10380"/>
                <a:gd name="connsiteX0" fmla="*/ 3344 w 9895"/>
                <a:gd name="connsiteY0" fmla="*/ 6940 h 10026"/>
                <a:gd name="connsiteX1" fmla="*/ 3817 w 9895"/>
                <a:gd name="connsiteY1" fmla="*/ 9144 h 10026"/>
                <a:gd name="connsiteX2" fmla="*/ 5380 w 9895"/>
                <a:gd name="connsiteY2" fmla="*/ 6940 h 10026"/>
                <a:gd name="connsiteX3" fmla="*/ 5900 w 9895"/>
                <a:gd name="connsiteY3" fmla="*/ 9082 h 10026"/>
                <a:gd name="connsiteX4" fmla="*/ 7322 w 9895"/>
                <a:gd name="connsiteY4" fmla="*/ 6751 h 10026"/>
                <a:gd name="connsiteX5" fmla="*/ 8932 w 9895"/>
                <a:gd name="connsiteY5" fmla="*/ 9648 h 10026"/>
                <a:gd name="connsiteX6" fmla="*/ 8979 w 9895"/>
                <a:gd name="connsiteY6" fmla="*/ 9837 h 10026"/>
                <a:gd name="connsiteX7" fmla="*/ 8979 w 9895"/>
                <a:gd name="connsiteY7" fmla="*/ 10026 h 10026"/>
                <a:gd name="connsiteX8" fmla="*/ 9737 w 9895"/>
                <a:gd name="connsiteY8" fmla="*/ 7759 h 10026"/>
                <a:gd name="connsiteX9" fmla="*/ 9406 w 9895"/>
                <a:gd name="connsiteY9" fmla="*/ 2785 h 10026"/>
                <a:gd name="connsiteX10" fmla="*/ 7107 w 9895"/>
                <a:gd name="connsiteY10" fmla="*/ 1443 h 10026"/>
                <a:gd name="connsiteX11" fmla="*/ 4518 w 9895"/>
                <a:gd name="connsiteY11" fmla="*/ 26 h 10026"/>
                <a:gd name="connsiteX12" fmla="*/ 833 w 9895"/>
                <a:gd name="connsiteY12" fmla="*/ 2533 h 10026"/>
                <a:gd name="connsiteX13" fmla="*/ 1118 w 9895"/>
                <a:gd name="connsiteY13" fmla="*/ 9775 h 10026"/>
                <a:gd name="connsiteX14" fmla="*/ 3344 w 9895"/>
                <a:gd name="connsiteY14" fmla="*/ 6940 h 10026"/>
                <a:gd name="connsiteX0" fmla="*/ 3379 w 10100"/>
                <a:gd name="connsiteY0" fmla="*/ 6922 h 10000"/>
                <a:gd name="connsiteX1" fmla="*/ 3858 w 10100"/>
                <a:gd name="connsiteY1" fmla="*/ 9120 h 10000"/>
                <a:gd name="connsiteX2" fmla="*/ 5437 w 10100"/>
                <a:gd name="connsiteY2" fmla="*/ 6922 h 10000"/>
                <a:gd name="connsiteX3" fmla="*/ 5963 w 10100"/>
                <a:gd name="connsiteY3" fmla="*/ 9058 h 10000"/>
                <a:gd name="connsiteX4" fmla="*/ 7400 w 10100"/>
                <a:gd name="connsiteY4" fmla="*/ 6733 h 10000"/>
                <a:gd name="connsiteX5" fmla="*/ 9027 w 10100"/>
                <a:gd name="connsiteY5" fmla="*/ 9623 h 10000"/>
                <a:gd name="connsiteX6" fmla="*/ 9074 w 10100"/>
                <a:gd name="connsiteY6" fmla="*/ 9811 h 10000"/>
                <a:gd name="connsiteX7" fmla="*/ 9074 w 10100"/>
                <a:gd name="connsiteY7" fmla="*/ 10000 h 10000"/>
                <a:gd name="connsiteX8" fmla="*/ 9840 w 10100"/>
                <a:gd name="connsiteY8" fmla="*/ 7739 h 10000"/>
                <a:gd name="connsiteX9" fmla="*/ 9778 w 10100"/>
                <a:gd name="connsiteY9" fmla="*/ 2997 h 10000"/>
                <a:gd name="connsiteX10" fmla="*/ 7182 w 10100"/>
                <a:gd name="connsiteY10" fmla="*/ 1439 h 10000"/>
                <a:gd name="connsiteX11" fmla="*/ 4566 w 10100"/>
                <a:gd name="connsiteY11" fmla="*/ 26 h 10000"/>
                <a:gd name="connsiteX12" fmla="*/ 842 w 10100"/>
                <a:gd name="connsiteY12" fmla="*/ 2526 h 10000"/>
                <a:gd name="connsiteX13" fmla="*/ 1130 w 10100"/>
                <a:gd name="connsiteY13" fmla="*/ 9750 h 10000"/>
                <a:gd name="connsiteX14" fmla="*/ 3379 w 10100"/>
                <a:gd name="connsiteY14" fmla="*/ 6922 h 10000"/>
                <a:gd name="connsiteX0" fmla="*/ 3379 w 10100"/>
                <a:gd name="connsiteY0" fmla="*/ 6922 h 10000"/>
                <a:gd name="connsiteX1" fmla="*/ 3858 w 10100"/>
                <a:gd name="connsiteY1" fmla="*/ 9120 h 10000"/>
                <a:gd name="connsiteX2" fmla="*/ 5437 w 10100"/>
                <a:gd name="connsiteY2" fmla="*/ 6922 h 10000"/>
                <a:gd name="connsiteX3" fmla="*/ 5963 w 10100"/>
                <a:gd name="connsiteY3" fmla="*/ 9058 h 10000"/>
                <a:gd name="connsiteX4" fmla="*/ 7400 w 10100"/>
                <a:gd name="connsiteY4" fmla="*/ 6733 h 10000"/>
                <a:gd name="connsiteX5" fmla="*/ 9027 w 10100"/>
                <a:gd name="connsiteY5" fmla="*/ 9623 h 10000"/>
                <a:gd name="connsiteX6" fmla="*/ 9074 w 10100"/>
                <a:gd name="connsiteY6" fmla="*/ 9811 h 10000"/>
                <a:gd name="connsiteX7" fmla="*/ 9074 w 10100"/>
                <a:gd name="connsiteY7" fmla="*/ 10000 h 10000"/>
                <a:gd name="connsiteX8" fmla="*/ 9840 w 10100"/>
                <a:gd name="connsiteY8" fmla="*/ 7739 h 10000"/>
                <a:gd name="connsiteX9" fmla="*/ 9778 w 10100"/>
                <a:gd name="connsiteY9" fmla="*/ 2997 h 10000"/>
                <a:gd name="connsiteX10" fmla="*/ 7182 w 10100"/>
                <a:gd name="connsiteY10" fmla="*/ 1439 h 10000"/>
                <a:gd name="connsiteX11" fmla="*/ 4132 w 10100"/>
                <a:gd name="connsiteY11" fmla="*/ 26 h 10000"/>
                <a:gd name="connsiteX12" fmla="*/ 842 w 10100"/>
                <a:gd name="connsiteY12" fmla="*/ 2526 h 10000"/>
                <a:gd name="connsiteX13" fmla="*/ 1130 w 10100"/>
                <a:gd name="connsiteY13" fmla="*/ 9750 h 10000"/>
                <a:gd name="connsiteX14" fmla="*/ 3379 w 10100"/>
                <a:gd name="connsiteY14" fmla="*/ 6922 h 10000"/>
                <a:gd name="connsiteX0" fmla="*/ 3419 w 10140"/>
                <a:gd name="connsiteY0" fmla="*/ 6910 h 9988"/>
                <a:gd name="connsiteX1" fmla="*/ 3898 w 10140"/>
                <a:gd name="connsiteY1" fmla="*/ 9108 h 9988"/>
                <a:gd name="connsiteX2" fmla="*/ 5477 w 10140"/>
                <a:gd name="connsiteY2" fmla="*/ 6910 h 9988"/>
                <a:gd name="connsiteX3" fmla="*/ 6003 w 10140"/>
                <a:gd name="connsiteY3" fmla="*/ 9046 h 9988"/>
                <a:gd name="connsiteX4" fmla="*/ 7440 w 10140"/>
                <a:gd name="connsiteY4" fmla="*/ 6721 h 9988"/>
                <a:gd name="connsiteX5" fmla="*/ 9067 w 10140"/>
                <a:gd name="connsiteY5" fmla="*/ 9611 h 9988"/>
                <a:gd name="connsiteX6" fmla="*/ 9114 w 10140"/>
                <a:gd name="connsiteY6" fmla="*/ 9799 h 9988"/>
                <a:gd name="connsiteX7" fmla="*/ 9114 w 10140"/>
                <a:gd name="connsiteY7" fmla="*/ 9988 h 9988"/>
                <a:gd name="connsiteX8" fmla="*/ 9880 w 10140"/>
                <a:gd name="connsiteY8" fmla="*/ 7727 h 9988"/>
                <a:gd name="connsiteX9" fmla="*/ 9818 w 10140"/>
                <a:gd name="connsiteY9" fmla="*/ 2985 h 9988"/>
                <a:gd name="connsiteX10" fmla="*/ 7222 w 10140"/>
                <a:gd name="connsiteY10" fmla="*/ 1427 h 9988"/>
                <a:gd name="connsiteX11" fmla="*/ 4172 w 10140"/>
                <a:gd name="connsiteY11" fmla="*/ 14 h 9988"/>
                <a:gd name="connsiteX12" fmla="*/ 828 w 10140"/>
                <a:gd name="connsiteY12" fmla="*/ 2149 h 9988"/>
                <a:gd name="connsiteX13" fmla="*/ 1170 w 10140"/>
                <a:gd name="connsiteY13" fmla="*/ 9738 h 9988"/>
                <a:gd name="connsiteX14" fmla="*/ 3419 w 10140"/>
                <a:gd name="connsiteY14" fmla="*/ 6910 h 9988"/>
                <a:gd name="connsiteX0" fmla="*/ 2911 w 9539"/>
                <a:gd name="connsiteY0" fmla="*/ 6927 h 10009"/>
                <a:gd name="connsiteX1" fmla="*/ 3383 w 9539"/>
                <a:gd name="connsiteY1" fmla="*/ 9128 h 10009"/>
                <a:gd name="connsiteX2" fmla="*/ 4940 w 9539"/>
                <a:gd name="connsiteY2" fmla="*/ 6927 h 10009"/>
                <a:gd name="connsiteX3" fmla="*/ 5459 w 9539"/>
                <a:gd name="connsiteY3" fmla="*/ 9066 h 10009"/>
                <a:gd name="connsiteX4" fmla="*/ 6876 w 9539"/>
                <a:gd name="connsiteY4" fmla="*/ 6738 h 10009"/>
                <a:gd name="connsiteX5" fmla="*/ 8481 w 9539"/>
                <a:gd name="connsiteY5" fmla="*/ 9632 h 10009"/>
                <a:gd name="connsiteX6" fmla="*/ 8527 w 9539"/>
                <a:gd name="connsiteY6" fmla="*/ 9820 h 10009"/>
                <a:gd name="connsiteX7" fmla="*/ 8527 w 9539"/>
                <a:gd name="connsiteY7" fmla="*/ 10009 h 10009"/>
                <a:gd name="connsiteX8" fmla="*/ 9283 w 9539"/>
                <a:gd name="connsiteY8" fmla="*/ 7745 h 10009"/>
                <a:gd name="connsiteX9" fmla="*/ 9221 w 9539"/>
                <a:gd name="connsiteY9" fmla="*/ 2998 h 10009"/>
                <a:gd name="connsiteX10" fmla="*/ 6661 w 9539"/>
                <a:gd name="connsiteY10" fmla="*/ 1438 h 10009"/>
                <a:gd name="connsiteX11" fmla="*/ 3653 w 9539"/>
                <a:gd name="connsiteY11" fmla="*/ 23 h 10009"/>
                <a:gd name="connsiteX12" fmla="*/ 999 w 9539"/>
                <a:gd name="connsiteY12" fmla="*/ 2453 h 10009"/>
                <a:gd name="connsiteX13" fmla="*/ 693 w 9539"/>
                <a:gd name="connsiteY13" fmla="*/ 9759 h 10009"/>
                <a:gd name="connsiteX14" fmla="*/ 2911 w 9539"/>
                <a:gd name="connsiteY14" fmla="*/ 6927 h 1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39" h="10009">
                  <a:moveTo>
                    <a:pt x="2911" y="6927"/>
                  </a:moveTo>
                  <a:cubicBezTo>
                    <a:pt x="3289" y="7871"/>
                    <a:pt x="3383" y="9128"/>
                    <a:pt x="3383" y="9128"/>
                  </a:cubicBezTo>
                  <a:cubicBezTo>
                    <a:pt x="3383" y="9128"/>
                    <a:pt x="4422" y="8374"/>
                    <a:pt x="4940" y="6927"/>
                  </a:cubicBezTo>
                  <a:cubicBezTo>
                    <a:pt x="5365" y="7808"/>
                    <a:pt x="5459" y="9066"/>
                    <a:pt x="5459" y="9066"/>
                  </a:cubicBezTo>
                  <a:cubicBezTo>
                    <a:pt x="5459" y="9066"/>
                    <a:pt x="6593" y="7997"/>
                    <a:pt x="6876" y="6738"/>
                  </a:cubicBezTo>
                  <a:cubicBezTo>
                    <a:pt x="7866" y="7556"/>
                    <a:pt x="8244" y="8499"/>
                    <a:pt x="8481" y="9632"/>
                  </a:cubicBezTo>
                  <a:cubicBezTo>
                    <a:pt x="8481" y="9695"/>
                    <a:pt x="8527" y="9759"/>
                    <a:pt x="8527" y="9820"/>
                  </a:cubicBezTo>
                  <a:lnTo>
                    <a:pt x="8527" y="10009"/>
                  </a:lnTo>
                  <a:cubicBezTo>
                    <a:pt x="8527" y="10009"/>
                    <a:pt x="8953" y="9066"/>
                    <a:pt x="9283" y="7745"/>
                  </a:cubicBezTo>
                  <a:cubicBezTo>
                    <a:pt x="9613" y="6236"/>
                    <a:pt x="9657" y="4049"/>
                    <a:pt x="9221" y="2998"/>
                  </a:cubicBezTo>
                  <a:cubicBezTo>
                    <a:pt x="8785" y="1946"/>
                    <a:pt x="7417" y="1123"/>
                    <a:pt x="6661" y="1438"/>
                  </a:cubicBezTo>
                  <a:cubicBezTo>
                    <a:pt x="5954" y="620"/>
                    <a:pt x="4597" y="-146"/>
                    <a:pt x="3653" y="23"/>
                  </a:cubicBezTo>
                  <a:cubicBezTo>
                    <a:pt x="2709" y="192"/>
                    <a:pt x="1046" y="2391"/>
                    <a:pt x="999" y="2453"/>
                  </a:cubicBezTo>
                  <a:cubicBezTo>
                    <a:pt x="-936" y="4969"/>
                    <a:pt x="503" y="9380"/>
                    <a:pt x="693" y="9759"/>
                  </a:cubicBezTo>
                  <a:cubicBezTo>
                    <a:pt x="739" y="9759"/>
                    <a:pt x="2109" y="8751"/>
                    <a:pt x="2911" y="69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/>
            </a:p>
          </p:txBody>
        </p:sp>
        <p:sp>
          <p:nvSpPr>
            <p:cNvPr id="22" name="椭圆 21"/>
            <p:cNvSpPr/>
            <p:nvPr/>
          </p:nvSpPr>
          <p:spPr>
            <a:xfrm>
              <a:off x="2622196" y="4252864"/>
              <a:ext cx="288032" cy="197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3" name="椭圆 22"/>
            <p:cNvSpPr/>
            <p:nvPr/>
          </p:nvSpPr>
          <p:spPr>
            <a:xfrm>
              <a:off x="3934615" y="4252864"/>
              <a:ext cx="288032" cy="197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5" name="Group 14"/>
          <p:cNvGrpSpPr>
            <a:grpSpLocks noChangeAspect="1"/>
          </p:cNvGrpSpPr>
          <p:nvPr/>
        </p:nvGrpSpPr>
        <p:grpSpPr bwMode="auto">
          <a:xfrm rot="15300000">
            <a:off x="3688224" y="2160025"/>
            <a:ext cx="896368" cy="870717"/>
            <a:chOff x="1386" y="880"/>
            <a:chExt cx="629" cy="611"/>
          </a:xfrm>
          <a:solidFill>
            <a:srgbClr val="2E2E2E"/>
          </a:solidFill>
        </p:grpSpPr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1386" y="917"/>
              <a:ext cx="574" cy="574"/>
            </a:xfrm>
            <a:custGeom>
              <a:avLst/>
              <a:gdLst>
                <a:gd name="T0" fmla="*/ 47 w 94"/>
                <a:gd name="T1" fmla="*/ 0 h 94"/>
                <a:gd name="T2" fmla="*/ 0 w 94"/>
                <a:gd name="T3" fmla="*/ 47 h 94"/>
                <a:gd name="T4" fmla="*/ 47 w 94"/>
                <a:gd name="T5" fmla="*/ 94 h 94"/>
                <a:gd name="T6" fmla="*/ 94 w 94"/>
                <a:gd name="T7" fmla="*/ 47 h 94"/>
                <a:gd name="T8" fmla="*/ 47 w 94"/>
                <a:gd name="T9" fmla="*/ 47 h 94"/>
                <a:gd name="T10" fmla="*/ 47 w 94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4"/>
                    <a:pt x="94" y="73"/>
                    <a:pt x="94" y="47"/>
                  </a:cubicBezTo>
                  <a:cubicBezTo>
                    <a:pt x="47" y="47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1697" y="880"/>
              <a:ext cx="202" cy="287"/>
            </a:xfrm>
            <a:custGeom>
              <a:avLst/>
              <a:gdLst>
                <a:gd name="T0" fmla="*/ 0 w 33"/>
                <a:gd name="T1" fmla="*/ 0 h 47"/>
                <a:gd name="T2" fmla="*/ 0 w 33"/>
                <a:gd name="T3" fmla="*/ 47 h 47"/>
                <a:gd name="T4" fmla="*/ 33 w 33"/>
                <a:gd name="T5" fmla="*/ 13 h 47"/>
                <a:gd name="T6" fmla="*/ 0 w 33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7">
                  <a:moveTo>
                    <a:pt x="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24" y="5"/>
                    <a:pt x="13" y="0"/>
                    <a:pt x="0" y="0"/>
                  </a:cubicBezTo>
                </a:path>
              </a:pathLst>
            </a:custGeom>
            <a:solidFill>
              <a:srgbClr val="FFD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1728" y="972"/>
              <a:ext cx="287" cy="214"/>
            </a:xfrm>
            <a:custGeom>
              <a:avLst/>
              <a:gdLst>
                <a:gd name="T0" fmla="*/ 47 w 47"/>
                <a:gd name="T1" fmla="*/ 35 h 35"/>
                <a:gd name="T2" fmla="*/ 32 w 47"/>
                <a:gd name="T3" fmla="*/ 0 h 35"/>
                <a:gd name="T4" fmla="*/ 0 w 47"/>
                <a:gd name="T5" fmla="*/ 34 h 35"/>
                <a:gd name="T6" fmla="*/ 0 w 47"/>
                <a:gd name="T7" fmla="*/ 35 h 35"/>
                <a:gd name="T8" fmla="*/ 47 w 47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5">
                  <a:moveTo>
                    <a:pt x="47" y="35"/>
                  </a:moveTo>
                  <a:cubicBezTo>
                    <a:pt x="47" y="21"/>
                    <a:pt x="41" y="9"/>
                    <a:pt x="32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lnTo>
                    <a:pt x="47" y="35"/>
                  </a:lnTo>
                  <a:close/>
                </a:path>
              </a:pathLst>
            </a:custGeom>
            <a:solidFill>
              <a:srgbClr val="FFD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76244" y="6077348"/>
            <a:ext cx="7197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+mj-ea"/>
                <a:ea typeface="+mj-ea"/>
              </a:rPr>
              <a:t>那一夜，我认识了</a:t>
            </a:r>
            <a:r>
              <a:rPr lang="zh-CN" altLang="en-US" sz="2800" b="1" dirty="0" smtClean="0">
                <a:solidFill>
                  <a:srgbClr val="FFD03B"/>
                </a:solidFill>
                <a:latin typeface="+mj-ea"/>
                <a:ea typeface="+mj-ea"/>
              </a:rPr>
              <a:t>图表妹</a:t>
            </a:r>
            <a:r>
              <a:rPr lang="en-US" altLang="zh-CN" dirty="0" smtClean="0">
                <a:solidFill>
                  <a:schemeClr val="bg1"/>
                </a:solidFill>
                <a:latin typeface="+mj-ea"/>
                <a:ea typeface="+mj-ea"/>
              </a:rPr>
              <a:t>……</a:t>
            </a:r>
            <a:r>
              <a:rPr lang="zh-CN" altLang="en-US" dirty="0" smtClean="0">
                <a:solidFill>
                  <a:schemeClr val="bg1"/>
                </a:solidFill>
                <a:latin typeface="+mj-ea"/>
                <a:ea typeface="+mj-ea"/>
              </a:rPr>
              <a:t>并成功邀请了她到我家！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3" name="组合 32"/>
          <p:cNvGrpSpPr/>
          <p:nvPr/>
        </p:nvGrpSpPr>
        <p:grpSpPr>
          <a:xfrm rot="717565">
            <a:off x="5722073" y="1610668"/>
            <a:ext cx="2732659" cy="2511817"/>
            <a:chOff x="5764347" y="1556202"/>
            <a:chExt cx="2732659" cy="2511817"/>
          </a:xfrm>
        </p:grpSpPr>
        <p:sp>
          <p:nvSpPr>
            <p:cNvPr id="31" name="椭圆 30"/>
            <p:cNvSpPr/>
            <p:nvPr/>
          </p:nvSpPr>
          <p:spPr>
            <a:xfrm>
              <a:off x="5985189" y="1556202"/>
              <a:ext cx="2511817" cy="251181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2E2E2E"/>
                </a:solidFill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rot="16200000">
              <a:off x="5817120" y="2633958"/>
              <a:ext cx="303195" cy="408741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2E2E2E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rot="18571510">
            <a:off x="2379126" y="2814525"/>
            <a:ext cx="1090532" cy="1040770"/>
            <a:chOff x="5985189" y="1556202"/>
            <a:chExt cx="2084939" cy="1989802"/>
          </a:xfrm>
        </p:grpSpPr>
        <p:sp>
          <p:nvSpPr>
            <p:cNvPr id="40" name="椭圆 39"/>
            <p:cNvSpPr/>
            <p:nvPr/>
          </p:nvSpPr>
          <p:spPr>
            <a:xfrm rot="3028490">
              <a:off x="5985188" y="1556203"/>
              <a:ext cx="1989802" cy="19897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rgbClr val="2E2E2E"/>
                  </a:solidFill>
                </a:rPr>
                <a:t>嗯</a:t>
              </a:r>
              <a:r>
                <a:rPr lang="en-US" altLang="zh-CN" dirty="0" smtClean="0">
                  <a:solidFill>
                    <a:srgbClr val="2E2E2E"/>
                  </a:solidFill>
                </a:rPr>
                <a:t>…</a:t>
              </a:r>
              <a:endParaRPr lang="zh-CN" altLang="en-US" dirty="0">
                <a:solidFill>
                  <a:srgbClr val="2E2E2E"/>
                </a:solidFill>
              </a:endParaRPr>
            </a:p>
          </p:txBody>
        </p:sp>
        <p:sp>
          <p:nvSpPr>
            <p:cNvPr id="41" name="等腰三角形 40"/>
            <p:cNvSpPr/>
            <p:nvPr/>
          </p:nvSpPr>
          <p:spPr>
            <a:xfrm rot="6790926">
              <a:off x="7714160" y="2872083"/>
              <a:ext cx="303195" cy="408741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E2E2E"/>
                </a:solidFill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6308771" y="2462974"/>
            <a:ext cx="1888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2E2E2E"/>
                </a:solidFill>
              </a:rPr>
              <a:t>喂，我有个图不会画耶，你来我家教我行么？</a:t>
            </a:r>
          </a:p>
        </p:txBody>
      </p:sp>
    </p:spTree>
    <p:extLst>
      <p:ext uri="{BB962C8B-B14F-4D97-AF65-F5344CB8AC3E}">
        <p14:creationId xmlns:p14="http://schemas.microsoft.com/office/powerpoint/2010/main" xmlns="" val="1172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xmlns="" val="1182587239"/>
              </p:ext>
            </p:extLst>
          </p:nvPr>
        </p:nvGraphicFramePr>
        <p:xfrm>
          <a:off x="2949830" y="2393498"/>
          <a:ext cx="5284283" cy="2867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900113" y="2765104"/>
            <a:ext cx="868370" cy="1684183"/>
            <a:chOff x="2250202" y="1976505"/>
            <a:chExt cx="1214280" cy="2355066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2331404" y="1976505"/>
              <a:ext cx="1051876" cy="2355066"/>
              <a:chOff x="1459" y="1567"/>
              <a:chExt cx="519" cy="1162"/>
            </a:xfrm>
            <a:solidFill>
              <a:schemeClr val="tx1"/>
            </a:solidFill>
          </p:grpSpPr>
          <p:sp>
            <p:nvSpPr>
              <p:cNvPr id="7" name="Oval 5"/>
              <p:cNvSpPr>
                <a:spLocks noChangeArrowheads="1"/>
              </p:cNvSpPr>
              <p:nvPr/>
            </p:nvSpPr>
            <p:spPr bwMode="auto">
              <a:xfrm>
                <a:off x="1615" y="1567"/>
                <a:ext cx="218" cy="200"/>
              </a:xfrm>
              <a:prstGeom prst="ellipse">
                <a:avLst/>
              </a:pr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1459" y="1797"/>
                <a:ext cx="519" cy="932"/>
              </a:xfrm>
              <a:custGeom>
                <a:avLst/>
                <a:gdLst>
                  <a:gd name="T0" fmla="*/ 50 w 50"/>
                  <a:gd name="T1" fmla="*/ 12 h 93"/>
                  <a:gd name="T2" fmla="*/ 36 w 50"/>
                  <a:gd name="T3" fmla="*/ 1 h 93"/>
                  <a:gd name="T4" fmla="*/ 15 w 50"/>
                  <a:gd name="T5" fmla="*/ 1 h 93"/>
                  <a:gd name="T6" fmla="*/ 1 w 50"/>
                  <a:gd name="T7" fmla="*/ 12 h 93"/>
                  <a:gd name="T8" fmla="*/ 1 w 50"/>
                  <a:gd name="T9" fmla="*/ 37 h 93"/>
                  <a:gd name="T10" fmla="*/ 1 w 50"/>
                  <a:gd name="T11" fmla="*/ 37 h 93"/>
                  <a:gd name="T12" fmla="*/ 1 w 50"/>
                  <a:gd name="T13" fmla="*/ 37 h 93"/>
                  <a:gd name="T14" fmla="*/ 5 w 50"/>
                  <a:gd name="T15" fmla="*/ 41 h 93"/>
                  <a:gd name="T16" fmla="*/ 9 w 50"/>
                  <a:gd name="T17" fmla="*/ 37 h 93"/>
                  <a:gd name="T18" fmla="*/ 9 w 50"/>
                  <a:gd name="T19" fmla="*/ 37 h 93"/>
                  <a:gd name="T20" fmla="*/ 9 w 50"/>
                  <a:gd name="T21" fmla="*/ 37 h 93"/>
                  <a:gd name="T22" fmla="*/ 9 w 50"/>
                  <a:gd name="T23" fmla="*/ 14 h 93"/>
                  <a:gd name="T24" fmla="*/ 12 w 50"/>
                  <a:gd name="T25" fmla="*/ 14 h 93"/>
                  <a:gd name="T26" fmla="*/ 12 w 50"/>
                  <a:gd name="T27" fmla="*/ 87 h 93"/>
                  <a:gd name="T28" fmla="*/ 18 w 50"/>
                  <a:gd name="T29" fmla="*/ 93 h 93"/>
                  <a:gd name="T30" fmla="*/ 24 w 50"/>
                  <a:gd name="T31" fmla="*/ 87 h 93"/>
                  <a:gd name="T32" fmla="*/ 24 w 50"/>
                  <a:gd name="T33" fmla="*/ 40 h 93"/>
                  <a:gd name="T34" fmla="*/ 26 w 50"/>
                  <a:gd name="T35" fmla="*/ 40 h 93"/>
                  <a:gd name="T36" fmla="*/ 26 w 50"/>
                  <a:gd name="T37" fmla="*/ 87 h 93"/>
                  <a:gd name="T38" fmla="*/ 26 w 50"/>
                  <a:gd name="T39" fmla="*/ 87 h 93"/>
                  <a:gd name="T40" fmla="*/ 32 w 50"/>
                  <a:gd name="T41" fmla="*/ 93 h 93"/>
                  <a:gd name="T42" fmla="*/ 38 w 50"/>
                  <a:gd name="T43" fmla="*/ 87 h 93"/>
                  <a:gd name="T44" fmla="*/ 38 w 50"/>
                  <a:gd name="T45" fmla="*/ 13 h 93"/>
                  <a:gd name="T46" fmla="*/ 41 w 50"/>
                  <a:gd name="T47" fmla="*/ 13 h 93"/>
                  <a:gd name="T48" fmla="*/ 41 w 50"/>
                  <a:gd name="T49" fmla="*/ 37 h 93"/>
                  <a:gd name="T50" fmla="*/ 41 w 50"/>
                  <a:gd name="T51" fmla="*/ 37 h 93"/>
                  <a:gd name="T52" fmla="*/ 41 w 50"/>
                  <a:gd name="T53" fmla="*/ 37 h 93"/>
                  <a:gd name="T54" fmla="*/ 45 w 50"/>
                  <a:gd name="T55" fmla="*/ 41 h 93"/>
                  <a:gd name="T56" fmla="*/ 50 w 50"/>
                  <a:gd name="T57" fmla="*/ 37 h 93"/>
                  <a:gd name="T58" fmla="*/ 50 w 50"/>
                  <a:gd name="T59" fmla="*/ 37 h 93"/>
                  <a:gd name="T60" fmla="*/ 50 w 50"/>
                  <a:gd name="T61" fmla="*/ 1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0" h="93">
                    <a:moveTo>
                      <a:pt x="50" y="12"/>
                    </a:moveTo>
                    <a:cubicBezTo>
                      <a:pt x="49" y="0"/>
                      <a:pt x="36" y="1"/>
                      <a:pt x="36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0" y="1"/>
                      <a:pt x="1" y="12"/>
                      <a:pt x="1" y="12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40"/>
                      <a:pt x="3" y="41"/>
                      <a:pt x="5" y="41"/>
                    </a:cubicBezTo>
                    <a:cubicBezTo>
                      <a:pt x="7" y="41"/>
                      <a:pt x="9" y="40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91"/>
                      <a:pt x="15" y="93"/>
                      <a:pt x="18" y="93"/>
                    </a:cubicBezTo>
                    <a:cubicBezTo>
                      <a:pt x="21" y="93"/>
                      <a:pt x="24" y="91"/>
                      <a:pt x="24" y="87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7" y="91"/>
                      <a:pt x="29" y="93"/>
                      <a:pt x="32" y="93"/>
                    </a:cubicBezTo>
                    <a:cubicBezTo>
                      <a:pt x="36" y="93"/>
                      <a:pt x="38" y="91"/>
                      <a:pt x="38" y="87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9"/>
                      <a:pt x="43" y="41"/>
                      <a:pt x="45" y="41"/>
                    </a:cubicBezTo>
                    <a:cubicBezTo>
                      <a:pt x="48" y="41"/>
                      <a:pt x="50" y="39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lnTo>
                      <a:pt x="50" y="12"/>
                    </a:ln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" name="流程图: 过程 4"/>
            <p:cNvSpPr/>
            <p:nvPr/>
          </p:nvSpPr>
          <p:spPr>
            <a:xfrm>
              <a:off x="2250202" y="1976505"/>
              <a:ext cx="94467" cy="2355066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流程图: 过程 5"/>
            <p:cNvSpPr/>
            <p:nvPr/>
          </p:nvSpPr>
          <p:spPr>
            <a:xfrm>
              <a:off x="3383280" y="1976505"/>
              <a:ext cx="81202" cy="2355066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900113" y="646328"/>
            <a:ext cx="7317912" cy="461665"/>
          </a:xfrm>
          <a:prstGeom prst="rect">
            <a:avLst/>
          </a:prstGeom>
          <a:solidFill>
            <a:schemeClr val="tx1"/>
          </a:solidFill>
          <a:ln>
            <a:noFill/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好吧，那我们就直接自己做吧！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768483" y="1936548"/>
            <a:ext cx="644954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五边形 13"/>
          <p:cNvSpPr/>
          <p:nvPr/>
        </p:nvSpPr>
        <p:spPr>
          <a:xfrm>
            <a:off x="900112" y="1667501"/>
            <a:ext cx="1152207" cy="544010"/>
          </a:xfrm>
          <a:prstGeom prst="homePlate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solidFill>
                  <a:srgbClr val="2E2E2E"/>
                </a:solidFill>
              </a:rPr>
              <a:t>人型表</a:t>
            </a:r>
            <a:endParaRPr lang="zh-CN" altLang="en-US" sz="2000" dirty="0">
              <a:solidFill>
                <a:srgbClr val="2E2E2E"/>
              </a:solidFill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2111209" y="3284892"/>
            <a:ext cx="627889" cy="644605"/>
          </a:xfrm>
          <a:prstGeom prst="rightArrow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4740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6890" y="1191884"/>
            <a:ext cx="1116999" cy="1455878"/>
            <a:chOff x="4632960" y="274320"/>
            <a:chExt cx="654788" cy="853440"/>
          </a:xfrm>
        </p:grpSpPr>
        <p:sp>
          <p:nvSpPr>
            <p:cNvPr id="4" name="Freeform 10"/>
            <p:cNvSpPr>
              <a:spLocks noEditPoints="1"/>
            </p:cNvSpPr>
            <p:nvPr/>
          </p:nvSpPr>
          <p:spPr bwMode="auto">
            <a:xfrm>
              <a:off x="4722495" y="274320"/>
              <a:ext cx="463653" cy="853440"/>
            </a:xfrm>
            <a:custGeom>
              <a:avLst/>
              <a:gdLst>
                <a:gd name="T0" fmla="*/ 90 w 106"/>
                <a:gd name="T1" fmla="*/ 0 h 198"/>
                <a:gd name="T2" fmla="*/ 17 w 106"/>
                <a:gd name="T3" fmla="*/ 0 h 198"/>
                <a:gd name="T4" fmla="*/ 0 w 106"/>
                <a:gd name="T5" fmla="*/ 16 h 198"/>
                <a:gd name="T6" fmla="*/ 0 w 106"/>
                <a:gd name="T7" fmla="*/ 182 h 198"/>
                <a:gd name="T8" fmla="*/ 17 w 106"/>
                <a:gd name="T9" fmla="*/ 198 h 198"/>
                <a:gd name="T10" fmla="*/ 90 w 106"/>
                <a:gd name="T11" fmla="*/ 198 h 198"/>
                <a:gd name="T12" fmla="*/ 106 w 106"/>
                <a:gd name="T13" fmla="*/ 182 h 198"/>
                <a:gd name="T14" fmla="*/ 106 w 106"/>
                <a:gd name="T15" fmla="*/ 16 h 198"/>
                <a:gd name="T16" fmla="*/ 90 w 106"/>
                <a:gd name="T17" fmla="*/ 0 h 198"/>
                <a:gd name="T18" fmla="*/ 43 w 106"/>
                <a:gd name="T19" fmla="*/ 13 h 198"/>
                <a:gd name="T20" fmla="*/ 63 w 106"/>
                <a:gd name="T21" fmla="*/ 13 h 198"/>
                <a:gd name="T22" fmla="*/ 66 w 106"/>
                <a:gd name="T23" fmla="*/ 16 h 198"/>
                <a:gd name="T24" fmla="*/ 63 w 106"/>
                <a:gd name="T25" fmla="*/ 19 h 198"/>
                <a:gd name="T26" fmla="*/ 43 w 106"/>
                <a:gd name="T27" fmla="*/ 19 h 198"/>
                <a:gd name="T28" fmla="*/ 40 w 106"/>
                <a:gd name="T29" fmla="*/ 16 h 198"/>
                <a:gd name="T30" fmla="*/ 43 w 106"/>
                <a:gd name="T31" fmla="*/ 13 h 198"/>
                <a:gd name="T32" fmla="*/ 53 w 106"/>
                <a:gd name="T33" fmla="*/ 192 h 198"/>
                <a:gd name="T34" fmla="*/ 43 w 106"/>
                <a:gd name="T35" fmla="*/ 182 h 198"/>
                <a:gd name="T36" fmla="*/ 53 w 106"/>
                <a:gd name="T37" fmla="*/ 172 h 198"/>
                <a:gd name="T38" fmla="*/ 63 w 106"/>
                <a:gd name="T39" fmla="*/ 182 h 198"/>
                <a:gd name="T40" fmla="*/ 53 w 106"/>
                <a:gd name="T41" fmla="*/ 192 h 198"/>
                <a:gd name="T42" fmla="*/ 100 w 106"/>
                <a:gd name="T43" fmla="*/ 165 h 198"/>
                <a:gd name="T44" fmla="*/ 7 w 106"/>
                <a:gd name="T45" fmla="*/ 165 h 198"/>
                <a:gd name="T46" fmla="*/ 7 w 106"/>
                <a:gd name="T47" fmla="*/ 33 h 198"/>
                <a:gd name="T48" fmla="*/ 100 w 106"/>
                <a:gd name="T49" fmla="*/ 33 h 198"/>
                <a:gd name="T50" fmla="*/ 100 w 106"/>
                <a:gd name="T51" fmla="*/ 16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198">
                  <a:moveTo>
                    <a:pt x="9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1"/>
                    <a:pt x="8" y="198"/>
                    <a:pt x="17" y="198"/>
                  </a:cubicBezTo>
                  <a:cubicBezTo>
                    <a:pt x="90" y="198"/>
                    <a:pt x="90" y="198"/>
                    <a:pt x="90" y="198"/>
                  </a:cubicBezTo>
                  <a:cubicBezTo>
                    <a:pt x="99" y="198"/>
                    <a:pt x="106" y="191"/>
                    <a:pt x="106" y="182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7"/>
                    <a:pt x="99" y="0"/>
                    <a:pt x="90" y="0"/>
                  </a:cubicBezTo>
                  <a:close/>
                  <a:moveTo>
                    <a:pt x="43" y="13"/>
                  </a:moveTo>
                  <a:cubicBezTo>
                    <a:pt x="63" y="13"/>
                    <a:pt x="63" y="13"/>
                    <a:pt x="63" y="13"/>
                  </a:cubicBezTo>
                  <a:cubicBezTo>
                    <a:pt x="65" y="13"/>
                    <a:pt x="66" y="14"/>
                    <a:pt x="66" y="16"/>
                  </a:cubicBezTo>
                  <a:cubicBezTo>
                    <a:pt x="66" y="18"/>
                    <a:pt x="65" y="19"/>
                    <a:pt x="6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2" y="19"/>
                    <a:pt x="40" y="18"/>
                    <a:pt x="40" y="16"/>
                  </a:cubicBezTo>
                  <a:cubicBezTo>
                    <a:pt x="40" y="14"/>
                    <a:pt x="42" y="13"/>
                    <a:pt x="43" y="13"/>
                  </a:cubicBezTo>
                  <a:close/>
                  <a:moveTo>
                    <a:pt x="53" y="192"/>
                  </a:moveTo>
                  <a:cubicBezTo>
                    <a:pt x="48" y="192"/>
                    <a:pt x="43" y="187"/>
                    <a:pt x="43" y="182"/>
                  </a:cubicBezTo>
                  <a:cubicBezTo>
                    <a:pt x="43" y="176"/>
                    <a:pt x="48" y="172"/>
                    <a:pt x="53" y="172"/>
                  </a:cubicBezTo>
                  <a:cubicBezTo>
                    <a:pt x="59" y="172"/>
                    <a:pt x="63" y="176"/>
                    <a:pt x="63" y="182"/>
                  </a:cubicBezTo>
                  <a:cubicBezTo>
                    <a:pt x="63" y="187"/>
                    <a:pt x="59" y="192"/>
                    <a:pt x="53" y="192"/>
                  </a:cubicBezTo>
                  <a:close/>
                  <a:moveTo>
                    <a:pt x="100" y="165"/>
                  </a:moveTo>
                  <a:cubicBezTo>
                    <a:pt x="7" y="165"/>
                    <a:pt x="7" y="165"/>
                    <a:pt x="7" y="165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100" y="33"/>
                    <a:pt x="100" y="33"/>
                    <a:pt x="100" y="33"/>
                  </a:cubicBezTo>
                  <a:lnTo>
                    <a:pt x="100" y="16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4632960" y="345440"/>
              <a:ext cx="101600" cy="7518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186148" y="345440"/>
              <a:ext cx="101600" cy="7518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xmlns="" val="3726414946"/>
              </p:ext>
            </p:extLst>
          </p:nvPr>
        </p:nvGraphicFramePr>
        <p:xfrm>
          <a:off x="2975120" y="732436"/>
          <a:ext cx="5161882" cy="2530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直接连接符 9"/>
          <p:cNvCxnSpPr/>
          <p:nvPr/>
        </p:nvCxnSpPr>
        <p:spPr>
          <a:xfrm>
            <a:off x="1768483" y="524360"/>
            <a:ext cx="644954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768483" y="4297349"/>
            <a:ext cx="644954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五边形 12"/>
          <p:cNvSpPr/>
          <p:nvPr/>
        </p:nvSpPr>
        <p:spPr>
          <a:xfrm>
            <a:off x="900113" y="4028302"/>
            <a:ext cx="1152206" cy="544010"/>
          </a:xfrm>
          <a:prstGeom prst="homePlate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>
                <a:solidFill>
                  <a:srgbClr val="2E2E2E"/>
                </a:solidFill>
              </a:rPr>
              <a:t>绿茶</a:t>
            </a:r>
            <a:r>
              <a:rPr lang="zh-CN" altLang="en-US" sz="2000" dirty="0" smtClean="0">
                <a:solidFill>
                  <a:srgbClr val="2E2E2E"/>
                </a:solidFill>
              </a:rPr>
              <a:t>表</a:t>
            </a:r>
            <a:endParaRPr lang="zh-CN" altLang="en-US" sz="2000" dirty="0">
              <a:solidFill>
                <a:srgbClr val="2E2E2E"/>
              </a:solidFill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900112" y="252355"/>
            <a:ext cx="1152207" cy="544010"/>
          </a:xfrm>
          <a:prstGeom prst="homePlate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手机</a:t>
            </a:r>
            <a:r>
              <a:rPr lang="zh-CN" altLang="en-US" sz="2000" dirty="0" smtClean="0">
                <a:solidFill>
                  <a:schemeClr val="bg1"/>
                </a:solidFill>
              </a:rPr>
              <a:t>表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689" y="4929546"/>
            <a:ext cx="1219200" cy="1219200"/>
          </a:xfrm>
          <a:prstGeom prst="rect">
            <a:avLst/>
          </a:prstGeom>
        </p:spPr>
      </p:pic>
      <p:graphicFrame>
        <p:nvGraphicFramePr>
          <p:cNvPr id="25" name="图表 24"/>
          <p:cNvGraphicFramePr/>
          <p:nvPr>
            <p:extLst>
              <p:ext uri="{D42A27DB-BD31-4B8C-83A1-F6EECF244321}">
                <p14:modId xmlns:p14="http://schemas.microsoft.com/office/powerpoint/2010/main" xmlns="" val="3674633886"/>
              </p:ext>
            </p:extLst>
          </p:nvPr>
        </p:nvGraphicFramePr>
        <p:xfrm>
          <a:off x="2975120" y="4489735"/>
          <a:ext cx="5161882" cy="2530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右箭头 25"/>
          <p:cNvSpPr/>
          <p:nvPr/>
        </p:nvSpPr>
        <p:spPr>
          <a:xfrm>
            <a:off x="2111209" y="1496711"/>
            <a:ext cx="627889" cy="644605"/>
          </a:xfrm>
          <a:prstGeom prst="rightArrow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右箭头 27"/>
          <p:cNvSpPr/>
          <p:nvPr/>
        </p:nvSpPr>
        <p:spPr>
          <a:xfrm>
            <a:off x="2111209" y="5216843"/>
            <a:ext cx="627889" cy="644605"/>
          </a:xfrm>
          <a:prstGeom prst="rightArrow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717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768483" y="1068370"/>
            <a:ext cx="644954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五边形 2"/>
          <p:cNvSpPr/>
          <p:nvPr/>
        </p:nvSpPr>
        <p:spPr>
          <a:xfrm>
            <a:off x="900112" y="796365"/>
            <a:ext cx="1152207" cy="544010"/>
          </a:xfrm>
          <a:prstGeom prst="homePlate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咖啡</a:t>
            </a:r>
            <a:r>
              <a:rPr lang="zh-CN" altLang="en-US" sz="2000" dirty="0" smtClean="0">
                <a:solidFill>
                  <a:schemeClr val="bg1"/>
                </a:solidFill>
              </a:rPr>
              <a:t>表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xmlns="" val="2539608531"/>
              </p:ext>
            </p:extLst>
          </p:nvPr>
        </p:nvGraphicFramePr>
        <p:xfrm>
          <a:off x="2975120" y="1276446"/>
          <a:ext cx="5161882" cy="2530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129" y="1612381"/>
            <a:ext cx="1380190" cy="1380190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2111209" y="1980173"/>
            <a:ext cx="627889" cy="644605"/>
          </a:xfrm>
          <a:prstGeom prst="rightArrow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349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8999" y="416503"/>
            <a:ext cx="7366001" cy="664711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直角三角形 2"/>
          <p:cNvSpPr/>
          <p:nvPr/>
        </p:nvSpPr>
        <p:spPr>
          <a:xfrm rot="18900000">
            <a:off x="1317746" y="878013"/>
            <a:ext cx="406400" cy="406400"/>
          </a:xfrm>
          <a:prstGeom prst="rtTriangle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89000" y="416502"/>
            <a:ext cx="1263892" cy="664711"/>
          </a:xfrm>
          <a:prstGeom prst="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solidFill>
                  <a:srgbClr val="2E2E2E"/>
                </a:solidFill>
              </a:rPr>
              <a:t>扩展</a:t>
            </a:r>
            <a:r>
              <a:rPr lang="en-US" altLang="zh-CN" sz="2000" dirty="0">
                <a:solidFill>
                  <a:srgbClr val="2E2E2E"/>
                </a:solidFill>
              </a:rPr>
              <a:t>2</a:t>
            </a:r>
            <a:endParaRPr lang="zh-CN" altLang="en-US" sz="2000" dirty="0">
              <a:solidFill>
                <a:srgbClr val="2E2E2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08315" y="533156"/>
            <a:ext cx="6146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+mn-ea"/>
              </a:rPr>
              <a:t>折线图的折点也可以这样玩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xmlns="" val="3476291041"/>
              </p:ext>
            </p:extLst>
          </p:nvPr>
        </p:nvGraphicFramePr>
        <p:xfrm>
          <a:off x="888999" y="1629270"/>
          <a:ext cx="7366001" cy="1881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右箭头 10"/>
          <p:cNvSpPr/>
          <p:nvPr/>
        </p:nvSpPr>
        <p:spPr>
          <a:xfrm rot="5400000">
            <a:off x="4369173" y="3648920"/>
            <a:ext cx="645645" cy="662834"/>
          </a:xfrm>
          <a:prstGeom prst="rightArrow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xmlns="" val="2066391774"/>
              </p:ext>
            </p:extLst>
          </p:nvPr>
        </p:nvGraphicFramePr>
        <p:xfrm>
          <a:off x="677577" y="4385974"/>
          <a:ext cx="7366001" cy="1881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09239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xmlns="" val="2762059561"/>
              </p:ext>
            </p:extLst>
          </p:nvPr>
        </p:nvGraphicFramePr>
        <p:xfrm>
          <a:off x="677577" y="2240197"/>
          <a:ext cx="7366001" cy="2479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矩形 2"/>
          <p:cNvSpPr/>
          <p:nvPr/>
        </p:nvSpPr>
        <p:spPr>
          <a:xfrm>
            <a:off x="888999" y="416503"/>
            <a:ext cx="7366001" cy="664711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直角三角形 3"/>
          <p:cNvSpPr/>
          <p:nvPr/>
        </p:nvSpPr>
        <p:spPr>
          <a:xfrm rot="18900000">
            <a:off x="1317746" y="878013"/>
            <a:ext cx="406400" cy="406400"/>
          </a:xfrm>
          <a:prstGeom prst="rtTriangle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89000" y="416502"/>
            <a:ext cx="1263892" cy="664711"/>
          </a:xfrm>
          <a:prstGeom prst="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solidFill>
                  <a:srgbClr val="2E2E2E"/>
                </a:solidFill>
              </a:rPr>
              <a:t>扩展</a:t>
            </a:r>
            <a:r>
              <a:rPr lang="en-US" altLang="zh-CN" sz="2000" dirty="0" smtClean="0">
                <a:solidFill>
                  <a:srgbClr val="2E2E2E"/>
                </a:solidFill>
              </a:rPr>
              <a:t>3</a:t>
            </a:r>
            <a:endParaRPr lang="zh-CN" altLang="en-US" sz="2000" dirty="0">
              <a:solidFill>
                <a:srgbClr val="2E2E2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08315" y="533156"/>
            <a:ext cx="6146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+mn-ea"/>
              </a:rPr>
              <a:t>复合图表就更好玩了</a:t>
            </a:r>
            <a:r>
              <a:rPr lang="en-US" altLang="zh-CN" sz="2400" dirty="0" smtClean="0">
                <a:solidFill>
                  <a:schemeClr val="bg1"/>
                </a:solidFill>
                <a:latin typeface="+mn-ea"/>
              </a:rPr>
              <a:t>~~~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右箭头 6"/>
          <p:cNvSpPr/>
          <p:nvPr/>
        </p:nvSpPr>
        <p:spPr>
          <a:xfrm rot="5400000">
            <a:off x="4369173" y="5211503"/>
            <a:ext cx="645645" cy="662834"/>
          </a:xfrm>
          <a:prstGeom prst="rightArrow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9746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xmlns="" val="3666941143"/>
              </p:ext>
            </p:extLst>
          </p:nvPr>
        </p:nvGraphicFramePr>
        <p:xfrm>
          <a:off x="358816" y="642888"/>
          <a:ext cx="7836062" cy="263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xmlns="" val="1083945870"/>
              </p:ext>
            </p:extLst>
          </p:nvPr>
        </p:nvGraphicFramePr>
        <p:xfrm>
          <a:off x="684836" y="3457466"/>
          <a:ext cx="7836062" cy="263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矩形 23"/>
          <p:cNvSpPr/>
          <p:nvPr/>
        </p:nvSpPr>
        <p:spPr>
          <a:xfrm>
            <a:off x="0" y="6204031"/>
            <a:ext cx="9144000" cy="653970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400" dirty="0" smtClean="0">
                <a:latin typeface="+mj-ea"/>
                <a:ea typeface="+mj-ea"/>
              </a:rPr>
              <a:t>看到吗？连菊花都可以种了！！</a:t>
            </a:r>
            <a:endParaRPr lang="zh-CN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1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82142" y="2034523"/>
            <a:ext cx="784060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900" b="1" dirty="0" smtClean="0">
                <a:solidFill>
                  <a:srgbClr val="2E2E2E"/>
                </a:solidFill>
                <a:latin typeface="+mj-ea"/>
                <a:ea typeface="+mj-ea"/>
              </a:rPr>
              <a:t>过瘾？</a:t>
            </a:r>
            <a:endParaRPr lang="zh-CN" altLang="en-US" sz="19900" b="1" dirty="0">
              <a:solidFill>
                <a:srgbClr val="2E2E2E"/>
              </a:solidFill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32613" y="1527617"/>
            <a:ext cx="2624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2E2E2E"/>
                </a:solidFill>
                <a:latin typeface="+mj-ea"/>
                <a:ea typeface="+mj-ea"/>
              </a:rPr>
              <a:t>还不够</a:t>
            </a:r>
            <a:r>
              <a:rPr lang="en-US" altLang="zh-CN" sz="4800" b="1" dirty="0" smtClean="0">
                <a:solidFill>
                  <a:srgbClr val="2E2E2E"/>
                </a:solidFill>
                <a:latin typeface="+mj-ea"/>
                <a:ea typeface="+mj-ea"/>
              </a:rPr>
              <a:t>…</a:t>
            </a:r>
            <a:endParaRPr lang="zh-CN" altLang="en-US" sz="4800" b="1" dirty="0">
              <a:solidFill>
                <a:srgbClr val="2E2E2E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3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标注 1"/>
          <p:cNvSpPr/>
          <p:nvPr/>
        </p:nvSpPr>
        <p:spPr>
          <a:xfrm>
            <a:off x="812800" y="2329871"/>
            <a:ext cx="7731760" cy="2333569"/>
          </a:xfrm>
          <a:prstGeom prst="wedgeRectCallout">
            <a:avLst>
              <a:gd name="adj1" fmla="val -23330"/>
              <a:gd name="adj2" fmla="val -45911"/>
            </a:avLst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336040" y="2688036"/>
            <a:ext cx="4471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chemeClr val="bg1"/>
                </a:solidFill>
                <a:latin typeface="+mn-ea"/>
              </a:rPr>
              <a:t>没有谁比</a:t>
            </a:r>
            <a:r>
              <a:rPr lang="en-US" altLang="zh-CN" sz="4800" dirty="0" smtClean="0">
                <a:solidFill>
                  <a:schemeClr val="bg1"/>
                </a:solidFill>
                <a:latin typeface="+mn-ea"/>
              </a:rPr>
              <a:t>Excel</a:t>
            </a:r>
          </a:p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+mj-ea"/>
                <a:ea typeface="+mj-ea"/>
              </a:rPr>
              <a:t>更适合做图表了</a:t>
            </a:r>
            <a:endParaRPr lang="en-US" altLang="zh-CN" sz="48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9440" y="277793"/>
            <a:ext cx="7945120" cy="1117599"/>
          </a:xfrm>
          <a:prstGeom prst="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4400" b="1" dirty="0" smtClean="0">
                <a:solidFill>
                  <a:srgbClr val="2E2E2E"/>
                </a:solidFill>
                <a:latin typeface="+mj-ea"/>
                <a:ea typeface="+mj-ea"/>
              </a:rPr>
              <a:t>试试结合</a:t>
            </a:r>
            <a:r>
              <a:rPr lang="en-US" altLang="zh-CN" sz="4400" b="1" dirty="0" smtClean="0">
                <a:solidFill>
                  <a:srgbClr val="2E2E2E"/>
                </a:solidFill>
                <a:latin typeface="+mj-ea"/>
                <a:ea typeface="+mj-ea"/>
              </a:rPr>
              <a:t>EXCEL</a:t>
            </a:r>
            <a:r>
              <a:rPr lang="zh-CN" altLang="en-US" sz="4400" b="1" dirty="0" smtClean="0">
                <a:solidFill>
                  <a:srgbClr val="2E2E2E"/>
                </a:solidFill>
                <a:latin typeface="+mj-ea"/>
                <a:ea typeface="+mj-ea"/>
              </a:rPr>
              <a:t>吧</a:t>
            </a:r>
            <a:endParaRPr lang="zh-CN" altLang="en-US" sz="4400" b="1" dirty="0">
              <a:solidFill>
                <a:srgbClr val="2E2E2E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67352"/>
            <a:ext cx="889000" cy="538480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255000" y="567352"/>
            <a:ext cx="889000" cy="538480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51100" y="5021605"/>
            <a:ext cx="76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2E2E2E"/>
                </a:solidFill>
                <a:latin typeface="+mj-ea"/>
                <a:ea typeface="+mj-ea"/>
              </a:rPr>
              <a:t>由于篇幅有限，这里不作详细操作介绍</a:t>
            </a:r>
            <a:endParaRPr lang="en-US" altLang="zh-CN" sz="3200" b="1" dirty="0" smtClean="0">
              <a:solidFill>
                <a:srgbClr val="2E2E2E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16503"/>
            <a:ext cx="8090704" cy="664711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>
            <a:off x="1" y="416502"/>
            <a:ext cx="1263892" cy="664711"/>
          </a:xfrm>
          <a:prstGeom prst="triangle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dirty="0">
              <a:solidFill>
                <a:srgbClr val="2E2E2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10645" y="456469"/>
            <a:ext cx="6146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你知道</a:t>
            </a:r>
            <a:r>
              <a:rPr lang="zh-CN" altLang="en-US" sz="3200" b="1" dirty="0" smtClean="0">
                <a:solidFill>
                  <a:srgbClr val="FFD03B"/>
                </a:solidFill>
                <a:latin typeface="+mj-ea"/>
                <a:ea typeface="+mj-ea"/>
              </a:rPr>
              <a:t>条件格式</a:t>
            </a:r>
            <a:r>
              <a:rPr lang="zh-CN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可以引用到</a:t>
            </a:r>
            <a:r>
              <a:rPr lang="en-US" altLang="zh-CN" sz="2400" b="1" dirty="0" smtClean="0">
                <a:solidFill>
                  <a:schemeClr val="bg1"/>
                </a:solidFill>
                <a:latin typeface="+mj-ea"/>
                <a:ea typeface="+mj-ea"/>
              </a:rPr>
              <a:t>PPT</a:t>
            </a:r>
            <a:r>
              <a:rPr lang="zh-CN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吗？</a:t>
            </a: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等腰三角形 5"/>
          <p:cNvSpPr/>
          <p:nvPr/>
        </p:nvSpPr>
        <p:spPr>
          <a:xfrm flipV="1">
            <a:off x="847205" y="416502"/>
            <a:ext cx="1263892" cy="664711"/>
          </a:xfrm>
          <a:prstGeom prst="triangle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dirty="0">
              <a:solidFill>
                <a:srgbClr val="2E2E2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22256" y="1520778"/>
            <a:ext cx="6699489" cy="110799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latin typeface="+mj-ea"/>
                <a:ea typeface="+mj-ea"/>
              </a:rPr>
              <a:t>PPT</a:t>
            </a:r>
            <a:r>
              <a:rPr lang="zh-CN" altLang="en-US" sz="2200" dirty="0" smtClean="0">
                <a:latin typeface="+mj-ea"/>
                <a:ea typeface="+mj-ea"/>
              </a:rPr>
              <a:t>自带的表格工具是个阉割版，但我们总是想增强表格的表现力。那你有没有试过，把</a:t>
            </a:r>
            <a:r>
              <a:rPr lang="en-US" altLang="zh-CN" sz="2200" dirty="0" smtClean="0">
                <a:latin typeface="+mj-ea"/>
                <a:ea typeface="+mj-ea"/>
              </a:rPr>
              <a:t>Excel</a:t>
            </a:r>
            <a:r>
              <a:rPr lang="zh-CN" altLang="en-US" sz="2200" dirty="0" smtClean="0">
                <a:latin typeface="+mj-ea"/>
                <a:ea typeface="+mj-ea"/>
              </a:rPr>
              <a:t>中的条件格式功能引用到</a:t>
            </a:r>
            <a:r>
              <a:rPr lang="en-US" altLang="zh-CN" sz="2200" dirty="0" smtClean="0">
                <a:latin typeface="+mj-ea"/>
                <a:ea typeface="+mj-ea"/>
              </a:rPr>
              <a:t>PPT</a:t>
            </a:r>
            <a:r>
              <a:rPr lang="zh-CN" altLang="en-US" sz="2200" dirty="0" smtClean="0">
                <a:latin typeface="+mj-ea"/>
                <a:ea typeface="+mj-ea"/>
              </a:rPr>
              <a:t>呢？</a:t>
            </a:r>
            <a:endParaRPr lang="zh-CN" altLang="en-US" sz="2200" dirty="0"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78056" y="3717444"/>
            <a:ext cx="2812648" cy="144655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2200" dirty="0" smtClean="0">
                <a:latin typeface="+mj-ea"/>
                <a:ea typeface="+mj-ea"/>
              </a:rPr>
              <a:t>怎么引用？在</a:t>
            </a:r>
            <a:r>
              <a:rPr lang="en-US" altLang="zh-CN" sz="2200" dirty="0" smtClean="0">
                <a:latin typeface="+mj-ea"/>
                <a:ea typeface="+mj-ea"/>
              </a:rPr>
              <a:t>Excel</a:t>
            </a:r>
            <a:r>
              <a:rPr lang="zh-CN" altLang="en-US" sz="2200" dirty="0" smtClean="0">
                <a:latin typeface="+mj-ea"/>
                <a:ea typeface="+mj-ea"/>
              </a:rPr>
              <a:t>中建好表格，然后直接复制粘贴到</a:t>
            </a:r>
            <a:r>
              <a:rPr lang="en-US" altLang="zh-CN" sz="2200" dirty="0" smtClean="0">
                <a:latin typeface="+mj-ea"/>
                <a:ea typeface="+mj-ea"/>
              </a:rPr>
              <a:t>PPT</a:t>
            </a:r>
            <a:r>
              <a:rPr lang="zh-CN" altLang="en-US" sz="2200" dirty="0" smtClean="0">
                <a:latin typeface="+mj-ea"/>
                <a:ea typeface="+mj-ea"/>
              </a:rPr>
              <a:t>不就完了嘛！！</a:t>
            </a:r>
            <a:endParaRPr lang="zh-CN" altLang="en-US" sz="2200" dirty="0">
              <a:latin typeface="+mj-ea"/>
              <a:ea typeface="+mj-ea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59400502"/>
              </p:ext>
            </p:extLst>
          </p:nvPr>
        </p:nvGraphicFramePr>
        <p:xfrm>
          <a:off x="1263893" y="3368776"/>
          <a:ext cx="3825454" cy="2598498"/>
        </p:xfrm>
        <a:graphic>
          <a:graphicData uri="http://schemas.openxmlformats.org/presentationml/2006/ole">
            <p:oleObj spid="_x0000_s13333" name="工作表" r:id="rId3" imgW="1470604" imgH="998274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732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22256" y="1318783"/>
            <a:ext cx="6699489" cy="43088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2200" dirty="0" smtClean="0">
                <a:latin typeface="+mj-ea"/>
                <a:ea typeface="+mj-ea"/>
              </a:rPr>
              <a:t>但是要注意的是，粘贴的时候，要选择“嵌入”</a:t>
            </a:r>
            <a:endParaRPr lang="zh-CN" altLang="en-US" sz="2200" dirty="0"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95" y="2308489"/>
            <a:ext cx="2419350" cy="2324100"/>
          </a:xfrm>
          <a:prstGeom prst="rect">
            <a:avLst/>
          </a:prstGeom>
        </p:spPr>
      </p:pic>
      <p:sp>
        <p:nvSpPr>
          <p:cNvPr id="5" name="同心圆 4"/>
          <p:cNvSpPr/>
          <p:nvPr/>
        </p:nvSpPr>
        <p:spPr>
          <a:xfrm>
            <a:off x="6584748" y="2564821"/>
            <a:ext cx="590309" cy="590309"/>
          </a:xfrm>
          <a:prstGeom prst="donut">
            <a:avLst>
              <a:gd name="adj" fmla="val 11942"/>
            </a:avLst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6584748" y="1814948"/>
            <a:ext cx="259183" cy="706594"/>
          </a:xfrm>
          <a:prstGeom prst="straightConnector1">
            <a:avLst/>
          </a:prstGeom>
          <a:ln w="76200">
            <a:solidFill>
              <a:srgbClr val="2E2E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222255" y="2529016"/>
            <a:ext cx="4280139" cy="178510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latin typeface="+mj-ea"/>
                <a:ea typeface="+mj-ea"/>
              </a:rPr>
              <a:t>其实原理就是在</a:t>
            </a:r>
            <a:r>
              <a:rPr lang="en-US" altLang="zh-CN" sz="2200" dirty="0">
                <a:latin typeface="+mj-ea"/>
                <a:ea typeface="+mj-ea"/>
              </a:rPr>
              <a:t>PPT</a:t>
            </a:r>
            <a:r>
              <a:rPr lang="zh-CN" altLang="en-US" sz="2200" dirty="0">
                <a:latin typeface="+mj-ea"/>
                <a:ea typeface="+mj-ea"/>
              </a:rPr>
              <a:t>中嵌入一个</a:t>
            </a:r>
            <a:r>
              <a:rPr lang="en-US" altLang="zh-CN" sz="2200" dirty="0">
                <a:latin typeface="+mj-ea"/>
                <a:ea typeface="+mj-ea"/>
              </a:rPr>
              <a:t>Excel</a:t>
            </a:r>
            <a:r>
              <a:rPr lang="zh-CN" altLang="en-US" sz="2200" dirty="0">
                <a:latin typeface="+mj-ea"/>
                <a:ea typeface="+mj-ea"/>
              </a:rPr>
              <a:t>表</a:t>
            </a:r>
            <a:r>
              <a:rPr lang="zh-CN" altLang="en-US" sz="2200" dirty="0" smtClean="0">
                <a:latin typeface="+mj-ea"/>
                <a:ea typeface="+mj-ea"/>
              </a:rPr>
              <a:t>。</a:t>
            </a:r>
            <a:endParaRPr lang="en-US" altLang="zh-CN" sz="2200" dirty="0" smtClean="0">
              <a:latin typeface="+mj-ea"/>
              <a:ea typeface="+mj-ea"/>
            </a:endParaRPr>
          </a:p>
          <a:p>
            <a:endParaRPr lang="zh-CN" altLang="en-US" sz="2200" dirty="0">
              <a:latin typeface="+mj-ea"/>
              <a:ea typeface="+mj-ea"/>
            </a:endParaRPr>
          </a:p>
          <a:p>
            <a:r>
              <a:rPr lang="zh-CN" altLang="en-US" sz="2200" dirty="0" smtClean="0">
                <a:latin typeface="+mj-ea"/>
                <a:ea typeface="+mj-ea"/>
              </a:rPr>
              <a:t>这样表格不但美观，修改数据，视觉效果也会跟着变！！！</a:t>
            </a:r>
            <a:endParaRPr lang="en-US" altLang="zh-CN" sz="22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6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>
            <a:off x="251520" y="5481228"/>
            <a:ext cx="864096" cy="792088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83568" y="6091004"/>
            <a:ext cx="7893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于是</a:t>
            </a:r>
            <a:r>
              <a:rPr lang="zh-CN" altLang="en-US" dirty="0" smtClean="0">
                <a:solidFill>
                  <a:schemeClr val="bg1"/>
                </a:solidFill>
                <a:latin typeface="+mj-ea"/>
                <a:ea typeface="+mj-ea"/>
              </a:rPr>
              <a:t>，我们探讨了一个晚上的图表，</a:t>
            </a:r>
            <a:r>
              <a:rPr lang="zh-CN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然后</a:t>
            </a:r>
            <a:r>
              <a:rPr lang="zh-CN" altLang="en-US" dirty="0" smtClean="0">
                <a:solidFill>
                  <a:schemeClr val="bg1"/>
                </a:solidFill>
                <a:latin typeface="+mj-ea"/>
                <a:ea typeface="+mj-ea"/>
              </a:rPr>
              <a:t>，就没有然后了</a:t>
            </a:r>
            <a:r>
              <a:rPr lang="en-US" altLang="zh-CN" dirty="0" smtClean="0">
                <a:solidFill>
                  <a:schemeClr val="bg1"/>
                </a:solidFill>
                <a:latin typeface="+mj-ea"/>
                <a:ea typeface="+mj-ea"/>
              </a:rPr>
              <a:t>……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2" name="Group 4"/>
          <p:cNvGrpSpPr>
            <a:grpSpLocks noChangeAspect="1"/>
          </p:cNvGrpSpPr>
          <p:nvPr/>
        </p:nvGrpSpPr>
        <p:grpSpPr bwMode="auto">
          <a:xfrm>
            <a:off x="1449678" y="2698561"/>
            <a:ext cx="996241" cy="1461283"/>
            <a:chOff x="1283" y="1414"/>
            <a:chExt cx="512" cy="751"/>
          </a:xfrm>
          <a:solidFill>
            <a:srgbClr val="2E2E2E"/>
          </a:solidFill>
        </p:grpSpPr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1283" y="1581"/>
              <a:ext cx="38" cy="5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1419" y="1414"/>
              <a:ext cx="112" cy="1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1345" y="1548"/>
              <a:ext cx="450" cy="617"/>
            </a:xfrm>
            <a:custGeom>
              <a:avLst/>
              <a:gdLst>
                <a:gd name="T0" fmla="*/ 41 w 189"/>
                <a:gd name="T1" fmla="*/ 0 h 259"/>
                <a:gd name="T2" fmla="*/ 78 w 189"/>
                <a:gd name="T3" fmla="*/ 17 h 259"/>
                <a:gd name="T4" fmla="*/ 114 w 189"/>
                <a:gd name="T5" fmla="*/ 51 h 259"/>
                <a:gd name="T6" fmla="*/ 167 w 189"/>
                <a:gd name="T7" fmla="*/ 57 h 259"/>
                <a:gd name="T8" fmla="*/ 167 w 189"/>
                <a:gd name="T9" fmla="*/ 74 h 259"/>
                <a:gd name="T10" fmla="*/ 108 w 189"/>
                <a:gd name="T11" fmla="*/ 74 h 259"/>
                <a:gd name="T12" fmla="*/ 67 w 189"/>
                <a:gd name="T13" fmla="*/ 46 h 259"/>
                <a:gd name="T14" fmla="*/ 67 w 189"/>
                <a:gd name="T15" fmla="*/ 104 h 259"/>
                <a:gd name="T16" fmla="*/ 79 w 189"/>
                <a:gd name="T17" fmla="*/ 108 h 259"/>
                <a:gd name="T18" fmla="*/ 79 w 189"/>
                <a:gd name="T19" fmla="*/ 83 h 259"/>
                <a:gd name="T20" fmla="*/ 189 w 189"/>
                <a:gd name="T21" fmla="*/ 83 h 259"/>
                <a:gd name="T22" fmla="*/ 189 w 189"/>
                <a:gd name="T23" fmla="*/ 259 h 259"/>
                <a:gd name="T24" fmla="*/ 79 w 189"/>
                <a:gd name="T25" fmla="*/ 259 h 259"/>
                <a:gd name="T26" fmla="*/ 79 w 189"/>
                <a:gd name="T27" fmla="*/ 158 h 259"/>
                <a:gd name="T28" fmla="*/ 37 w 189"/>
                <a:gd name="T29" fmla="*/ 158 h 259"/>
                <a:gd name="T30" fmla="*/ 1 w 189"/>
                <a:gd name="T31" fmla="*/ 120 h 259"/>
                <a:gd name="T32" fmla="*/ 1 w 189"/>
                <a:gd name="T33" fmla="*/ 38 h 259"/>
                <a:gd name="T34" fmla="*/ 41 w 189"/>
                <a:gd name="T35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" h="259">
                  <a:moveTo>
                    <a:pt x="41" y="0"/>
                  </a:moveTo>
                  <a:cubicBezTo>
                    <a:pt x="41" y="0"/>
                    <a:pt x="60" y="0"/>
                    <a:pt x="78" y="17"/>
                  </a:cubicBezTo>
                  <a:cubicBezTo>
                    <a:pt x="96" y="33"/>
                    <a:pt x="114" y="51"/>
                    <a:pt x="114" y="51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74"/>
                    <a:pt x="167" y="74"/>
                    <a:pt x="167" y="74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189" y="83"/>
                    <a:pt x="189" y="83"/>
                    <a:pt x="189" y="83"/>
                  </a:cubicBezTo>
                  <a:cubicBezTo>
                    <a:pt x="189" y="259"/>
                    <a:pt x="189" y="259"/>
                    <a:pt x="189" y="259"/>
                  </a:cubicBezTo>
                  <a:cubicBezTo>
                    <a:pt x="79" y="259"/>
                    <a:pt x="79" y="259"/>
                    <a:pt x="79" y="259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8"/>
                    <a:pt x="1" y="158"/>
                    <a:pt x="1" y="120"/>
                  </a:cubicBezTo>
                  <a:cubicBezTo>
                    <a:pt x="1" y="90"/>
                    <a:pt x="1" y="38"/>
                    <a:pt x="1" y="38"/>
                  </a:cubicBezTo>
                  <a:cubicBezTo>
                    <a:pt x="1" y="38"/>
                    <a:pt x="0" y="1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1664" y="1581"/>
              <a:ext cx="48" cy="83"/>
            </a:xfrm>
            <a:custGeom>
              <a:avLst/>
              <a:gdLst>
                <a:gd name="T0" fmla="*/ 0 w 48"/>
                <a:gd name="T1" fmla="*/ 7 h 83"/>
                <a:gd name="T2" fmla="*/ 21 w 48"/>
                <a:gd name="T3" fmla="*/ 0 h 83"/>
                <a:gd name="T4" fmla="*/ 48 w 48"/>
                <a:gd name="T5" fmla="*/ 83 h 83"/>
                <a:gd name="T6" fmla="*/ 24 w 48"/>
                <a:gd name="T7" fmla="*/ 81 h 83"/>
                <a:gd name="T8" fmla="*/ 0 w 48"/>
                <a:gd name="T9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3">
                  <a:moveTo>
                    <a:pt x="0" y="7"/>
                  </a:moveTo>
                  <a:lnTo>
                    <a:pt x="21" y="0"/>
                  </a:lnTo>
                  <a:lnTo>
                    <a:pt x="48" y="83"/>
                  </a:lnTo>
                  <a:lnTo>
                    <a:pt x="24" y="81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矩形 38"/>
          <p:cNvSpPr/>
          <p:nvPr/>
        </p:nvSpPr>
        <p:spPr>
          <a:xfrm>
            <a:off x="1910302" y="3318731"/>
            <a:ext cx="5427428" cy="883920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Group 14"/>
          <p:cNvGrpSpPr>
            <a:grpSpLocks noChangeAspect="1"/>
          </p:cNvGrpSpPr>
          <p:nvPr/>
        </p:nvGrpSpPr>
        <p:grpSpPr bwMode="auto">
          <a:xfrm rot="15300000">
            <a:off x="6889545" y="2089091"/>
            <a:ext cx="896368" cy="870717"/>
            <a:chOff x="1386" y="880"/>
            <a:chExt cx="629" cy="611"/>
          </a:xfrm>
          <a:solidFill>
            <a:srgbClr val="2E2E2E"/>
          </a:solidFill>
        </p:grpSpPr>
        <p:sp>
          <p:nvSpPr>
            <p:cNvPr id="49" name="Freeform 15"/>
            <p:cNvSpPr>
              <a:spLocks/>
            </p:cNvSpPr>
            <p:nvPr/>
          </p:nvSpPr>
          <p:spPr bwMode="auto">
            <a:xfrm>
              <a:off x="1386" y="917"/>
              <a:ext cx="574" cy="574"/>
            </a:xfrm>
            <a:custGeom>
              <a:avLst/>
              <a:gdLst>
                <a:gd name="T0" fmla="*/ 47 w 94"/>
                <a:gd name="T1" fmla="*/ 0 h 94"/>
                <a:gd name="T2" fmla="*/ 0 w 94"/>
                <a:gd name="T3" fmla="*/ 47 h 94"/>
                <a:gd name="T4" fmla="*/ 47 w 94"/>
                <a:gd name="T5" fmla="*/ 94 h 94"/>
                <a:gd name="T6" fmla="*/ 94 w 94"/>
                <a:gd name="T7" fmla="*/ 47 h 94"/>
                <a:gd name="T8" fmla="*/ 47 w 94"/>
                <a:gd name="T9" fmla="*/ 47 h 94"/>
                <a:gd name="T10" fmla="*/ 47 w 94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4"/>
                    <a:pt x="94" y="73"/>
                    <a:pt x="94" y="47"/>
                  </a:cubicBezTo>
                  <a:cubicBezTo>
                    <a:pt x="47" y="47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6"/>
            <p:cNvSpPr>
              <a:spLocks/>
            </p:cNvSpPr>
            <p:nvPr/>
          </p:nvSpPr>
          <p:spPr bwMode="auto">
            <a:xfrm>
              <a:off x="1697" y="880"/>
              <a:ext cx="202" cy="287"/>
            </a:xfrm>
            <a:custGeom>
              <a:avLst/>
              <a:gdLst>
                <a:gd name="T0" fmla="*/ 0 w 33"/>
                <a:gd name="T1" fmla="*/ 0 h 47"/>
                <a:gd name="T2" fmla="*/ 0 w 33"/>
                <a:gd name="T3" fmla="*/ 47 h 47"/>
                <a:gd name="T4" fmla="*/ 33 w 33"/>
                <a:gd name="T5" fmla="*/ 13 h 47"/>
                <a:gd name="T6" fmla="*/ 0 w 33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7">
                  <a:moveTo>
                    <a:pt x="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24" y="5"/>
                    <a:pt x="13" y="0"/>
                    <a:pt x="0" y="0"/>
                  </a:cubicBezTo>
                </a:path>
              </a:pathLst>
            </a:custGeom>
            <a:solidFill>
              <a:srgbClr val="FFD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7"/>
            <p:cNvSpPr>
              <a:spLocks/>
            </p:cNvSpPr>
            <p:nvPr/>
          </p:nvSpPr>
          <p:spPr bwMode="auto">
            <a:xfrm>
              <a:off x="1728" y="972"/>
              <a:ext cx="287" cy="214"/>
            </a:xfrm>
            <a:custGeom>
              <a:avLst/>
              <a:gdLst>
                <a:gd name="T0" fmla="*/ 47 w 47"/>
                <a:gd name="T1" fmla="*/ 35 h 35"/>
                <a:gd name="T2" fmla="*/ 32 w 47"/>
                <a:gd name="T3" fmla="*/ 0 h 35"/>
                <a:gd name="T4" fmla="*/ 0 w 47"/>
                <a:gd name="T5" fmla="*/ 34 h 35"/>
                <a:gd name="T6" fmla="*/ 0 w 47"/>
                <a:gd name="T7" fmla="*/ 35 h 35"/>
                <a:gd name="T8" fmla="*/ 47 w 47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5">
                  <a:moveTo>
                    <a:pt x="47" y="35"/>
                  </a:moveTo>
                  <a:cubicBezTo>
                    <a:pt x="47" y="21"/>
                    <a:pt x="41" y="9"/>
                    <a:pt x="32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lnTo>
                    <a:pt x="47" y="35"/>
                  </a:lnTo>
                  <a:close/>
                </a:path>
              </a:pathLst>
            </a:custGeom>
            <a:solidFill>
              <a:srgbClr val="FFD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H="1">
            <a:off x="6829449" y="2698561"/>
            <a:ext cx="996241" cy="1461283"/>
            <a:chOff x="1283" y="1414"/>
            <a:chExt cx="512" cy="751"/>
          </a:xfrm>
          <a:solidFill>
            <a:srgbClr val="2E2E2E"/>
          </a:solidFill>
        </p:grpSpPr>
        <p:sp>
          <p:nvSpPr>
            <p:cNvPr id="53" name="Rectangle 5"/>
            <p:cNvSpPr>
              <a:spLocks noChangeArrowheads="1"/>
            </p:cNvSpPr>
            <p:nvPr/>
          </p:nvSpPr>
          <p:spPr bwMode="auto">
            <a:xfrm>
              <a:off x="1283" y="1581"/>
              <a:ext cx="38" cy="5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Oval 6"/>
            <p:cNvSpPr>
              <a:spLocks noChangeArrowheads="1"/>
            </p:cNvSpPr>
            <p:nvPr/>
          </p:nvSpPr>
          <p:spPr bwMode="auto">
            <a:xfrm>
              <a:off x="1419" y="1414"/>
              <a:ext cx="112" cy="1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1345" y="1548"/>
              <a:ext cx="450" cy="617"/>
            </a:xfrm>
            <a:custGeom>
              <a:avLst/>
              <a:gdLst>
                <a:gd name="T0" fmla="*/ 41 w 189"/>
                <a:gd name="T1" fmla="*/ 0 h 259"/>
                <a:gd name="T2" fmla="*/ 78 w 189"/>
                <a:gd name="T3" fmla="*/ 17 h 259"/>
                <a:gd name="T4" fmla="*/ 114 w 189"/>
                <a:gd name="T5" fmla="*/ 51 h 259"/>
                <a:gd name="T6" fmla="*/ 167 w 189"/>
                <a:gd name="T7" fmla="*/ 57 h 259"/>
                <a:gd name="T8" fmla="*/ 167 w 189"/>
                <a:gd name="T9" fmla="*/ 74 h 259"/>
                <a:gd name="T10" fmla="*/ 108 w 189"/>
                <a:gd name="T11" fmla="*/ 74 h 259"/>
                <a:gd name="T12" fmla="*/ 67 w 189"/>
                <a:gd name="T13" fmla="*/ 46 h 259"/>
                <a:gd name="T14" fmla="*/ 67 w 189"/>
                <a:gd name="T15" fmla="*/ 104 h 259"/>
                <a:gd name="T16" fmla="*/ 79 w 189"/>
                <a:gd name="T17" fmla="*/ 108 h 259"/>
                <a:gd name="T18" fmla="*/ 79 w 189"/>
                <a:gd name="T19" fmla="*/ 83 h 259"/>
                <a:gd name="T20" fmla="*/ 189 w 189"/>
                <a:gd name="T21" fmla="*/ 83 h 259"/>
                <a:gd name="T22" fmla="*/ 189 w 189"/>
                <a:gd name="T23" fmla="*/ 259 h 259"/>
                <a:gd name="T24" fmla="*/ 79 w 189"/>
                <a:gd name="T25" fmla="*/ 259 h 259"/>
                <a:gd name="T26" fmla="*/ 79 w 189"/>
                <a:gd name="T27" fmla="*/ 158 h 259"/>
                <a:gd name="T28" fmla="*/ 37 w 189"/>
                <a:gd name="T29" fmla="*/ 158 h 259"/>
                <a:gd name="T30" fmla="*/ 1 w 189"/>
                <a:gd name="T31" fmla="*/ 120 h 259"/>
                <a:gd name="T32" fmla="*/ 1 w 189"/>
                <a:gd name="T33" fmla="*/ 38 h 259"/>
                <a:gd name="T34" fmla="*/ 41 w 189"/>
                <a:gd name="T35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" h="259">
                  <a:moveTo>
                    <a:pt x="41" y="0"/>
                  </a:moveTo>
                  <a:cubicBezTo>
                    <a:pt x="41" y="0"/>
                    <a:pt x="60" y="0"/>
                    <a:pt x="78" y="17"/>
                  </a:cubicBezTo>
                  <a:cubicBezTo>
                    <a:pt x="96" y="33"/>
                    <a:pt x="114" y="51"/>
                    <a:pt x="114" y="51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74"/>
                    <a:pt x="167" y="74"/>
                    <a:pt x="167" y="74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189" y="83"/>
                    <a:pt x="189" y="83"/>
                    <a:pt x="189" y="83"/>
                  </a:cubicBezTo>
                  <a:cubicBezTo>
                    <a:pt x="189" y="259"/>
                    <a:pt x="189" y="259"/>
                    <a:pt x="189" y="259"/>
                  </a:cubicBezTo>
                  <a:cubicBezTo>
                    <a:pt x="79" y="259"/>
                    <a:pt x="79" y="259"/>
                    <a:pt x="79" y="259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8"/>
                    <a:pt x="1" y="158"/>
                    <a:pt x="1" y="120"/>
                  </a:cubicBezTo>
                  <a:cubicBezTo>
                    <a:pt x="1" y="90"/>
                    <a:pt x="1" y="38"/>
                    <a:pt x="1" y="38"/>
                  </a:cubicBezTo>
                  <a:cubicBezTo>
                    <a:pt x="1" y="38"/>
                    <a:pt x="0" y="1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1664" y="1581"/>
              <a:ext cx="48" cy="83"/>
            </a:xfrm>
            <a:custGeom>
              <a:avLst/>
              <a:gdLst>
                <a:gd name="T0" fmla="*/ 0 w 48"/>
                <a:gd name="T1" fmla="*/ 7 h 83"/>
                <a:gd name="T2" fmla="*/ 21 w 48"/>
                <a:gd name="T3" fmla="*/ 0 h 83"/>
                <a:gd name="T4" fmla="*/ 48 w 48"/>
                <a:gd name="T5" fmla="*/ 83 h 83"/>
                <a:gd name="T6" fmla="*/ 24 w 48"/>
                <a:gd name="T7" fmla="*/ 81 h 83"/>
                <a:gd name="T8" fmla="*/ 0 w 48"/>
                <a:gd name="T9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3">
                  <a:moveTo>
                    <a:pt x="0" y="7"/>
                  </a:moveTo>
                  <a:lnTo>
                    <a:pt x="21" y="0"/>
                  </a:lnTo>
                  <a:lnTo>
                    <a:pt x="48" y="83"/>
                  </a:lnTo>
                  <a:lnTo>
                    <a:pt x="24" y="81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486648" y="1913320"/>
            <a:ext cx="996241" cy="1045976"/>
            <a:chOff x="1511660" y="1527445"/>
            <a:chExt cx="3868662" cy="4061795"/>
          </a:xfrm>
          <a:solidFill>
            <a:srgbClr val="2E2E2E"/>
          </a:solidFill>
        </p:grpSpPr>
        <p:sp>
          <p:nvSpPr>
            <p:cNvPr id="67" name="椭圆 66"/>
            <p:cNvSpPr/>
            <p:nvPr/>
          </p:nvSpPr>
          <p:spPr>
            <a:xfrm>
              <a:off x="2017859" y="2564904"/>
              <a:ext cx="3024336" cy="30243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E2E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8" name="Freeform 5"/>
            <p:cNvSpPr>
              <a:spLocks/>
            </p:cNvSpPr>
            <p:nvPr/>
          </p:nvSpPr>
          <p:spPr bwMode="auto">
            <a:xfrm>
              <a:off x="1511660" y="2060848"/>
              <a:ext cx="3868662" cy="2219448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9" h="153">
                  <a:moveTo>
                    <a:pt x="94" y="104"/>
                  </a:moveTo>
                  <a:cubicBezTo>
                    <a:pt x="102" y="119"/>
                    <a:pt x="104" y="139"/>
                    <a:pt x="104" y="139"/>
                  </a:cubicBezTo>
                  <a:cubicBezTo>
                    <a:pt x="104" y="139"/>
                    <a:pt x="126" y="127"/>
                    <a:pt x="137" y="104"/>
                  </a:cubicBezTo>
                  <a:cubicBezTo>
                    <a:pt x="146" y="118"/>
                    <a:pt x="148" y="138"/>
                    <a:pt x="148" y="138"/>
                  </a:cubicBezTo>
                  <a:cubicBezTo>
                    <a:pt x="148" y="138"/>
                    <a:pt x="172" y="121"/>
                    <a:pt x="178" y="101"/>
                  </a:cubicBezTo>
                  <a:cubicBezTo>
                    <a:pt x="199" y="114"/>
                    <a:pt x="207" y="129"/>
                    <a:pt x="212" y="147"/>
                  </a:cubicBezTo>
                  <a:cubicBezTo>
                    <a:pt x="212" y="148"/>
                    <a:pt x="213" y="149"/>
                    <a:pt x="213" y="150"/>
                  </a:cubicBezTo>
                  <a:cubicBezTo>
                    <a:pt x="213" y="152"/>
                    <a:pt x="213" y="153"/>
                    <a:pt x="213" y="153"/>
                  </a:cubicBezTo>
                  <a:cubicBezTo>
                    <a:pt x="213" y="153"/>
                    <a:pt x="222" y="138"/>
                    <a:pt x="229" y="117"/>
                  </a:cubicBezTo>
                  <a:cubicBezTo>
                    <a:pt x="236" y="93"/>
                    <a:pt x="239" y="62"/>
                    <a:pt x="222" y="38"/>
                  </a:cubicBezTo>
                  <a:cubicBezTo>
                    <a:pt x="205" y="14"/>
                    <a:pt x="177" y="14"/>
                    <a:pt x="161" y="19"/>
                  </a:cubicBezTo>
                  <a:cubicBezTo>
                    <a:pt x="146" y="6"/>
                    <a:pt x="129" y="0"/>
                    <a:pt x="112" y="0"/>
                  </a:cubicBezTo>
                  <a:cubicBezTo>
                    <a:pt x="73" y="1"/>
                    <a:pt x="42" y="33"/>
                    <a:pt x="41" y="34"/>
                  </a:cubicBezTo>
                  <a:cubicBezTo>
                    <a:pt x="0" y="74"/>
                    <a:pt x="43" y="143"/>
                    <a:pt x="47" y="149"/>
                  </a:cubicBezTo>
                  <a:cubicBezTo>
                    <a:pt x="48" y="149"/>
                    <a:pt x="77" y="133"/>
                    <a:pt x="94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/>
            </a:p>
          </p:txBody>
        </p:sp>
        <p:sp>
          <p:nvSpPr>
            <p:cNvPr id="69" name="矩形 68"/>
            <p:cNvSpPr/>
            <p:nvPr/>
          </p:nvSpPr>
          <p:spPr>
            <a:xfrm>
              <a:off x="2411760" y="4252862"/>
              <a:ext cx="1034231" cy="112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0" name="矩形 69"/>
            <p:cNvSpPr/>
            <p:nvPr/>
          </p:nvSpPr>
          <p:spPr>
            <a:xfrm>
              <a:off x="3717640" y="4252862"/>
              <a:ext cx="1034231" cy="112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1" name="Freeform 5"/>
            <p:cNvSpPr>
              <a:spLocks/>
            </p:cNvSpPr>
            <p:nvPr/>
          </p:nvSpPr>
          <p:spPr bwMode="auto">
            <a:xfrm>
              <a:off x="1750185" y="1527445"/>
              <a:ext cx="3325872" cy="2611004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  <a:gd name="connsiteX0" fmla="*/ 2954 w 8835"/>
                <a:gd name="connsiteY0" fmla="*/ 7177 h 10380"/>
                <a:gd name="connsiteX1" fmla="*/ 3372 w 8835"/>
                <a:gd name="connsiteY1" fmla="*/ 9465 h 10380"/>
                <a:gd name="connsiteX2" fmla="*/ 4753 w 8835"/>
                <a:gd name="connsiteY2" fmla="*/ 7177 h 10380"/>
                <a:gd name="connsiteX3" fmla="*/ 5213 w 8835"/>
                <a:gd name="connsiteY3" fmla="*/ 9400 h 10380"/>
                <a:gd name="connsiteX4" fmla="*/ 6469 w 8835"/>
                <a:gd name="connsiteY4" fmla="*/ 6981 h 10380"/>
                <a:gd name="connsiteX5" fmla="*/ 7891 w 8835"/>
                <a:gd name="connsiteY5" fmla="*/ 9988 h 10380"/>
                <a:gd name="connsiteX6" fmla="*/ 7933 w 8835"/>
                <a:gd name="connsiteY6" fmla="*/ 10184 h 10380"/>
                <a:gd name="connsiteX7" fmla="*/ 7933 w 8835"/>
                <a:gd name="connsiteY7" fmla="*/ 10380 h 10380"/>
                <a:gd name="connsiteX8" fmla="*/ 8603 w 8835"/>
                <a:gd name="connsiteY8" fmla="*/ 8027 h 10380"/>
                <a:gd name="connsiteX9" fmla="*/ 8310 w 8835"/>
                <a:gd name="connsiteY9" fmla="*/ 2864 h 10380"/>
                <a:gd name="connsiteX10" fmla="*/ 5757 w 8835"/>
                <a:gd name="connsiteY10" fmla="*/ 1622 h 10380"/>
                <a:gd name="connsiteX11" fmla="*/ 3992 w 8835"/>
                <a:gd name="connsiteY11" fmla="*/ 0 h 10380"/>
                <a:gd name="connsiteX12" fmla="*/ 736 w 8835"/>
                <a:gd name="connsiteY12" fmla="*/ 2602 h 10380"/>
                <a:gd name="connsiteX13" fmla="*/ 988 w 8835"/>
                <a:gd name="connsiteY13" fmla="*/ 10119 h 10380"/>
                <a:gd name="connsiteX14" fmla="*/ 2954 w 8835"/>
                <a:gd name="connsiteY14" fmla="*/ 7177 h 10380"/>
                <a:gd name="connsiteX0" fmla="*/ 3344 w 9895"/>
                <a:gd name="connsiteY0" fmla="*/ 6940 h 10026"/>
                <a:gd name="connsiteX1" fmla="*/ 3817 w 9895"/>
                <a:gd name="connsiteY1" fmla="*/ 9144 h 10026"/>
                <a:gd name="connsiteX2" fmla="*/ 5380 w 9895"/>
                <a:gd name="connsiteY2" fmla="*/ 6940 h 10026"/>
                <a:gd name="connsiteX3" fmla="*/ 5900 w 9895"/>
                <a:gd name="connsiteY3" fmla="*/ 9082 h 10026"/>
                <a:gd name="connsiteX4" fmla="*/ 7322 w 9895"/>
                <a:gd name="connsiteY4" fmla="*/ 6751 h 10026"/>
                <a:gd name="connsiteX5" fmla="*/ 8932 w 9895"/>
                <a:gd name="connsiteY5" fmla="*/ 9648 h 10026"/>
                <a:gd name="connsiteX6" fmla="*/ 8979 w 9895"/>
                <a:gd name="connsiteY6" fmla="*/ 9837 h 10026"/>
                <a:gd name="connsiteX7" fmla="*/ 8979 w 9895"/>
                <a:gd name="connsiteY7" fmla="*/ 10026 h 10026"/>
                <a:gd name="connsiteX8" fmla="*/ 9737 w 9895"/>
                <a:gd name="connsiteY8" fmla="*/ 7759 h 10026"/>
                <a:gd name="connsiteX9" fmla="*/ 9406 w 9895"/>
                <a:gd name="connsiteY9" fmla="*/ 2785 h 10026"/>
                <a:gd name="connsiteX10" fmla="*/ 7107 w 9895"/>
                <a:gd name="connsiteY10" fmla="*/ 1443 h 10026"/>
                <a:gd name="connsiteX11" fmla="*/ 4518 w 9895"/>
                <a:gd name="connsiteY11" fmla="*/ 26 h 10026"/>
                <a:gd name="connsiteX12" fmla="*/ 833 w 9895"/>
                <a:gd name="connsiteY12" fmla="*/ 2533 h 10026"/>
                <a:gd name="connsiteX13" fmla="*/ 1118 w 9895"/>
                <a:gd name="connsiteY13" fmla="*/ 9775 h 10026"/>
                <a:gd name="connsiteX14" fmla="*/ 3344 w 9895"/>
                <a:gd name="connsiteY14" fmla="*/ 6940 h 10026"/>
                <a:gd name="connsiteX0" fmla="*/ 3379 w 10100"/>
                <a:gd name="connsiteY0" fmla="*/ 6922 h 10000"/>
                <a:gd name="connsiteX1" fmla="*/ 3858 w 10100"/>
                <a:gd name="connsiteY1" fmla="*/ 9120 h 10000"/>
                <a:gd name="connsiteX2" fmla="*/ 5437 w 10100"/>
                <a:gd name="connsiteY2" fmla="*/ 6922 h 10000"/>
                <a:gd name="connsiteX3" fmla="*/ 5963 w 10100"/>
                <a:gd name="connsiteY3" fmla="*/ 9058 h 10000"/>
                <a:gd name="connsiteX4" fmla="*/ 7400 w 10100"/>
                <a:gd name="connsiteY4" fmla="*/ 6733 h 10000"/>
                <a:gd name="connsiteX5" fmla="*/ 9027 w 10100"/>
                <a:gd name="connsiteY5" fmla="*/ 9623 h 10000"/>
                <a:gd name="connsiteX6" fmla="*/ 9074 w 10100"/>
                <a:gd name="connsiteY6" fmla="*/ 9811 h 10000"/>
                <a:gd name="connsiteX7" fmla="*/ 9074 w 10100"/>
                <a:gd name="connsiteY7" fmla="*/ 10000 h 10000"/>
                <a:gd name="connsiteX8" fmla="*/ 9840 w 10100"/>
                <a:gd name="connsiteY8" fmla="*/ 7739 h 10000"/>
                <a:gd name="connsiteX9" fmla="*/ 9778 w 10100"/>
                <a:gd name="connsiteY9" fmla="*/ 2997 h 10000"/>
                <a:gd name="connsiteX10" fmla="*/ 7182 w 10100"/>
                <a:gd name="connsiteY10" fmla="*/ 1439 h 10000"/>
                <a:gd name="connsiteX11" fmla="*/ 4566 w 10100"/>
                <a:gd name="connsiteY11" fmla="*/ 26 h 10000"/>
                <a:gd name="connsiteX12" fmla="*/ 842 w 10100"/>
                <a:gd name="connsiteY12" fmla="*/ 2526 h 10000"/>
                <a:gd name="connsiteX13" fmla="*/ 1130 w 10100"/>
                <a:gd name="connsiteY13" fmla="*/ 9750 h 10000"/>
                <a:gd name="connsiteX14" fmla="*/ 3379 w 10100"/>
                <a:gd name="connsiteY14" fmla="*/ 6922 h 10000"/>
                <a:gd name="connsiteX0" fmla="*/ 3379 w 10100"/>
                <a:gd name="connsiteY0" fmla="*/ 6922 h 10000"/>
                <a:gd name="connsiteX1" fmla="*/ 3858 w 10100"/>
                <a:gd name="connsiteY1" fmla="*/ 9120 h 10000"/>
                <a:gd name="connsiteX2" fmla="*/ 5437 w 10100"/>
                <a:gd name="connsiteY2" fmla="*/ 6922 h 10000"/>
                <a:gd name="connsiteX3" fmla="*/ 5963 w 10100"/>
                <a:gd name="connsiteY3" fmla="*/ 9058 h 10000"/>
                <a:gd name="connsiteX4" fmla="*/ 7400 w 10100"/>
                <a:gd name="connsiteY4" fmla="*/ 6733 h 10000"/>
                <a:gd name="connsiteX5" fmla="*/ 9027 w 10100"/>
                <a:gd name="connsiteY5" fmla="*/ 9623 h 10000"/>
                <a:gd name="connsiteX6" fmla="*/ 9074 w 10100"/>
                <a:gd name="connsiteY6" fmla="*/ 9811 h 10000"/>
                <a:gd name="connsiteX7" fmla="*/ 9074 w 10100"/>
                <a:gd name="connsiteY7" fmla="*/ 10000 h 10000"/>
                <a:gd name="connsiteX8" fmla="*/ 9840 w 10100"/>
                <a:gd name="connsiteY8" fmla="*/ 7739 h 10000"/>
                <a:gd name="connsiteX9" fmla="*/ 9778 w 10100"/>
                <a:gd name="connsiteY9" fmla="*/ 2997 h 10000"/>
                <a:gd name="connsiteX10" fmla="*/ 7182 w 10100"/>
                <a:gd name="connsiteY10" fmla="*/ 1439 h 10000"/>
                <a:gd name="connsiteX11" fmla="*/ 4132 w 10100"/>
                <a:gd name="connsiteY11" fmla="*/ 26 h 10000"/>
                <a:gd name="connsiteX12" fmla="*/ 842 w 10100"/>
                <a:gd name="connsiteY12" fmla="*/ 2526 h 10000"/>
                <a:gd name="connsiteX13" fmla="*/ 1130 w 10100"/>
                <a:gd name="connsiteY13" fmla="*/ 9750 h 10000"/>
                <a:gd name="connsiteX14" fmla="*/ 3379 w 10100"/>
                <a:gd name="connsiteY14" fmla="*/ 6922 h 10000"/>
                <a:gd name="connsiteX0" fmla="*/ 3419 w 10140"/>
                <a:gd name="connsiteY0" fmla="*/ 6910 h 9988"/>
                <a:gd name="connsiteX1" fmla="*/ 3898 w 10140"/>
                <a:gd name="connsiteY1" fmla="*/ 9108 h 9988"/>
                <a:gd name="connsiteX2" fmla="*/ 5477 w 10140"/>
                <a:gd name="connsiteY2" fmla="*/ 6910 h 9988"/>
                <a:gd name="connsiteX3" fmla="*/ 6003 w 10140"/>
                <a:gd name="connsiteY3" fmla="*/ 9046 h 9988"/>
                <a:gd name="connsiteX4" fmla="*/ 7440 w 10140"/>
                <a:gd name="connsiteY4" fmla="*/ 6721 h 9988"/>
                <a:gd name="connsiteX5" fmla="*/ 9067 w 10140"/>
                <a:gd name="connsiteY5" fmla="*/ 9611 h 9988"/>
                <a:gd name="connsiteX6" fmla="*/ 9114 w 10140"/>
                <a:gd name="connsiteY6" fmla="*/ 9799 h 9988"/>
                <a:gd name="connsiteX7" fmla="*/ 9114 w 10140"/>
                <a:gd name="connsiteY7" fmla="*/ 9988 h 9988"/>
                <a:gd name="connsiteX8" fmla="*/ 9880 w 10140"/>
                <a:gd name="connsiteY8" fmla="*/ 7727 h 9988"/>
                <a:gd name="connsiteX9" fmla="*/ 9818 w 10140"/>
                <a:gd name="connsiteY9" fmla="*/ 2985 h 9988"/>
                <a:gd name="connsiteX10" fmla="*/ 7222 w 10140"/>
                <a:gd name="connsiteY10" fmla="*/ 1427 h 9988"/>
                <a:gd name="connsiteX11" fmla="*/ 4172 w 10140"/>
                <a:gd name="connsiteY11" fmla="*/ 14 h 9988"/>
                <a:gd name="connsiteX12" fmla="*/ 828 w 10140"/>
                <a:gd name="connsiteY12" fmla="*/ 2149 h 9988"/>
                <a:gd name="connsiteX13" fmla="*/ 1170 w 10140"/>
                <a:gd name="connsiteY13" fmla="*/ 9738 h 9988"/>
                <a:gd name="connsiteX14" fmla="*/ 3419 w 10140"/>
                <a:gd name="connsiteY14" fmla="*/ 6910 h 9988"/>
                <a:gd name="connsiteX0" fmla="*/ 2911 w 9539"/>
                <a:gd name="connsiteY0" fmla="*/ 6927 h 10009"/>
                <a:gd name="connsiteX1" fmla="*/ 3383 w 9539"/>
                <a:gd name="connsiteY1" fmla="*/ 9128 h 10009"/>
                <a:gd name="connsiteX2" fmla="*/ 4940 w 9539"/>
                <a:gd name="connsiteY2" fmla="*/ 6927 h 10009"/>
                <a:gd name="connsiteX3" fmla="*/ 5459 w 9539"/>
                <a:gd name="connsiteY3" fmla="*/ 9066 h 10009"/>
                <a:gd name="connsiteX4" fmla="*/ 6876 w 9539"/>
                <a:gd name="connsiteY4" fmla="*/ 6738 h 10009"/>
                <a:gd name="connsiteX5" fmla="*/ 8481 w 9539"/>
                <a:gd name="connsiteY5" fmla="*/ 9632 h 10009"/>
                <a:gd name="connsiteX6" fmla="*/ 8527 w 9539"/>
                <a:gd name="connsiteY6" fmla="*/ 9820 h 10009"/>
                <a:gd name="connsiteX7" fmla="*/ 8527 w 9539"/>
                <a:gd name="connsiteY7" fmla="*/ 10009 h 10009"/>
                <a:gd name="connsiteX8" fmla="*/ 9283 w 9539"/>
                <a:gd name="connsiteY8" fmla="*/ 7745 h 10009"/>
                <a:gd name="connsiteX9" fmla="*/ 9221 w 9539"/>
                <a:gd name="connsiteY9" fmla="*/ 2998 h 10009"/>
                <a:gd name="connsiteX10" fmla="*/ 6661 w 9539"/>
                <a:gd name="connsiteY10" fmla="*/ 1438 h 10009"/>
                <a:gd name="connsiteX11" fmla="*/ 3653 w 9539"/>
                <a:gd name="connsiteY11" fmla="*/ 23 h 10009"/>
                <a:gd name="connsiteX12" fmla="*/ 999 w 9539"/>
                <a:gd name="connsiteY12" fmla="*/ 2453 h 10009"/>
                <a:gd name="connsiteX13" fmla="*/ 693 w 9539"/>
                <a:gd name="connsiteY13" fmla="*/ 9759 h 10009"/>
                <a:gd name="connsiteX14" fmla="*/ 2911 w 9539"/>
                <a:gd name="connsiteY14" fmla="*/ 6927 h 1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39" h="10009">
                  <a:moveTo>
                    <a:pt x="2911" y="6927"/>
                  </a:moveTo>
                  <a:cubicBezTo>
                    <a:pt x="3289" y="7871"/>
                    <a:pt x="3383" y="9128"/>
                    <a:pt x="3383" y="9128"/>
                  </a:cubicBezTo>
                  <a:cubicBezTo>
                    <a:pt x="3383" y="9128"/>
                    <a:pt x="4422" y="8374"/>
                    <a:pt x="4940" y="6927"/>
                  </a:cubicBezTo>
                  <a:cubicBezTo>
                    <a:pt x="5365" y="7808"/>
                    <a:pt x="5459" y="9066"/>
                    <a:pt x="5459" y="9066"/>
                  </a:cubicBezTo>
                  <a:cubicBezTo>
                    <a:pt x="5459" y="9066"/>
                    <a:pt x="6593" y="7997"/>
                    <a:pt x="6876" y="6738"/>
                  </a:cubicBezTo>
                  <a:cubicBezTo>
                    <a:pt x="7866" y="7556"/>
                    <a:pt x="8244" y="8499"/>
                    <a:pt x="8481" y="9632"/>
                  </a:cubicBezTo>
                  <a:cubicBezTo>
                    <a:pt x="8481" y="9695"/>
                    <a:pt x="8527" y="9759"/>
                    <a:pt x="8527" y="9820"/>
                  </a:cubicBezTo>
                  <a:lnTo>
                    <a:pt x="8527" y="10009"/>
                  </a:lnTo>
                  <a:cubicBezTo>
                    <a:pt x="8527" y="10009"/>
                    <a:pt x="8953" y="9066"/>
                    <a:pt x="9283" y="7745"/>
                  </a:cubicBezTo>
                  <a:cubicBezTo>
                    <a:pt x="9613" y="6236"/>
                    <a:pt x="9657" y="4049"/>
                    <a:pt x="9221" y="2998"/>
                  </a:cubicBezTo>
                  <a:cubicBezTo>
                    <a:pt x="8785" y="1946"/>
                    <a:pt x="7417" y="1123"/>
                    <a:pt x="6661" y="1438"/>
                  </a:cubicBezTo>
                  <a:cubicBezTo>
                    <a:pt x="5954" y="620"/>
                    <a:pt x="4597" y="-146"/>
                    <a:pt x="3653" y="23"/>
                  </a:cubicBezTo>
                  <a:cubicBezTo>
                    <a:pt x="2709" y="192"/>
                    <a:pt x="1046" y="2391"/>
                    <a:pt x="999" y="2453"/>
                  </a:cubicBezTo>
                  <a:cubicBezTo>
                    <a:pt x="-936" y="4969"/>
                    <a:pt x="503" y="9380"/>
                    <a:pt x="693" y="9759"/>
                  </a:cubicBezTo>
                  <a:cubicBezTo>
                    <a:pt x="739" y="9759"/>
                    <a:pt x="2109" y="8751"/>
                    <a:pt x="2911" y="69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/>
            </a:p>
          </p:txBody>
        </p:sp>
        <p:sp>
          <p:nvSpPr>
            <p:cNvPr id="72" name="椭圆 71"/>
            <p:cNvSpPr/>
            <p:nvPr/>
          </p:nvSpPr>
          <p:spPr>
            <a:xfrm>
              <a:off x="2760283" y="4252863"/>
              <a:ext cx="288033" cy="197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3" name="椭圆 72"/>
            <p:cNvSpPr/>
            <p:nvPr/>
          </p:nvSpPr>
          <p:spPr>
            <a:xfrm>
              <a:off x="4052977" y="4252863"/>
              <a:ext cx="288033" cy="197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78" name="组合 77"/>
          <p:cNvGrpSpPr/>
          <p:nvPr/>
        </p:nvGrpSpPr>
        <p:grpSpPr>
          <a:xfrm rot="18571510">
            <a:off x="2488641" y="1741673"/>
            <a:ext cx="1118678" cy="1040770"/>
            <a:chOff x="5836237" y="1556202"/>
            <a:chExt cx="2138751" cy="1989802"/>
          </a:xfrm>
        </p:grpSpPr>
        <p:sp>
          <p:nvSpPr>
            <p:cNvPr id="79" name="椭圆 78"/>
            <p:cNvSpPr/>
            <p:nvPr/>
          </p:nvSpPr>
          <p:spPr>
            <a:xfrm rot="3028490">
              <a:off x="5985188" y="1556203"/>
              <a:ext cx="1989802" cy="19897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rgbClr val="2E2E2E"/>
                  </a:solidFill>
                </a:rPr>
                <a:t>……</a:t>
              </a:r>
              <a:endParaRPr lang="zh-CN" altLang="en-US" sz="2400" dirty="0">
                <a:solidFill>
                  <a:srgbClr val="2E2E2E"/>
                </a:solidFill>
              </a:endParaRPr>
            </a:p>
          </p:txBody>
        </p:sp>
        <p:sp>
          <p:nvSpPr>
            <p:cNvPr id="80" name="等腰三角形 79"/>
            <p:cNvSpPr/>
            <p:nvPr/>
          </p:nvSpPr>
          <p:spPr>
            <a:xfrm rot="16717247">
              <a:off x="5889010" y="2047866"/>
              <a:ext cx="303195" cy="408741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2E2E2E"/>
                </a:solidFill>
              </a:endParaRPr>
            </a:p>
          </p:txBody>
        </p:sp>
      </p:grpSp>
      <p:sp>
        <p:nvSpPr>
          <p:cNvPr id="81" name="等腰三角形 80"/>
          <p:cNvSpPr/>
          <p:nvPr/>
        </p:nvSpPr>
        <p:spPr>
          <a:xfrm rot="5400000">
            <a:off x="7376498" y="3571253"/>
            <a:ext cx="189205" cy="220928"/>
          </a:xfrm>
          <a:prstGeom prst="triangle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206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256" y="2476061"/>
            <a:ext cx="2827384" cy="192321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22256" y="1374271"/>
            <a:ext cx="6699489" cy="43088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2200" dirty="0" smtClean="0">
                <a:latin typeface="+mj-ea"/>
                <a:ea typeface="+mj-ea"/>
              </a:rPr>
              <a:t>这样，你觉得你的表格还会平庸？</a:t>
            </a:r>
            <a:endParaRPr lang="zh-CN" altLang="en-US" sz="2200" dirty="0"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69440" y="46228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热力</a:t>
            </a:r>
            <a:r>
              <a:rPr lang="zh-CN" altLang="en-US" dirty="0" smtClean="0"/>
              <a:t>图形式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585" y="2476060"/>
            <a:ext cx="2827385" cy="192321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82640" y="4622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图标形式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6136220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416503"/>
            <a:ext cx="8692587" cy="664711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>
            <a:off x="1" y="416502"/>
            <a:ext cx="1263892" cy="664711"/>
          </a:xfrm>
          <a:prstGeom prst="triangle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dirty="0">
              <a:solidFill>
                <a:srgbClr val="2E2E2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115" y="533156"/>
            <a:ext cx="68314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你知道利用辅助数列和</a:t>
            </a:r>
            <a:r>
              <a:rPr lang="en-US" altLang="zh-CN" sz="2200" b="1" dirty="0" smtClean="0">
                <a:solidFill>
                  <a:schemeClr val="bg1"/>
                </a:solidFill>
                <a:latin typeface="+mj-ea"/>
                <a:ea typeface="+mj-ea"/>
              </a:rPr>
              <a:t>VBA</a:t>
            </a:r>
            <a:r>
              <a:rPr lang="zh-CN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可以做出怎样的图表吗？</a:t>
            </a:r>
            <a:endParaRPr lang="zh-CN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等腰三角形 5"/>
          <p:cNvSpPr/>
          <p:nvPr/>
        </p:nvSpPr>
        <p:spPr>
          <a:xfrm flipV="1">
            <a:off x="847205" y="416502"/>
            <a:ext cx="1263892" cy="664711"/>
          </a:xfrm>
          <a:prstGeom prst="triangle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dirty="0">
              <a:solidFill>
                <a:srgbClr val="2E2E2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30615" y="1742528"/>
            <a:ext cx="496328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2E2E2E"/>
                </a:solidFill>
                <a:latin typeface="+mn-ea"/>
              </a:rPr>
              <a:t>我们来看看</a:t>
            </a:r>
            <a:endParaRPr lang="en-US" altLang="zh-CN" sz="4000" dirty="0" smtClean="0">
              <a:solidFill>
                <a:srgbClr val="2E2E2E"/>
              </a:solidFill>
              <a:latin typeface="+mn-ea"/>
            </a:endParaRPr>
          </a:p>
          <a:p>
            <a:pPr algn="ctr"/>
            <a:r>
              <a:rPr lang="zh-CN" altLang="en-US" sz="6600" b="1" dirty="0" smtClean="0">
                <a:solidFill>
                  <a:srgbClr val="2E2E2E"/>
                </a:solidFill>
                <a:latin typeface="+mj-ea"/>
                <a:ea typeface="+mj-ea"/>
              </a:rPr>
              <a:t>什么叫大神</a:t>
            </a:r>
            <a:endParaRPr lang="zh-CN" altLang="en-US" sz="6600" b="1" dirty="0">
              <a:solidFill>
                <a:srgbClr val="2E2E2E"/>
              </a:solidFill>
              <a:latin typeface="+mj-ea"/>
              <a:ea typeface="+mj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47205" y="1081213"/>
            <a:ext cx="0" cy="57767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3995936" y="5157192"/>
            <a:ext cx="1128713" cy="1019175"/>
            <a:chOff x="346" y="316"/>
            <a:chExt cx="711" cy="642"/>
          </a:xfrm>
          <a:solidFill>
            <a:srgbClr val="2E2E2E"/>
          </a:solidFill>
        </p:grpSpPr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46" y="316"/>
              <a:ext cx="711" cy="518"/>
            </a:xfrm>
            <a:custGeom>
              <a:avLst/>
              <a:gdLst>
                <a:gd name="T0" fmla="*/ 282 w 298"/>
                <a:gd name="T1" fmla="*/ 127 h 217"/>
                <a:gd name="T2" fmla="*/ 217 w 298"/>
                <a:gd name="T3" fmla="*/ 41 h 217"/>
                <a:gd name="T4" fmla="*/ 149 w 298"/>
                <a:gd name="T5" fmla="*/ 3 h 217"/>
                <a:gd name="T6" fmla="*/ 80 w 298"/>
                <a:gd name="T7" fmla="*/ 41 h 217"/>
                <a:gd name="T8" fmla="*/ 15 w 298"/>
                <a:gd name="T9" fmla="*/ 127 h 217"/>
                <a:gd name="T10" fmla="*/ 21 w 298"/>
                <a:gd name="T11" fmla="*/ 153 h 217"/>
                <a:gd name="T12" fmla="*/ 87 w 298"/>
                <a:gd name="T13" fmla="*/ 201 h 217"/>
                <a:gd name="T14" fmla="*/ 210 w 298"/>
                <a:gd name="T15" fmla="*/ 201 h 217"/>
                <a:gd name="T16" fmla="*/ 276 w 298"/>
                <a:gd name="T17" fmla="*/ 153 h 217"/>
                <a:gd name="T18" fmla="*/ 282 w 298"/>
                <a:gd name="T19" fmla="*/ 127 h 217"/>
                <a:gd name="T20" fmla="*/ 49 w 298"/>
                <a:gd name="T21" fmla="*/ 126 h 217"/>
                <a:gd name="T22" fmla="*/ 104 w 298"/>
                <a:gd name="T23" fmla="*/ 67 h 217"/>
                <a:gd name="T24" fmla="*/ 97 w 298"/>
                <a:gd name="T25" fmla="*/ 135 h 217"/>
                <a:gd name="T26" fmla="*/ 49 w 298"/>
                <a:gd name="T27" fmla="*/ 126 h 217"/>
                <a:gd name="T28" fmla="*/ 200 w 298"/>
                <a:gd name="T29" fmla="*/ 135 h 217"/>
                <a:gd name="T30" fmla="*/ 194 w 298"/>
                <a:gd name="T31" fmla="*/ 67 h 217"/>
                <a:gd name="T32" fmla="*/ 249 w 298"/>
                <a:gd name="T33" fmla="*/ 126 h 217"/>
                <a:gd name="T34" fmla="*/ 200 w 298"/>
                <a:gd name="T35" fmla="*/ 13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8" h="217">
                  <a:moveTo>
                    <a:pt x="282" y="127"/>
                  </a:moveTo>
                  <a:cubicBezTo>
                    <a:pt x="266" y="104"/>
                    <a:pt x="217" y="41"/>
                    <a:pt x="217" y="41"/>
                  </a:cubicBezTo>
                  <a:cubicBezTo>
                    <a:pt x="187" y="0"/>
                    <a:pt x="149" y="3"/>
                    <a:pt x="149" y="3"/>
                  </a:cubicBezTo>
                  <a:cubicBezTo>
                    <a:pt x="149" y="3"/>
                    <a:pt x="110" y="0"/>
                    <a:pt x="80" y="41"/>
                  </a:cubicBezTo>
                  <a:cubicBezTo>
                    <a:pt x="80" y="41"/>
                    <a:pt x="31" y="104"/>
                    <a:pt x="15" y="127"/>
                  </a:cubicBezTo>
                  <a:cubicBezTo>
                    <a:pt x="0" y="150"/>
                    <a:pt x="8" y="162"/>
                    <a:pt x="21" y="153"/>
                  </a:cubicBezTo>
                  <a:cubicBezTo>
                    <a:pt x="26" y="172"/>
                    <a:pt x="56" y="193"/>
                    <a:pt x="87" y="201"/>
                  </a:cubicBezTo>
                  <a:cubicBezTo>
                    <a:pt x="92" y="203"/>
                    <a:pt x="150" y="217"/>
                    <a:pt x="210" y="201"/>
                  </a:cubicBezTo>
                  <a:cubicBezTo>
                    <a:pt x="241" y="193"/>
                    <a:pt x="271" y="172"/>
                    <a:pt x="276" y="153"/>
                  </a:cubicBezTo>
                  <a:cubicBezTo>
                    <a:pt x="290" y="162"/>
                    <a:pt x="298" y="150"/>
                    <a:pt x="282" y="127"/>
                  </a:cubicBezTo>
                  <a:close/>
                  <a:moveTo>
                    <a:pt x="49" y="126"/>
                  </a:moveTo>
                  <a:cubicBezTo>
                    <a:pt x="72" y="101"/>
                    <a:pt x="104" y="67"/>
                    <a:pt x="104" y="67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97" y="135"/>
                    <a:pt x="71" y="124"/>
                    <a:pt x="49" y="126"/>
                  </a:cubicBezTo>
                  <a:close/>
                  <a:moveTo>
                    <a:pt x="200" y="135"/>
                  </a:moveTo>
                  <a:cubicBezTo>
                    <a:pt x="194" y="67"/>
                    <a:pt x="194" y="67"/>
                    <a:pt x="194" y="67"/>
                  </a:cubicBezTo>
                  <a:cubicBezTo>
                    <a:pt x="194" y="67"/>
                    <a:pt x="226" y="101"/>
                    <a:pt x="249" y="126"/>
                  </a:cubicBezTo>
                  <a:cubicBezTo>
                    <a:pt x="226" y="124"/>
                    <a:pt x="200" y="135"/>
                    <a:pt x="20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58" y="767"/>
              <a:ext cx="685" cy="191"/>
            </a:xfrm>
            <a:custGeom>
              <a:avLst/>
              <a:gdLst>
                <a:gd name="T0" fmla="*/ 253 w 287"/>
                <a:gd name="T1" fmla="*/ 6 h 80"/>
                <a:gd name="T2" fmla="*/ 273 w 287"/>
                <a:gd name="T3" fmla="*/ 40 h 80"/>
                <a:gd name="T4" fmla="*/ 276 w 287"/>
                <a:gd name="T5" fmla="*/ 51 h 80"/>
                <a:gd name="T6" fmla="*/ 275 w 287"/>
                <a:gd name="T7" fmla="*/ 54 h 80"/>
                <a:gd name="T8" fmla="*/ 265 w 287"/>
                <a:gd name="T9" fmla="*/ 59 h 80"/>
                <a:gd name="T10" fmla="*/ 259 w 287"/>
                <a:gd name="T11" fmla="*/ 60 h 80"/>
                <a:gd name="T12" fmla="*/ 144 w 287"/>
                <a:gd name="T13" fmla="*/ 69 h 80"/>
                <a:gd name="T14" fmla="*/ 28 w 287"/>
                <a:gd name="T15" fmla="*/ 60 h 80"/>
                <a:gd name="T16" fmla="*/ 22 w 287"/>
                <a:gd name="T17" fmla="*/ 59 h 80"/>
                <a:gd name="T18" fmla="*/ 12 w 287"/>
                <a:gd name="T19" fmla="*/ 54 h 80"/>
                <a:gd name="T20" fmla="*/ 11 w 287"/>
                <a:gd name="T21" fmla="*/ 51 h 80"/>
                <a:gd name="T22" fmla="*/ 14 w 287"/>
                <a:gd name="T23" fmla="*/ 40 h 80"/>
                <a:gd name="T24" fmla="*/ 34 w 287"/>
                <a:gd name="T25" fmla="*/ 6 h 80"/>
                <a:gd name="T26" fmla="*/ 26 w 287"/>
                <a:gd name="T27" fmla="*/ 0 h 80"/>
                <a:gd name="T28" fmla="*/ 4 w 287"/>
                <a:gd name="T29" fmla="*/ 36 h 80"/>
                <a:gd name="T30" fmla="*/ 3 w 287"/>
                <a:gd name="T31" fmla="*/ 59 h 80"/>
                <a:gd name="T32" fmla="*/ 21 w 287"/>
                <a:gd name="T33" fmla="*/ 70 h 80"/>
                <a:gd name="T34" fmla="*/ 26 w 287"/>
                <a:gd name="T35" fmla="*/ 71 h 80"/>
                <a:gd name="T36" fmla="*/ 144 w 287"/>
                <a:gd name="T37" fmla="*/ 80 h 80"/>
                <a:gd name="T38" fmla="*/ 144 w 287"/>
                <a:gd name="T39" fmla="*/ 80 h 80"/>
                <a:gd name="T40" fmla="*/ 261 w 287"/>
                <a:gd name="T41" fmla="*/ 71 h 80"/>
                <a:gd name="T42" fmla="*/ 267 w 287"/>
                <a:gd name="T43" fmla="*/ 70 h 80"/>
                <a:gd name="T44" fmla="*/ 284 w 287"/>
                <a:gd name="T45" fmla="*/ 59 h 80"/>
                <a:gd name="T46" fmla="*/ 283 w 287"/>
                <a:gd name="T47" fmla="*/ 36 h 80"/>
                <a:gd name="T48" fmla="*/ 261 w 287"/>
                <a:gd name="T49" fmla="*/ 0 h 80"/>
                <a:gd name="T50" fmla="*/ 253 w 287"/>
                <a:gd name="T51" fmla="*/ 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7" h="80">
                  <a:moveTo>
                    <a:pt x="253" y="6"/>
                  </a:moveTo>
                  <a:cubicBezTo>
                    <a:pt x="253" y="6"/>
                    <a:pt x="265" y="22"/>
                    <a:pt x="273" y="40"/>
                  </a:cubicBezTo>
                  <a:cubicBezTo>
                    <a:pt x="275" y="45"/>
                    <a:pt x="276" y="48"/>
                    <a:pt x="276" y="51"/>
                  </a:cubicBezTo>
                  <a:cubicBezTo>
                    <a:pt x="276" y="52"/>
                    <a:pt x="276" y="53"/>
                    <a:pt x="275" y="54"/>
                  </a:cubicBezTo>
                  <a:cubicBezTo>
                    <a:pt x="274" y="57"/>
                    <a:pt x="270" y="58"/>
                    <a:pt x="265" y="59"/>
                  </a:cubicBezTo>
                  <a:cubicBezTo>
                    <a:pt x="259" y="60"/>
                    <a:pt x="259" y="60"/>
                    <a:pt x="259" y="60"/>
                  </a:cubicBezTo>
                  <a:cubicBezTo>
                    <a:pt x="243" y="63"/>
                    <a:pt x="215" y="68"/>
                    <a:pt x="144" y="69"/>
                  </a:cubicBezTo>
                  <a:cubicBezTo>
                    <a:pt x="72" y="68"/>
                    <a:pt x="44" y="63"/>
                    <a:pt x="28" y="60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7" y="58"/>
                    <a:pt x="13" y="57"/>
                    <a:pt x="12" y="54"/>
                  </a:cubicBezTo>
                  <a:cubicBezTo>
                    <a:pt x="12" y="53"/>
                    <a:pt x="11" y="52"/>
                    <a:pt x="11" y="51"/>
                  </a:cubicBezTo>
                  <a:cubicBezTo>
                    <a:pt x="11" y="48"/>
                    <a:pt x="12" y="45"/>
                    <a:pt x="14" y="40"/>
                  </a:cubicBezTo>
                  <a:cubicBezTo>
                    <a:pt x="22" y="22"/>
                    <a:pt x="34" y="6"/>
                    <a:pt x="34" y="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13" y="17"/>
                    <a:pt x="4" y="36"/>
                  </a:cubicBezTo>
                  <a:cubicBezTo>
                    <a:pt x="0" y="46"/>
                    <a:pt x="0" y="54"/>
                    <a:pt x="3" y="59"/>
                  </a:cubicBezTo>
                  <a:cubicBezTo>
                    <a:pt x="6" y="65"/>
                    <a:pt x="12" y="68"/>
                    <a:pt x="21" y="70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43" y="74"/>
                    <a:pt x="71" y="79"/>
                    <a:pt x="144" y="80"/>
                  </a:cubicBezTo>
                  <a:cubicBezTo>
                    <a:pt x="144" y="80"/>
                    <a:pt x="144" y="80"/>
                    <a:pt x="144" y="80"/>
                  </a:cubicBezTo>
                  <a:cubicBezTo>
                    <a:pt x="216" y="79"/>
                    <a:pt x="244" y="74"/>
                    <a:pt x="261" y="71"/>
                  </a:cubicBezTo>
                  <a:cubicBezTo>
                    <a:pt x="267" y="70"/>
                    <a:pt x="267" y="70"/>
                    <a:pt x="267" y="70"/>
                  </a:cubicBezTo>
                  <a:cubicBezTo>
                    <a:pt x="276" y="68"/>
                    <a:pt x="281" y="65"/>
                    <a:pt x="284" y="59"/>
                  </a:cubicBezTo>
                  <a:cubicBezTo>
                    <a:pt x="287" y="54"/>
                    <a:pt x="287" y="46"/>
                    <a:pt x="283" y="36"/>
                  </a:cubicBezTo>
                  <a:cubicBezTo>
                    <a:pt x="274" y="17"/>
                    <a:pt x="262" y="0"/>
                    <a:pt x="261" y="0"/>
                  </a:cubicBezTo>
                  <a:lnTo>
                    <a:pt x="25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" name="同心圆 11"/>
          <p:cNvSpPr/>
          <p:nvPr/>
        </p:nvSpPr>
        <p:spPr>
          <a:xfrm>
            <a:off x="4032243" y="3662928"/>
            <a:ext cx="1008112" cy="198583"/>
          </a:xfrm>
          <a:prstGeom prst="donut">
            <a:avLst>
              <a:gd name="adj" fmla="val 11247"/>
            </a:avLst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961925" y="3933463"/>
            <a:ext cx="1140499" cy="1197436"/>
            <a:chOff x="1511660" y="1527445"/>
            <a:chExt cx="3868662" cy="4061795"/>
          </a:xfrm>
          <a:solidFill>
            <a:srgbClr val="2E2E2E"/>
          </a:solidFill>
        </p:grpSpPr>
        <p:sp>
          <p:nvSpPr>
            <p:cNvPr id="14" name="椭圆 13"/>
            <p:cNvSpPr/>
            <p:nvPr/>
          </p:nvSpPr>
          <p:spPr>
            <a:xfrm>
              <a:off x="2017859" y="2564904"/>
              <a:ext cx="3024336" cy="302433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2E2E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1511660" y="2060848"/>
              <a:ext cx="3868662" cy="2219448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9" h="153">
                  <a:moveTo>
                    <a:pt x="94" y="104"/>
                  </a:moveTo>
                  <a:cubicBezTo>
                    <a:pt x="102" y="119"/>
                    <a:pt x="104" y="139"/>
                    <a:pt x="104" y="139"/>
                  </a:cubicBezTo>
                  <a:cubicBezTo>
                    <a:pt x="104" y="139"/>
                    <a:pt x="126" y="127"/>
                    <a:pt x="137" y="104"/>
                  </a:cubicBezTo>
                  <a:cubicBezTo>
                    <a:pt x="146" y="118"/>
                    <a:pt x="148" y="138"/>
                    <a:pt x="148" y="138"/>
                  </a:cubicBezTo>
                  <a:cubicBezTo>
                    <a:pt x="148" y="138"/>
                    <a:pt x="172" y="121"/>
                    <a:pt x="178" y="101"/>
                  </a:cubicBezTo>
                  <a:cubicBezTo>
                    <a:pt x="199" y="114"/>
                    <a:pt x="207" y="129"/>
                    <a:pt x="212" y="147"/>
                  </a:cubicBezTo>
                  <a:cubicBezTo>
                    <a:pt x="212" y="148"/>
                    <a:pt x="213" y="149"/>
                    <a:pt x="213" y="150"/>
                  </a:cubicBezTo>
                  <a:cubicBezTo>
                    <a:pt x="213" y="152"/>
                    <a:pt x="213" y="153"/>
                    <a:pt x="213" y="153"/>
                  </a:cubicBezTo>
                  <a:cubicBezTo>
                    <a:pt x="213" y="153"/>
                    <a:pt x="222" y="138"/>
                    <a:pt x="229" y="117"/>
                  </a:cubicBezTo>
                  <a:cubicBezTo>
                    <a:pt x="236" y="93"/>
                    <a:pt x="239" y="62"/>
                    <a:pt x="222" y="38"/>
                  </a:cubicBezTo>
                  <a:cubicBezTo>
                    <a:pt x="205" y="14"/>
                    <a:pt x="177" y="14"/>
                    <a:pt x="161" y="19"/>
                  </a:cubicBezTo>
                  <a:cubicBezTo>
                    <a:pt x="146" y="6"/>
                    <a:pt x="129" y="0"/>
                    <a:pt x="112" y="0"/>
                  </a:cubicBezTo>
                  <a:cubicBezTo>
                    <a:pt x="73" y="1"/>
                    <a:pt x="42" y="33"/>
                    <a:pt x="41" y="34"/>
                  </a:cubicBezTo>
                  <a:cubicBezTo>
                    <a:pt x="0" y="74"/>
                    <a:pt x="43" y="143"/>
                    <a:pt x="47" y="149"/>
                  </a:cubicBezTo>
                  <a:cubicBezTo>
                    <a:pt x="48" y="149"/>
                    <a:pt x="77" y="133"/>
                    <a:pt x="94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411760" y="4252862"/>
              <a:ext cx="1034231" cy="112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3717640" y="4252862"/>
              <a:ext cx="1034231" cy="112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1750185" y="1527445"/>
              <a:ext cx="3325872" cy="2611004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  <a:gd name="connsiteX0" fmla="*/ 2954 w 8835"/>
                <a:gd name="connsiteY0" fmla="*/ 7177 h 10380"/>
                <a:gd name="connsiteX1" fmla="*/ 3372 w 8835"/>
                <a:gd name="connsiteY1" fmla="*/ 9465 h 10380"/>
                <a:gd name="connsiteX2" fmla="*/ 4753 w 8835"/>
                <a:gd name="connsiteY2" fmla="*/ 7177 h 10380"/>
                <a:gd name="connsiteX3" fmla="*/ 5213 w 8835"/>
                <a:gd name="connsiteY3" fmla="*/ 9400 h 10380"/>
                <a:gd name="connsiteX4" fmla="*/ 6469 w 8835"/>
                <a:gd name="connsiteY4" fmla="*/ 6981 h 10380"/>
                <a:gd name="connsiteX5" fmla="*/ 7891 w 8835"/>
                <a:gd name="connsiteY5" fmla="*/ 9988 h 10380"/>
                <a:gd name="connsiteX6" fmla="*/ 7933 w 8835"/>
                <a:gd name="connsiteY6" fmla="*/ 10184 h 10380"/>
                <a:gd name="connsiteX7" fmla="*/ 7933 w 8835"/>
                <a:gd name="connsiteY7" fmla="*/ 10380 h 10380"/>
                <a:gd name="connsiteX8" fmla="*/ 8603 w 8835"/>
                <a:gd name="connsiteY8" fmla="*/ 8027 h 10380"/>
                <a:gd name="connsiteX9" fmla="*/ 8310 w 8835"/>
                <a:gd name="connsiteY9" fmla="*/ 2864 h 10380"/>
                <a:gd name="connsiteX10" fmla="*/ 5757 w 8835"/>
                <a:gd name="connsiteY10" fmla="*/ 1622 h 10380"/>
                <a:gd name="connsiteX11" fmla="*/ 3992 w 8835"/>
                <a:gd name="connsiteY11" fmla="*/ 0 h 10380"/>
                <a:gd name="connsiteX12" fmla="*/ 736 w 8835"/>
                <a:gd name="connsiteY12" fmla="*/ 2602 h 10380"/>
                <a:gd name="connsiteX13" fmla="*/ 988 w 8835"/>
                <a:gd name="connsiteY13" fmla="*/ 10119 h 10380"/>
                <a:gd name="connsiteX14" fmla="*/ 2954 w 8835"/>
                <a:gd name="connsiteY14" fmla="*/ 7177 h 10380"/>
                <a:gd name="connsiteX0" fmla="*/ 3344 w 9895"/>
                <a:gd name="connsiteY0" fmla="*/ 6940 h 10026"/>
                <a:gd name="connsiteX1" fmla="*/ 3817 w 9895"/>
                <a:gd name="connsiteY1" fmla="*/ 9144 h 10026"/>
                <a:gd name="connsiteX2" fmla="*/ 5380 w 9895"/>
                <a:gd name="connsiteY2" fmla="*/ 6940 h 10026"/>
                <a:gd name="connsiteX3" fmla="*/ 5900 w 9895"/>
                <a:gd name="connsiteY3" fmla="*/ 9082 h 10026"/>
                <a:gd name="connsiteX4" fmla="*/ 7322 w 9895"/>
                <a:gd name="connsiteY4" fmla="*/ 6751 h 10026"/>
                <a:gd name="connsiteX5" fmla="*/ 8932 w 9895"/>
                <a:gd name="connsiteY5" fmla="*/ 9648 h 10026"/>
                <a:gd name="connsiteX6" fmla="*/ 8979 w 9895"/>
                <a:gd name="connsiteY6" fmla="*/ 9837 h 10026"/>
                <a:gd name="connsiteX7" fmla="*/ 8979 w 9895"/>
                <a:gd name="connsiteY7" fmla="*/ 10026 h 10026"/>
                <a:gd name="connsiteX8" fmla="*/ 9737 w 9895"/>
                <a:gd name="connsiteY8" fmla="*/ 7759 h 10026"/>
                <a:gd name="connsiteX9" fmla="*/ 9406 w 9895"/>
                <a:gd name="connsiteY9" fmla="*/ 2785 h 10026"/>
                <a:gd name="connsiteX10" fmla="*/ 7107 w 9895"/>
                <a:gd name="connsiteY10" fmla="*/ 1443 h 10026"/>
                <a:gd name="connsiteX11" fmla="*/ 4518 w 9895"/>
                <a:gd name="connsiteY11" fmla="*/ 26 h 10026"/>
                <a:gd name="connsiteX12" fmla="*/ 833 w 9895"/>
                <a:gd name="connsiteY12" fmla="*/ 2533 h 10026"/>
                <a:gd name="connsiteX13" fmla="*/ 1118 w 9895"/>
                <a:gd name="connsiteY13" fmla="*/ 9775 h 10026"/>
                <a:gd name="connsiteX14" fmla="*/ 3344 w 9895"/>
                <a:gd name="connsiteY14" fmla="*/ 6940 h 10026"/>
                <a:gd name="connsiteX0" fmla="*/ 3379 w 10100"/>
                <a:gd name="connsiteY0" fmla="*/ 6922 h 10000"/>
                <a:gd name="connsiteX1" fmla="*/ 3858 w 10100"/>
                <a:gd name="connsiteY1" fmla="*/ 9120 h 10000"/>
                <a:gd name="connsiteX2" fmla="*/ 5437 w 10100"/>
                <a:gd name="connsiteY2" fmla="*/ 6922 h 10000"/>
                <a:gd name="connsiteX3" fmla="*/ 5963 w 10100"/>
                <a:gd name="connsiteY3" fmla="*/ 9058 h 10000"/>
                <a:gd name="connsiteX4" fmla="*/ 7400 w 10100"/>
                <a:gd name="connsiteY4" fmla="*/ 6733 h 10000"/>
                <a:gd name="connsiteX5" fmla="*/ 9027 w 10100"/>
                <a:gd name="connsiteY5" fmla="*/ 9623 h 10000"/>
                <a:gd name="connsiteX6" fmla="*/ 9074 w 10100"/>
                <a:gd name="connsiteY6" fmla="*/ 9811 h 10000"/>
                <a:gd name="connsiteX7" fmla="*/ 9074 w 10100"/>
                <a:gd name="connsiteY7" fmla="*/ 10000 h 10000"/>
                <a:gd name="connsiteX8" fmla="*/ 9840 w 10100"/>
                <a:gd name="connsiteY8" fmla="*/ 7739 h 10000"/>
                <a:gd name="connsiteX9" fmla="*/ 9778 w 10100"/>
                <a:gd name="connsiteY9" fmla="*/ 2997 h 10000"/>
                <a:gd name="connsiteX10" fmla="*/ 7182 w 10100"/>
                <a:gd name="connsiteY10" fmla="*/ 1439 h 10000"/>
                <a:gd name="connsiteX11" fmla="*/ 4566 w 10100"/>
                <a:gd name="connsiteY11" fmla="*/ 26 h 10000"/>
                <a:gd name="connsiteX12" fmla="*/ 842 w 10100"/>
                <a:gd name="connsiteY12" fmla="*/ 2526 h 10000"/>
                <a:gd name="connsiteX13" fmla="*/ 1130 w 10100"/>
                <a:gd name="connsiteY13" fmla="*/ 9750 h 10000"/>
                <a:gd name="connsiteX14" fmla="*/ 3379 w 10100"/>
                <a:gd name="connsiteY14" fmla="*/ 6922 h 10000"/>
                <a:gd name="connsiteX0" fmla="*/ 3379 w 10100"/>
                <a:gd name="connsiteY0" fmla="*/ 6922 h 10000"/>
                <a:gd name="connsiteX1" fmla="*/ 3858 w 10100"/>
                <a:gd name="connsiteY1" fmla="*/ 9120 h 10000"/>
                <a:gd name="connsiteX2" fmla="*/ 5437 w 10100"/>
                <a:gd name="connsiteY2" fmla="*/ 6922 h 10000"/>
                <a:gd name="connsiteX3" fmla="*/ 5963 w 10100"/>
                <a:gd name="connsiteY3" fmla="*/ 9058 h 10000"/>
                <a:gd name="connsiteX4" fmla="*/ 7400 w 10100"/>
                <a:gd name="connsiteY4" fmla="*/ 6733 h 10000"/>
                <a:gd name="connsiteX5" fmla="*/ 9027 w 10100"/>
                <a:gd name="connsiteY5" fmla="*/ 9623 h 10000"/>
                <a:gd name="connsiteX6" fmla="*/ 9074 w 10100"/>
                <a:gd name="connsiteY6" fmla="*/ 9811 h 10000"/>
                <a:gd name="connsiteX7" fmla="*/ 9074 w 10100"/>
                <a:gd name="connsiteY7" fmla="*/ 10000 h 10000"/>
                <a:gd name="connsiteX8" fmla="*/ 9840 w 10100"/>
                <a:gd name="connsiteY8" fmla="*/ 7739 h 10000"/>
                <a:gd name="connsiteX9" fmla="*/ 9778 w 10100"/>
                <a:gd name="connsiteY9" fmla="*/ 2997 h 10000"/>
                <a:gd name="connsiteX10" fmla="*/ 7182 w 10100"/>
                <a:gd name="connsiteY10" fmla="*/ 1439 h 10000"/>
                <a:gd name="connsiteX11" fmla="*/ 4132 w 10100"/>
                <a:gd name="connsiteY11" fmla="*/ 26 h 10000"/>
                <a:gd name="connsiteX12" fmla="*/ 842 w 10100"/>
                <a:gd name="connsiteY12" fmla="*/ 2526 h 10000"/>
                <a:gd name="connsiteX13" fmla="*/ 1130 w 10100"/>
                <a:gd name="connsiteY13" fmla="*/ 9750 h 10000"/>
                <a:gd name="connsiteX14" fmla="*/ 3379 w 10100"/>
                <a:gd name="connsiteY14" fmla="*/ 6922 h 10000"/>
                <a:gd name="connsiteX0" fmla="*/ 3419 w 10140"/>
                <a:gd name="connsiteY0" fmla="*/ 6910 h 9988"/>
                <a:gd name="connsiteX1" fmla="*/ 3898 w 10140"/>
                <a:gd name="connsiteY1" fmla="*/ 9108 h 9988"/>
                <a:gd name="connsiteX2" fmla="*/ 5477 w 10140"/>
                <a:gd name="connsiteY2" fmla="*/ 6910 h 9988"/>
                <a:gd name="connsiteX3" fmla="*/ 6003 w 10140"/>
                <a:gd name="connsiteY3" fmla="*/ 9046 h 9988"/>
                <a:gd name="connsiteX4" fmla="*/ 7440 w 10140"/>
                <a:gd name="connsiteY4" fmla="*/ 6721 h 9988"/>
                <a:gd name="connsiteX5" fmla="*/ 9067 w 10140"/>
                <a:gd name="connsiteY5" fmla="*/ 9611 h 9988"/>
                <a:gd name="connsiteX6" fmla="*/ 9114 w 10140"/>
                <a:gd name="connsiteY6" fmla="*/ 9799 h 9988"/>
                <a:gd name="connsiteX7" fmla="*/ 9114 w 10140"/>
                <a:gd name="connsiteY7" fmla="*/ 9988 h 9988"/>
                <a:gd name="connsiteX8" fmla="*/ 9880 w 10140"/>
                <a:gd name="connsiteY8" fmla="*/ 7727 h 9988"/>
                <a:gd name="connsiteX9" fmla="*/ 9818 w 10140"/>
                <a:gd name="connsiteY9" fmla="*/ 2985 h 9988"/>
                <a:gd name="connsiteX10" fmla="*/ 7222 w 10140"/>
                <a:gd name="connsiteY10" fmla="*/ 1427 h 9988"/>
                <a:gd name="connsiteX11" fmla="*/ 4172 w 10140"/>
                <a:gd name="connsiteY11" fmla="*/ 14 h 9988"/>
                <a:gd name="connsiteX12" fmla="*/ 828 w 10140"/>
                <a:gd name="connsiteY12" fmla="*/ 2149 h 9988"/>
                <a:gd name="connsiteX13" fmla="*/ 1170 w 10140"/>
                <a:gd name="connsiteY13" fmla="*/ 9738 h 9988"/>
                <a:gd name="connsiteX14" fmla="*/ 3419 w 10140"/>
                <a:gd name="connsiteY14" fmla="*/ 6910 h 9988"/>
                <a:gd name="connsiteX0" fmla="*/ 2911 w 9539"/>
                <a:gd name="connsiteY0" fmla="*/ 6927 h 10009"/>
                <a:gd name="connsiteX1" fmla="*/ 3383 w 9539"/>
                <a:gd name="connsiteY1" fmla="*/ 9128 h 10009"/>
                <a:gd name="connsiteX2" fmla="*/ 4940 w 9539"/>
                <a:gd name="connsiteY2" fmla="*/ 6927 h 10009"/>
                <a:gd name="connsiteX3" fmla="*/ 5459 w 9539"/>
                <a:gd name="connsiteY3" fmla="*/ 9066 h 10009"/>
                <a:gd name="connsiteX4" fmla="*/ 6876 w 9539"/>
                <a:gd name="connsiteY4" fmla="*/ 6738 h 10009"/>
                <a:gd name="connsiteX5" fmla="*/ 8481 w 9539"/>
                <a:gd name="connsiteY5" fmla="*/ 9632 h 10009"/>
                <a:gd name="connsiteX6" fmla="*/ 8527 w 9539"/>
                <a:gd name="connsiteY6" fmla="*/ 9820 h 10009"/>
                <a:gd name="connsiteX7" fmla="*/ 8527 w 9539"/>
                <a:gd name="connsiteY7" fmla="*/ 10009 h 10009"/>
                <a:gd name="connsiteX8" fmla="*/ 9283 w 9539"/>
                <a:gd name="connsiteY8" fmla="*/ 7745 h 10009"/>
                <a:gd name="connsiteX9" fmla="*/ 9221 w 9539"/>
                <a:gd name="connsiteY9" fmla="*/ 2998 h 10009"/>
                <a:gd name="connsiteX10" fmla="*/ 6661 w 9539"/>
                <a:gd name="connsiteY10" fmla="*/ 1438 h 10009"/>
                <a:gd name="connsiteX11" fmla="*/ 3653 w 9539"/>
                <a:gd name="connsiteY11" fmla="*/ 23 h 10009"/>
                <a:gd name="connsiteX12" fmla="*/ 999 w 9539"/>
                <a:gd name="connsiteY12" fmla="*/ 2453 h 10009"/>
                <a:gd name="connsiteX13" fmla="*/ 693 w 9539"/>
                <a:gd name="connsiteY13" fmla="*/ 9759 h 10009"/>
                <a:gd name="connsiteX14" fmla="*/ 2911 w 9539"/>
                <a:gd name="connsiteY14" fmla="*/ 6927 h 1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39" h="10009">
                  <a:moveTo>
                    <a:pt x="2911" y="6927"/>
                  </a:moveTo>
                  <a:cubicBezTo>
                    <a:pt x="3289" y="7871"/>
                    <a:pt x="3383" y="9128"/>
                    <a:pt x="3383" y="9128"/>
                  </a:cubicBezTo>
                  <a:cubicBezTo>
                    <a:pt x="3383" y="9128"/>
                    <a:pt x="4422" y="8374"/>
                    <a:pt x="4940" y="6927"/>
                  </a:cubicBezTo>
                  <a:cubicBezTo>
                    <a:pt x="5365" y="7808"/>
                    <a:pt x="5459" y="9066"/>
                    <a:pt x="5459" y="9066"/>
                  </a:cubicBezTo>
                  <a:cubicBezTo>
                    <a:pt x="5459" y="9066"/>
                    <a:pt x="6593" y="7997"/>
                    <a:pt x="6876" y="6738"/>
                  </a:cubicBezTo>
                  <a:cubicBezTo>
                    <a:pt x="7866" y="7556"/>
                    <a:pt x="8244" y="8499"/>
                    <a:pt x="8481" y="9632"/>
                  </a:cubicBezTo>
                  <a:cubicBezTo>
                    <a:pt x="8481" y="9695"/>
                    <a:pt x="8527" y="9759"/>
                    <a:pt x="8527" y="9820"/>
                  </a:cubicBezTo>
                  <a:lnTo>
                    <a:pt x="8527" y="10009"/>
                  </a:lnTo>
                  <a:cubicBezTo>
                    <a:pt x="8527" y="10009"/>
                    <a:pt x="8953" y="9066"/>
                    <a:pt x="9283" y="7745"/>
                  </a:cubicBezTo>
                  <a:cubicBezTo>
                    <a:pt x="9613" y="6236"/>
                    <a:pt x="9657" y="4049"/>
                    <a:pt x="9221" y="2998"/>
                  </a:cubicBezTo>
                  <a:cubicBezTo>
                    <a:pt x="8785" y="1946"/>
                    <a:pt x="7417" y="1123"/>
                    <a:pt x="6661" y="1438"/>
                  </a:cubicBezTo>
                  <a:cubicBezTo>
                    <a:pt x="5954" y="620"/>
                    <a:pt x="4597" y="-146"/>
                    <a:pt x="3653" y="23"/>
                  </a:cubicBezTo>
                  <a:cubicBezTo>
                    <a:pt x="2709" y="192"/>
                    <a:pt x="1046" y="2391"/>
                    <a:pt x="999" y="2453"/>
                  </a:cubicBezTo>
                  <a:cubicBezTo>
                    <a:pt x="-936" y="4969"/>
                    <a:pt x="503" y="9380"/>
                    <a:pt x="693" y="9759"/>
                  </a:cubicBezTo>
                  <a:cubicBezTo>
                    <a:pt x="739" y="9759"/>
                    <a:pt x="2109" y="8751"/>
                    <a:pt x="2911" y="69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2828210" y="4252863"/>
              <a:ext cx="288032" cy="197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033477" y="4280299"/>
              <a:ext cx="288032" cy="161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104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847205" y="0"/>
            <a:ext cx="4271058" cy="706056"/>
          </a:xfrm>
          <a:prstGeom prst="homePlate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/>
              <a:t>@Excel </a:t>
            </a:r>
            <a:r>
              <a:rPr lang="zh-CN" altLang="en-US" sz="2400" dirty="0" smtClean="0"/>
              <a:t>大全</a:t>
            </a:r>
            <a:endParaRPr lang="zh-CN" altLang="en-US" sz="2400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847205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651104" y="156928"/>
            <a:ext cx="392200" cy="392200"/>
          </a:xfrm>
          <a:prstGeom prst="ellipse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41244" y="1195477"/>
            <a:ext cx="7595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/>
              <a:t>微软</a:t>
            </a:r>
            <a:r>
              <a:rPr lang="en-US" altLang="zh-CN" sz="2200" dirty="0" smtClean="0"/>
              <a:t>MVP</a:t>
            </a:r>
            <a:r>
              <a:rPr lang="zh-CN" altLang="en-US" sz="2200" dirty="0" smtClean="0"/>
              <a:t>，</a:t>
            </a:r>
            <a:r>
              <a:rPr lang="zh-CN" altLang="en-US" sz="2200" dirty="0"/>
              <a:t>我</a:t>
            </a:r>
            <a:r>
              <a:rPr lang="zh-CN" altLang="en-US" sz="2200" dirty="0" smtClean="0"/>
              <a:t>的偶像之一！如果你看过他的博客，你就知道</a:t>
            </a:r>
            <a:endParaRPr lang="en-US" altLang="zh-CN" sz="2200" dirty="0" smtClean="0"/>
          </a:p>
          <a:p>
            <a:r>
              <a:rPr lang="zh-CN" altLang="en-US" sz="2200" dirty="0" smtClean="0"/>
              <a:t>我今天说的内容简直就是小儿科了，他那可是妇产科啊！</a:t>
            </a:r>
            <a:endParaRPr lang="en-US" altLang="zh-CN" sz="2200" dirty="0" smtClean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244" y="3015309"/>
            <a:ext cx="4875440" cy="337041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sx="101000" sy="101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6629" y="4982564"/>
            <a:ext cx="2029726" cy="140315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sx="101000" sy="101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21"/>
          <a:stretch/>
        </p:blipFill>
        <p:spPr>
          <a:xfrm>
            <a:off x="6246628" y="3015310"/>
            <a:ext cx="2029726" cy="167784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sx="101000" sy="101000" algn="ctr" rotWithShape="0">
              <a:prstClr val="black">
                <a:alpha val="10000"/>
              </a:prstClr>
            </a:outerShdw>
          </a:effectLst>
        </p:spPr>
      </p:pic>
      <p:sp>
        <p:nvSpPr>
          <p:cNvPr id="17" name="矩形 16"/>
          <p:cNvSpPr/>
          <p:nvPr/>
        </p:nvSpPr>
        <p:spPr>
          <a:xfrm>
            <a:off x="1141244" y="2327784"/>
            <a:ext cx="5768842" cy="553998"/>
          </a:xfrm>
          <a:prstGeom prst="rect">
            <a:avLst/>
          </a:prstGeom>
          <a:solidFill>
            <a:srgbClr val="2E2E2E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值得一提的是，他还是</a:t>
            </a:r>
            <a:r>
              <a:rPr lang="en-US" altLang="zh-CN" sz="2000" b="1" dirty="0">
                <a:solidFill>
                  <a:schemeClr val="bg1"/>
                </a:solidFill>
                <a:latin typeface="+mj-ea"/>
              </a:rPr>
              <a:t>PPT</a:t>
            </a:r>
            <a:r>
              <a:rPr lang="zh-CN" altLang="en-US" sz="2000" b="1" dirty="0">
                <a:solidFill>
                  <a:schemeClr val="bg1"/>
                </a:solidFill>
                <a:latin typeface="+mj-ea"/>
              </a:rPr>
              <a:t>超级工具包</a:t>
            </a:r>
            <a:r>
              <a:rPr lang="zh-CN" altLang="en-US" dirty="0">
                <a:solidFill>
                  <a:schemeClr val="bg1"/>
                </a:solidFill>
              </a:rPr>
              <a:t>的作者喔</a:t>
            </a:r>
            <a:r>
              <a:rPr lang="en-US" altLang="zh-CN" dirty="0" smtClean="0">
                <a:solidFill>
                  <a:schemeClr val="bg1"/>
                </a:solidFill>
              </a:rPr>
              <a:t>~~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59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847205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388963" y="297729"/>
            <a:ext cx="6831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200" dirty="0" smtClean="0"/>
              <a:t>最近，他还和风靡万千少女的</a:t>
            </a:r>
            <a:r>
              <a:rPr lang="en-US" altLang="zh-CN" sz="3200" b="1" dirty="0" smtClean="0"/>
              <a:t>@</a:t>
            </a:r>
            <a:r>
              <a:rPr lang="zh-CN" altLang="en-US" sz="3200" b="1" dirty="0" smtClean="0"/>
              <a:t>秋叶</a:t>
            </a:r>
            <a:r>
              <a:rPr lang="zh-CN" altLang="en-US" sz="2200" dirty="0" smtClean="0"/>
              <a:t>合作，</a:t>
            </a:r>
            <a:endParaRPr lang="en-US" altLang="zh-CN" sz="2200" dirty="0" smtClean="0"/>
          </a:p>
          <a:p>
            <a:pPr algn="ctr">
              <a:lnSpc>
                <a:spcPct val="150000"/>
              </a:lnSpc>
            </a:pPr>
            <a:r>
              <a:rPr lang="zh-CN" altLang="en-US" sz="2200" dirty="0" smtClean="0"/>
              <a:t>在其微信公众</a:t>
            </a:r>
            <a:r>
              <a:rPr lang="zh-CN" altLang="en-US" sz="3200" b="1" dirty="0" smtClean="0"/>
              <a:t>秋叶</a:t>
            </a:r>
            <a:r>
              <a:rPr lang="en-US" altLang="zh-CN" sz="3200" b="1" dirty="0" smtClean="0"/>
              <a:t>PPT</a:t>
            </a:r>
            <a:r>
              <a:rPr lang="zh-CN" altLang="en-US" sz="2200" dirty="0" smtClean="0"/>
              <a:t>平台上推出系列教程！</a:t>
            </a:r>
            <a:endParaRPr lang="en-US" altLang="zh-CN" sz="2200" dirty="0" smtClean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9021" y="2088307"/>
            <a:ext cx="3178215" cy="317821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dir="18900000" sy="23000" kx="-1200000" algn="bl" rotWithShape="0">
              <a:prstClr val="black">
                <a:alpha val="5000"/>
              </a:prstClr>
            </a:outerShdw>
          </a:effectLst>
        </p:spPr>
      </p:pic>
      <p:grpSp>
        <p:nvGrpSpPr>
          <p:cNvPr id="10" name="组合 9"/>
          <p:cNvGrpSpPr/>
          <p:nvPr/>
        </p:nvGrpSpPr>
        <p:grpSpPr>
          <a:xfrm>
            <a:off x="6308523" y="2694596"/>
            <a:ext cx="1800528" cy="1677771"/>
            <a:chOff x="5742525" y="2441908"/>
            <a:chExt cx="1886863" cy="1758220"/>
          </a:xfrm>
          <a:solidFill>
            <a:srgbClr val="FFC000"/>
          </a:solidFill>
        </p:grpSpPr>
        <p:sp>
          <p:nvSpPr>
            <p:cNvPr id="11" name="等腰三角形 10"/>
            <p:cNvSpPr/>
            <p:nvPr/>
          </p:nvSpPr>
          <p:spPr>
            <a:xfrm rot="16200000">
              <a:off x="5757781" y="3066613"/>
              <a:ext cx="489598" cy="52010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20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800000">
              <a:off x="5871168" y="2441908"/>
              <a:ext cx="1758220" cy="17582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 dirty="0">
                <a:solidFill>
                  <a:srgbClr val="2E2E2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6295889" y="3179538"/>
            <a:ext cx="19485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2E2E2E"/>
                </a:solidFill>
                <a:latin typeface="+mj-ea"/>
              </a:rPr>
              <a:t>每天</a:t>
            </a:r>
            <a:r>
              <a:rPr lang="en-US" altLang="zh-CN" sz="2000" b="1" dirty="0" smtClean="0">
                <a:solidFill>
                  <a:srgbClr val="2E2E2E"/>
                </a:solidFill>
                <a:latin typeface="+mj-ea"/>
              </a:rPr>
              <a:t>3</a:t>
            </a:r>
            <a:r>
              <a:rPr lang="zh-CN" altLang="en-US" sz="2000" b="1" dirty="0" smtClean="0">
                <a:solidFill>
                  <a:srgbClr val="2E2E2E"/>
                </a:solidFill>
                <a:latin typeface="+mj-ea"/>
              </a:rPr>
              <a:t>分钟</a:t>
            </a:r>
            <a:endParaRPr lang="en-US" altLang="zh-CN" sz="2000" b="1" dirty="0" smtClean="0">
              <a:solidFill>
                <a:srgbClr val="2E2E2E"/>
              </a:solidFill>
              <a:latin typeface="+mj-ea"/>
            </a:endParaRPr>
          </a:p>
          <a:p>
            <a:pPr algn="ctr"/>
            <a:r>
              <a:rPr lang="zh-CN" altLang="en-US" sz="2000" b="1" dirty="0" smtClean="0">
                <a:solidFill>
                  <a:srgbClr val="2E2E2E"/>
                </a:solidFill>
                <a:latin typeface="+mj-ea"/>
              </a:rPr>
              <a:t>变强好轻松</a:t>
            </a:r>
            <a:endParaRPr lang="zh-CN" altLang="en-US" sz="2000" b="1" dirty="0">
              <a:solidFill>
                <a:srgbClr val="2E2E2E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4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847205" y="0"/>
            <a:ext cx="4271058" cy="706056"/>
          </a:xfrm>
          <a:prstGeom prst="homePlate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/>
              <a:t>@</a:t>
            </a:r>
            <a:r>
              <a:rPr lang="zh-CN" altLang="en-US" sz="2400" dirty="0"/>
              <a:t>刘万祥</a:t>
            </a:r>
            <a:r>
              <a:rPr lang="en-US" altLang="zh-CN" sz="2400" dirty="0" err="1"/>
              <a:t>ExcelPro</a:t>
            </a:r>
            <a:endParaRPr lang="zh-CN" altLang="en-US" sz="2400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847205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651104" y="156928"/>
            <a:ext cx="392200" cy="392200"/>
          </a:xfrm>
          <a:prstGeom prst="ellipse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41244" y="1195477"/>
            <a:ext cx="7065207" cy="769441"/>
          </a:xfrm>
          <a:prstGeom prst="rect">
            <a:avLst/>
          </a:prstGeom>
          <a:solidFill>
            <a:srgbClr val="2E2E2E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chemeClr val="bg1"/>
                </a:solidFill>
              </a:rPr>
              <a:t>《Excel</a:t>
            </a:r>
            <a:r>
              <a:rPr lang="zh-CN" altLang="en-US" sz="2200" dirty="0" smtClean="0">
                <a:solidFill>
                  <a:schemeClr val="bg1"/>
                </a:solidFill>
              </a:rPr>
              <a:t>图表之道</a:t>
            </a:r>
            <a:r>
              <a:rPr lang="en-US" altLang="zh-CN" sz="2200" dirty="0" smtClean="0">
                <a:solidFill>
                  <a:schemeClr val="bg1"/>
                </a:solidFill>
              </a:rPr>
              <a:t>》</a:t>
            </a:r>
            <a:r>
              <a:rPr lang="zh-CN" altLang="en-US" sz="2200" dirty="0" smtClean="0">
                <a:solidFill>
                  <a:schemeClr val="bg1"/>
                </a:solidFill>
              </a:rPr>
              <a:t>，</a:t>
            </a:r>
            <a:r>
              <a:rPr lang="en-US" altLang="zh-CN" sz="2200" dirty="0" smtClean="0">
                <a:solidFill>
                  <a:schemeClr val="bg1"/>
                </a:solidFill>
              </a:rPr>
              <a:t>《</a:t>
            </a:r>
            <a:r>
              <a:rPr lang="zh-CN" altLang="en-US" sz="2200" dirty="0" smtClean="0">
                <a:solidFill>
                  <a:schemeClr val="bg1"/>
                </a:solidFill>
              </a:rPr>
              <a:t>用地图说话</a:t>
            </a:r>
            <a:r>
              <a:rPr lang="en-US" altLang="zh-CN" sz="2200" dirty="0" smtClean="0">
                <a:solidFill>
                  <a:schemeClr val="bg1"/>
                </a:solidFill>
              </a:rPr>
              <a:t>》</a:t>
            </a:r>
            <a:r>
              <a:rPr lang="zh-CN" altLang="en-US" sz="2200" dirty="0" smtClean="0">
                <a:solidFill>
                  <a:schemeClr val="bg1"/>
                </a:solidFill>
              </a:rPr>
              <a:t>的作者。</a:t>
            </a:r>
            <a:endParaRPr lang="en-US" altLang="zh-CN" sz="2200" dirty="0" smtClean="0">
              <a:solidFill>
                <a:schemeClr val="bg1"/>
              </a:solidFill>
            </a:endParaRPr>
          </a:p>
          <a:p>
            <a:r>
              <a:rPr lang="zh-CN" altLang="en-US" sz="2200" dirty="0">
                <a:solidFill>
                  <a:schemeClr val="bg1"/>
                </a:solidFill>
              </a:rPr>
              <a:t>一</a:t>
            </a:r>
            <a:r>
              <a:rPr lang="zh-CN" altLang="en-US" sz="2200" dirty="0" smtClean="0">
                <a:solidFill>
                  <a:schemeClr val="bg1"/>
                </a:solidFill>
              </a:rPr>
              <a:t>个把</a:t>
            </a:r>
            <a:r>
              <a:rPr lang="en-US" altLang="zh-CN" sz="2200" dirty="0" smtClean="0">
                <a:solidFill>
                  <a:schemeClr val="bg1"/>
                </a:solidFill>
              </a:rPr>
              <a:t>Excel VBA</a:t>
            </a:r>
            <a:r>
              <a:rPr lang="zh-CN" altLang="en-US" sz="2200" dirty="0" smtClean="0">
                <a:solidFill>
                  <a:schemeClr val="bg1"/>
                </a:solidFill>
              </a:rPr>
              <a:t>用得出神入化的怪物级人物！</a:t>
            </a:r>
            <a:endParaRPr lang="en-US" altLang="zh-CN" sz="2200" dirty="0" smtClean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44" y="3131916"/>
            <a:ext cx="7154282" cy="233133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41244" y="2701029"/>
            <a:ext cx="55451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/>
              <a:t>他</a:t>
            </a:r>
            <a:r>
              <a:rPr lang="zh-CN" altLang="en-US" sz="2200" dirty="0" smtClean="0"/>
              <a:t>的博客，绝对能代表图表界的最高水平！</a:t>
            </a:r>
            <a:endParaRPr lang="en-US" altLang="zh-CN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10278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847205" y="0"/>
            <a:ext cx="4271058" cy="706056"/>
          </a:xfrm>
          <a:prstGeom prst="homePlate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/>
              <a:t>@</a:t>
            </a:r>
            <a:r>
              <a:rPr lang="en-US" altLang="zh-CN" sz="2400" dirty="0" err="1" smtClean="0"/>
              <a:t>ExcelHome</a:t>
            </a:r>
            <a:endParaRPr lang="zh-CN" altLang="en-US" sz="2400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847205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651104" y="156928"/>
            <a:ext cx="392200" cy="392200"/>
          </a:xfrm>
          <a:prstGeom prst="ellipse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42" y="3471522"/>
            <a:ext cx="7053633" cy="127700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41244" y="1195477"/>
            <a:ext cx="7053632" cy="769441"/>
          </a:xfrm>
          <a:prstGeom prst="rect">
            <a:avLst/>
          </a:prstGeom>
          <a:solidFill>
            <a:srgbClr val="2E2E2E"/>
          </a:solidFill>
        </p:spPr>
        <p:txBody>
          <a:bodyPr wrap="square" rtlCol="0">
            <a:spAutoFit/>
          </a:bodyPr>
          <a:lstStyle/>
          <a:p>
            <a:r>
              <a:rPr lang="zh-CN" altLang="en-US" sz="2200" dirty="0" smtClean="0">
                <a:solidFill>
                  <a:schemeClr val="bg1"/>
                </a:solidFill>
              </a:rPr>
              <a:t>如果</a:t>
            </a:r>
            <a:r>
              <a:rPr lang="en-US" altLang="zh-CN" sz="2200" dirty="0" smtClean="0">
                <a:solidFill>
                  <a:schemeClr val="bg1"/>
                </a:solidFill>
              </a:rPr>
              <a:t>Excel</a:t>
            </a:r>
            <a:r>
              <a:rPr lang="zh-CN" altLang="en-US" sz="2200" dirty="0" smtClean="0">
                <a:solidFill>
                  <a:schemeClr val="bg1"/>
                </a:solidFill>
              </a:rPr>
              <a:t>界也有武林大会的话，必属</a:t>
            </a:r>
            <a:r>
              <a:rPr lang="en-US" altLang="zh-CN" sz="2200" dirty="0" err="1" smtClean="0">
                <a:solidFill>
                  <a:schemeClr val="bg1"/>
                </a:solidFill>
              </a:rPr>
              <a:t>Excelhome</a:t>
            </a:r>
            <a:r>
              <a:rPr lang="zh-CN" altLang="en-US" sz="2200" dirty="0" smtClean="0">
                <a:solidFill>
                  <a:schemeClr val="bg1"/>
                </a:solidFill>
              </a:rPr>
              <a:t>莫属，</a:t>
            </a:r>
            <a:endParaRPr lang="en-US" altLang="zh-CN" sz="2200" dirty="0" smtClean="0">
              <a:solidFill>
                <a:schemeClr val="bg1"/>
              </a:solidFill>
            </a:endParaRPr>
          </a:p>
          <a:p>
            <a:r>
              <a:rPr lang="zh-CN" altLang="en-US" sz="2200" dirty="0" smtClean="0">
                <a:solidFill>
                  <a:schemeClr val="bg1"/>
                </a:solidFill>
              </a:rPr>
              <a:t>而且是天天召开</a:t>
            </a:r>
            <a:r>
              <a:rPr lang="en-US" altLang="zh-CN" sz="2200" dirty="0" smtClean="0">
                <a:solidFill>
                  <a:schemeClr val="bg1"/>
                </a:solidFill>
              </a:rPr>
              <a:t>……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41243" y="2454339"/>
            <a:ext cx="7400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 smtClean="0"/>
              <a:t>盛产表哥表姐，干货储量可以塞爆任何一个人的脑袋。</a:t>
            </a:r>
            <a:endParaRPr lang="en-US" altLang="zh-CN" sz="2200" dirty="0" smtClean="0"/>
          </a:p>
          <a:p>
            <a:r>
              <a:rPr lang="zh-CN" altLang="en-US" sz="2200" dirty="0" smtClean="0"/>
              <a:t>精品微博</a:t>
            </a:r>
            <a:r>
              <a:rPr lang="en-US" altLang="zh-CN" sz="2200" dirty="0" smtClean="0"/>
              <a:t>+</a:t>
            </a:r>
            <a:r>
              <a:rPr lang="zh-CN" altLang="en-US" sz="2200" dirty="0" smtClean="0"/>
              <a:t>极品论坛，这是不仅仅是图表最好的修炼地。</a:t>
            </a:r>
            <a:endParaRPr lang="en-US" altLang="zh-CN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183149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847205" y="0"/>
            <a:ext cx="4271058" cy="706056"/>
          </a:xfrm>
          <a:prstGeom prst="homePlate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/>
              <a:t>@</a:t>
            </a:r>
            <a:r>
              <a:rPr lang="zh-CN" altLang="en-US" sz="2400" dirty="0" smtClean="0"/>
              <a:t>图表技巧</a:t>
            </a:r>
            <a:endParaRPr lang="zh-CN" altLang="en-US" sz="2400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847205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651104" y="156928"/>
            <a:ext cx="392200" cy="392200"/>
          </a:xfrm>
          <a:prstGeom prst="ellipse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41243" y="2254790"/>
            <a:ext cx="7400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 smtClean="0"/>
              <a:t>个人认为，</a:t>
            </a:r>
            <a:r>
              <a:rPr lang="en-US" altLang="zh-CN" sz="2200" dirty="0" smtClean="0"/>
              <a:t>@</a:t>
            </a:r>
            <a:r>
              <a:rPr lang="zh-CN" altLang="en-US" sz="2200" dirty="0" smtClean="0"/>
              <a:t>图表技巧 在</a:t>
            </a:r>
            <a:r>
              <a:rPr lang="en-US" altLang="zh-CN" sz="2200" dirty="0" err="1" smtClean="0"/>
              <a:t>ExcelHome</a:t>
            </a:r>
            <a:r>
              <a:rPr lang="zh-CN" altLang="en-US" sz="2200" dirty="0" smtClean="0"/>
              <a:t>论坛上发布的</a:t>
            </a:r>
            <a:endParaRPr lang="en-US" altLang="zh-CN" sz="2200" dirty="0" smtClean="0"/>
          </a:p>
          <a:p>
            <a:r>
              <a:rPr lang="zh-CN" altLang="en-US" sz="3200" b="1" dirty="0" smtClean="0">
                <a:latin typeface="+mj-ea"/>
                <a:ea typeface="+mj-ea"/>
              </a:rPr>
              <a:t>藏宝图系列</a:t>
            </a:r>
            <a:r>
              <a:rPr lang="zh-CN" altLang="en-US" sz="2200" dirty="0" smtClean="0"/>
              <a:t>绝对是</a:t>
            </a:r>
            <a:r>
              <a:rPr lang="zh-CN" altLang="en-US" sz="2200" dirty="0"/>
              <a:t>图表</a:t>
            </a:r>
            <a:r>
              <a:rPr lang="zh-CN" altLang="en-US" sz="2200" dirty="0" smtClean="0"/>
              <a:t>初学者的最佳的教程</a:t>
            </a:r>
            <a:r>
              <a:rPr lang="en-US" altLang="zh-CN" sz="2200" dirty="0" smtClean="0"/>
              <a:t>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43" y="3611301"/>
            <a:ext cx="3576560" cy="265184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41243" y="1286149"/>
            <a:ext cx="7400873" cy="540341"/>
          </a:xfrm>
          <a:prstGeom prst="rect">
            <a:avLst/>
          </a:prstGeom>
          <a:solidFill>
            <a:srgbClr val="2E2E2E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 smtClean="0">
                <a:solidFill>
                  <a:schemeClr val="bg1"/>
                </a:solidFill>
              </a:rPr>
              <a:t>其实我今天所讲的内容，他很久很久以前就出了教程了。</a:t>
            </a:r>
            <a:endParaRPr lang="en-US" altLang="zh-CN" sz="2200" dirty="0" smtClean="0">
              <a:solidFill>
                <a:schemeClr val="bg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159" y="3608860"/>
            <a:ext cx="3284957" cy="265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93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847205" y="0"/>
            <a:ext cx="0" cy="75235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41" y="2073816"/>
            <a:ext cx="8518967" cy="437460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482183"/>
            <a:ext cx="9144000" cy="1246495"/>
          </a:xfrm>
          <a:prstGeom prst="rect">
            <a:avLst/>
          </a:prstGeom>
          <a:solidFill>
            <a:srgbClr val="2E2E2E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200" dirty="0" smtClean="0">
                <a:solidFill>
                  <a:schemeClr val="bg1"/>
                </a:solidFill>
              </a:rPr>
              <a:t>这是我学习</a:t>
            </a:r>
            <a:r>
              <a:rPr lang="en-US" altLang="zh-CN" sz="2200" dirty="0" smtClean="0">
                <a:solidFill>
                  <a:schemeClr val="bg1"/>
                </a:solidFill>
              </a:rPr>
              <a:t>Excel</a:t>
            </a:r>
            <a:r>
              <a:rPr lang="zh-CN" altLang="en-US" sz="2200" dirty="0" smtClean="0">
                <a:solidFill>
                  <a:schemeClr val="bg1"/>
                </a:solidFill>
              </a:rPr>
              <a:t>时候关注的其中一部分大神，</a:t>
            </a:r>
            <a:endParaRPr lang="en-US" altLang="zh-CN" sz="22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D03B"/>
                </a:solidFill>
                <a:latin typeface="+mj-ea"/>
                <a:ea typeface="+mj-ea"/>
              </a:rPr>
              <a:t>当然还有很多很多，我就不唠叨了</a:t>
            </a:r>
            <a:r>
              <a:rPr lang="en-US" altLang="zh-CN" sz="2800" b="1" dirty="0" smtClean="0">
                <a:solidFill>
                  <a:srgbClr val="FFD03B"/>
                </a:solidFill>
                <a:latin typeface="+mj-ea"/>
                <a:ea typeface="+mj-ea"/>
              </a:rPr>
              <a:t>~~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599205" y="5508263"/>
            <a:ext cx="1140499" cy="1197436"/>
            <a:chOff x="1511660" y="1527445"/>
            <a:chExt cx="3868662" cy="4061795"/>
          </a:xfrm>
          <a:solidFill>
            <a:srgbClr val="2E2E2E"/>
          </a:solidFill>
        </p:grpSpPr>
        <p:sp>
          <p:nvSpPr>
            <p:cNvPr id="7" name="椭圆 6"/>
            <p:cNvSpPr/>
            <p:nvPr/>
          </p:nvSpPr>
          <p:spPr>
            <a:xfrm>
              <a:off x="2017859" y="2564904"/>
              <a:ext cx="3024336" cy="302433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2E2E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11660" y="2060848"/>
              <a:ext cx="3868662" cy="2219448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9" h="153">
                  <a:moveTo>
                    <a:pt x="94" y="104"/>
                  </a:moveTo>
                  <a:cubicBezTo>
                    <a:pt x="102" y="119"/>
                    <a:pt x="104" y="139"/>
                    <a:pt x="104" y="139"/>
                  </a:cubicBezTo>
                  <a:cubicBezTo>
                    <a:pt x="104" y="139"/>
                    <a:pt x="126" y="127"/>
                    <a:pt x="137" y="104"/>
                  </a:cubicBezTo>
                  <a:cubicBezTo>
                    <a:pt x="146" y="118"/>
                    <a:pt x="148" y="138"/>
                    <a:pt x="148" y="138"/>
                  </a:cubicBezTo>
                  <a:cubicBezTo>
                    <a:pt x="148" y="138"/>
                    <a:pt x="172" y="121"/>
                    <a:pt x="178" y="101"/>
                  </a:cubicBezTo>
                  <a:cubicBezTo>
                    <a:pt x="199" y="114"/>
                    <a:pt x="207" y="129"/>
                    <a:pt x="212" y="147"/>
                  </a:cubicBezTo>
                  <a:cubicBezTo>
                    <a:pt x="212" y="148"/>
                    <a:pt x="213" y="149"/>
                    <a:pt x="213" y="150"/>
                  </a:cubicBezTo>
                  <a:cubicBezTo>
                    <a:pt x="213" y="152"/>
                    <a:pt x="213" y="153"/>
                    <a:pt x="213" y="153"/>
                  </a:cubicBezTo>
                  <a:cubicBezTo>
                    <a:pt x="213" y="153"/>
                    <a:pt x="222" y="138"/>
                    <a:pt x="229" y="117"/>
                  </a:cubicBezTo>
                  <a:cubicBezTo>
                    <a:pt x="236" y="93"/>
                    <a:pt x="239" y="62"/>
                    <a:pt x="222" y="38"/>
                  </a:cubicBezTo>
                  <a:cubicBezTo>
                    <a:pt x="205" y="14"/>
                    <a:pt x="177" y="14"/>
                    <a:pt x="161" y="19"/>
                  </a:cubicBezTo>
                  <a:cubicBezTo>
                    <a:pt x="146" y="6"/>
                    <a:pt x="129" y="0"/>
                    <a:pt x="112" y="0"/>
                  </a:cubicBezTo>
                  <a:cubicBezTo>
                    <a:pt x="73" y="1"/>
                    <a:pt x="42" y="33"/>
                    <a:pt x="41" y="34"/>
                  </a:cubicBezTo>
                  <a:cubicBezTo>
                    <a:pt x="0" y="74"/>
                    <a:pt x="43" y="143"/>
                    <a:pt x="47" y="149"/>
                  </a:cubicBezTo>
                  <a:cubicBezTo>
                    <a:pt x="48" y="149"/>
                    <a:pt x="77" y="133"/>
                    <a:pt x="94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11760" y="4252862"/>
              <a:ext cx="1034231" cy="112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3717640" y="4252862"/>
              <a:ext cx="1034231" cy="112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750185" y="1527445"/>
              <a:ext cx="3325872" cy="2611004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  <a:gd name="connsiteX0" fmla="*/ 2954 w 8835"/>
                <a:gd name="connsiteY0" fmla="*/ 7177 h 10380"/>
                <a:gd name="connsiteX1" fmla="*/ 3372 w 8835"/>
                <a:gd name="connsiteY1" fmla="*/ 9465 h 10380"/>
                <a:gd name="connsiteX2" fmla="*/ 4753 w 8835"/>
                <a:gd name="connsiteY2" fmla="*/ 7177 h 10380"/>
                <a:gd name="connsiteX3" fmla="*/ 5213 w 8835"/>
                <a:gd name="connsiteY3" fmla="*/ 9400 h 10380"/>
                <a:gd name="connsiteX4" fmla="*/ 6469 w 8835"/>
                <a:gd name="connsiteY4" fmla="*/ 6981 h 10380"/>
                <a:gd name="connsiteX5" fmla="*/ 7891 w 8835"/>
                <a:gd name="connsiteY5" fmla="*/ 9988 h 10380"/>
                <a:gd name="connsiteX6" fmla="*/ 7933 w 8835"/>
                <a:gd name="connsiteY6" fmla="*/ 10184 h 10380"/>
                <a:gd name="connsiteX7" fmla="*/ 7933 w 8835"/>
                <a:gd name="connsiteY7" fmla="*/ 10380 h 10380"/>
                <a:gd name="connsiteX8" fmla="*/ 8603 w 8835"/>
                <a:gd name="connsiteY8" fmla="*/ 8027 h 10380"/>
                <a:gd name="connsiteX9" fmla="*/ 8310 w 8835"/>
                <a:gd name="connsiteY9" fmla="*/ 2864 h 10380"/>
                <a:gd name="connsiteX10" fmla="*/ 5757 w 8835"/>
                <a:gd name="connsiteY10" fmla="*/ 1622 h 10380"/>
                <a:gd name="connsiteX11" fmla="*/ 3992 w 8835"/>
                <a:gd name="connsiteY11" fmla="*/ 0 h 10380"/>
                <a:gd name="connsiteX12" fmla="*/ 736 w 8835"/>
                <a:gd name="connsiteY12" fmla="*/ 2602 h 10380"/>
                <a:gd name="connsiteX13" fmla="*/ 988 w 8835"/>
                <a:gd name="connsiteY13" fmla="*/ 10119 h 10380"/>
                <a:gd name="connsiteX14" fmla="*/ 2954 w 8835"/>
                <a:gd name="connsiteY14" fmla="*/ 7177 h 10380"/>
                <a:gd name="connsiteX0" fmla="*/ 3344 w 9895"/>
                <a:gd name="connsiteY0" fmla="*/ 6940 h 10026"/>
                <a:gd name="connsiteX1" fmla="*/ 3817 w 9895"/>
                <a:gd name="connsiteY1" fmla="*/ 9144 h 10026"/>
                <a:gd name="connsiteX2" fmla="*/ 5380 w 9895"/>
                <a:gd name="connsiteY2" fmla="*/ 6940 h 10026"/>
                <a:gd name="connsiteX3" fmla="*/ 5900 w 9895"/>
                <a:gd name="connsiteY3" fmla="*/ 9082 h 10026"/>
                <a:gd name="connsiteX4" fmla="*/ 7322 w 9895"/>
                <a:gd name="connsiteY4" fmla="*/ 6751 h 10026"/>
                <a:gd name="connsiteX5" fmla="*/ 8932 w 9895"/>
                <a:gd name="connsiteY5" fmla="*/ 9648 h 10026"/>
                <a:gd name="connsiteX6" fmla="*/ 8979 w 9895"/>
                <a:gd name="connsiteY6" fmla="*/ 9837 h 10026"/>
                <a:gd name="connsiteX7" fmla="*/ 8979 w 9895"/>
                <a:gd name="connsiteY7" fmla="*/ 10026 h 10026"/>
                <a:gd name="connsiteX8" fmla="*/ 9737 w 9895"/>
                <a:gd name="connsiteY8" fmla="*/ 7759 h 10026"/>
                <a:gd name="connsiteX9" fmla="*/ 9406 w 9895"/>
                <a:gd name="connsiteY9" fmla="*/ 2785 h 10026"/>
                <a:gd name="connsiteX10" fmla="*/ 7107 w 9895"/>
                <a:gd name="connsiteY10" fmla="*/ 1443 h 10026"/>
                <a:gd name="connsiteX11" fmla="*/ 4518 w 9895"/>
                <a:gd name="connsiteY11" fmla="*/ 26 h 10026"/>
                <a:gd name="connsiteX12" fmla="*/ 833 w 9895"/>
                <a:gd name="connsiteY12" fmla="*/ 2533 h 10026"/>
                <a:gd name="connsiteX13" fmla="*/ 1118 w 9895"/>
                <a:gd name="connsiteY13" fmla="*/ 9775 h 10026"/>
                <a:gd name="connsiteX14" fmla="*/ 3344 w 9895"/>
                <a:gd name="connsiteY14" fmla="*/ 6940 h 10026"/>
                <a:gd name="connsiteX0" fmla="*/ 3379 w 10100"/>
                <a:gd name="connsiteY0" fmla="*/ 6922 h 10000"/>
                <a:gd name="connsiteX1" fmla="*/ 3858 w 10100"/>
                <a:gd name="connsiteY1" fmla="*/ 9120 h 10000"/>
                <a:gd name="connsiteX2" fmla="*/ 5437 w 10100"/>
                <a:gd name="connsiteY2" fmla="*/ 6922 h 10000"/>
                <a:gd name="connsiteX3" fmla="*/ 5963 w 10100"/>
                <a:gd name="connsiteY3" fmla="*/ 9058 h 10000"/>
                <a:gd name="connsiteX4" fmla="*/ 7400 w 10100"/>
                <a:gd name="connsiteY4" fmla="*/ 6733 h 10000"/>
                <a:gd name="connsiteX5" fmla="*/ 9027 w 10100"/>
                <a:gd name="connsiteY5" fmla="*/ 9623 h 10000"/>
                <a:gd name="connsiteX6" fmla="*/ 9074 w 10100"/>
                <a:gd name="connsiteY6" fmla="*/ 9811 h 10000"/>
                <a:gd name="connsiteX7" fmla="*/ 9074 w 10100"/>
                <a:gd name="connsiteY7" fmla="*/ 10000 h 10000"/>
                <a:gd name="connsiteX8" fmla="*/ 9840 w 10100"/>
                <a:gd name="connsiteY8" fmla="*/ 7739 h 10000"/>
                <a:gd name="connsiteX9" fmla="*/ 9778 w 10100"/>
                <a:gd name="connsiteY9" fmla="*/ 2997 h 10000"/>
                <a:gd name="connsiteX10" fmla="*/ 7182 w 10100"/>
                <a:gd name="connsiteY10" fmla="*/ 1439 h 10000"/>
                <a:gd name="connsiteX11" fmla="*/ 4566 w 10100"/>
                <a:gd name="connsiteY11" fmla="*/ 26 h 10000"/>
                <a:gd name="connsiteX12" fmla="*/ 842 w 10100"/>
                <a:gd name="connsiteY12" fmla="*/ 2526 h 10000"/>
                <a:gd name="connsiteX13" fmla="*/ 1130 w 10100"/>
                <a:gd name="connsiteY13" fmla="*/ 9750 h 10000"/>
                <a:gd name="connsiteX14" fmla="*/ 3379 w 10100"/>
                <a:gd name="connsiteY14" fmla="*/ 6922 h 10000"/>
                <a:gd name="connsiteX0" fmla="*/ 3379 w 10100"/>
                <a:gd name="connsiteY0" fmla="*/ 6922 h 10000"/>
                <a:gd name="connsiteX1" fmla="*/ 3858 w 10100"/>
                <a:gd name="connsiteY1" fmla="*/ 9120 h 10000"/>
                <a:gd name="connsiteX2" fmla="*/ 5437 w 10100"/>
                <a:gd name="connsiteY2" fmla="*/ 6922 h 10000"/>
                <a:gd name="connsiteX3" fmla="*/ 5963 w 10100"/>
                <a:gd name="connsiteY3" fmla="*/ 9058 h 10000"/>
                <a:gd name="connsiteX4" fmla="*/ 7400 w 10100"/>
                <a:gd name="connsiteY4" fmla="*/ 6733 h 10000"/>
                <a:gd name="connsiteX5" fmla="*/ 9027 w 10100"/>
                <a:gd name="connsiteY5" fmla="*/ 9623 h 10000"/>
                <a:gd name="connsiteX6" fmla="*/ 9074 w 10100"/>
                <a:gd name="connsiteY6" fmla="*/ 9811 h 10000"/>
                <a:gd name="connsiteX7" fmla="*/ 9074 w 10100"/>
                <a:gd name="connsiteY7" fmla="*/ 10000 h 10000"/>
                <a:gd name="connsiteX8" fmla="*/ 9840 w 10100"/>
                <a:gd name="connsiteY8" fmla="*/ 7739 h 10000"/>
                <a:gd name="connsiteX9" fmla="*/ 9778 w 10100"/>
                <a:gd name="connsiteY9" fmla="*/ 2997 h 10000"/>
                <a:gd name="connsiteX10" fmla="*/ 7182 w 10100"/>
                <a:gd name="connsiteY10" fmla="*/ 1439 h 10000"/>
                <a:gd name="connsiteX11" fmla="*/ 4132 w 10100"/>
                <a:gd name="connsiteY11" fmla="*/ 26 h 10000"/>
                <a:gd name="connsiteX12" fmla="*/ 842 w 10100"/>
                <a:gd name="connsiteY12" fmla="*/ 2526 h 10000"/>
                <a:gd name="connsiteX13" fmla="*/ 1130 w 10100"/>
                <a:gd name="connsiteY13" fmla="*/ 9750 h 10000"/>
                <a:gd name="connsiteX14" fmla="*/ 3379 w 10100"/>
                <a:gd name="connsiteY14" fmla="*/ 6922 h 10000"/>
                <a:gd name="connsiteX0" fmla="*/ 3419 w 10140"/>
                <a:gd name="connsiteY0" fmla="*/ 6910 h 9988"/>
                <a:gd name="connsiteX1" fmla="*/ 3898 w 10140"/>
                <a:gd name="connsiteY1" fmla="*/ 9108 h 9988"/>
                <a:gd name="connsiteX2" fmla="*/ 5477 w 10140"/>
                <a:gd name="connsiteY2" fmla="*/ 6910 h 9988"/>
                <a:gd name="connsiteX3" fmla="*/ 6003 w 10140"/>
                <a:gd name="connsiteY3" fmla="*/ 9046 h 9988"/>
                <a:gd name="connsiteX4" fmla="*/ 7440 w 10140"/>
                <a:gd name="connsiteY4" fmla="*/ 6721 h 9988"/>
                <a:gd name="connsiteX5" fmla="*/ 9067 w 10140"/>
                <a:gd name="connsiteY5" fmla="*/ 9611 h 9988"/>
                <a:gd name="connsiteX6" fmla="*/ 9114 w 10140"/>
                <a:gd name="connsiteY6" fmla="*/ 9799 h 9988"/>
                <a:gd name="connsiteX7" fmla="*/ 9114 w 10140"/>
                <a:gd name="connsiteY7" fmla="*/ 9988 h 9988"/>
                <a:gd name="connsiteX8" fmla="*/ 9880 w 10140"/>
                <a:gd name="connsiteY8" fmla="*/ 7727 h 9988"/>
                <a:gd name="connsiteX9" fmla="*/ 9818 w 10140"/>
                <a:gd name="connsiteY9" fmla="*/ 2985 h 9988"/>
                <a:gd name="connsiteX10" fmla="*/ 7222 w 10140"/>
                <a:gd name="connsiteY10" fmla="*/ 1427 h 9988"/>
                <a:gd name="connsiteX11" fmla="*/ 4172 w 10140"/>
                <a:gd name="connsiteY11" fmla="*/ 14 h 9988"/>
                <a:gd name="connsiteX12" fmla="*/ 828 w 10140"/>
                <a:gd name="connsiteY12" fmla="*/ 2149 h 9988"/>
                <a:gd name="connsiteX13" fmla="*/ 1170 w 10140"/>
                <a:gd name="connsiteY13" fmla="*/ 9738 h 9988"/>
                <a:gd name="connsiteX14" fmla="*/ 3419 w 10140"/>
                <a:gd name="connsiteY14" fmla="*/ 6910 h 9988"/>
                <a:gd name="connsiteX0" fmla="*/ 2911 w 9539"/>
                <a:gd name="connsiteY0" fmla="*/ 6927 h 10009"/>
                <a:gd name="connsiteX1" fmla="*/ 3383 w 9539"/>
                <a:gd name="connsiteY1" fmla="*/ 9128 h 10009"/>
                <a:gd name="connsiteX2" fmla="*/ 4940 w 9539"/>
                <a:gd name="connsiteY2" fmla="*/ 6927 h 10009"/>
                <a:gd name="connsiteX3" fmla="*/ 5459 w 9539"/>
                <a:gd name="connsiteY3" fmla="*/ 9066 h 10009"/>
                <a:gd name="connsiteX4" fmla="*/ 6876 w 9539"/>
                <a:gd name="connsiteY4" fmla="*/ 6738 h 10009"/>
                <a:gd name="connsiteX5" fmla="*/ 8481 w 9539"/>
                <a:gd name="connsiteY5" fmla="*/ 9632 h 10009"/>
                <a:gd name="connsiteX6" fmla="*/ 8527 w 9539"/>
                <a:gd name="connsiteY6" fmla="*/ 9820 h 10009"/>
                <a:gd name="connsiteX7" fmla="*/ 8527 w 9539"/>
                <a:gd name="connsiteY7" fmla="*/ 10009 h 10009"/>
                <a:gd name="connsiteX8" fmla="*/ 9283 w 9539"/>
                <a:gd name="connsiteY8" fmla="*/ 7745 h 10009"/>
                <a:gd name="connsiteX9" fmla="*/ 9221 w 9539"/>
                <a:gd name="connsiteY9" fmla="*/ 2998 h 10009"/>
                <a:gd name="connsiteX10" fmla="*/ 6661 w 9539"/>
                <a:gd name="connsiteY10" fmla="*/ 1438 h 10009"/>
                <a:gd name="connsiteX11" fmla="*/ 3653 w 9539"/>
                <a:gd name="connsiteY11" fmla="*/ 23 h 10009"/>
                <a:gd name="connsiteX12" fmla="*/ 999 w 9539"/>
                <a:gd name="connsiteY12" fmla="*/ 2453 h 10009"/>
                <a:gd name="connsiteX13" fmla="*/ 693 w 9539"/>
                <a:gd name="connsiteY13" fmla="*/ 9759 h 10009"/>
                <a:gd name="connsiteX14" fmla="*/ 2911 w 9539"/>
                <a:gd name="connsiteY14" fmla="*/ 6927 h 1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39" h="10009">
                  <a:moveTo>
                    <a:pt x="2911" y="6927"/>
                  </a:moveTo>
                  <a:cubicBezTo>
                    <a:pt x="3289" y="7871"/>
                    <a:pt x="3383" y="9128"/>
                    <a:pt x="3383" y="9128"/>
                  </a:cubicBezTo>
                  <a:cubicBezTo>
                    <a:pt x="3383" y="9128"/>
                    <a:pt x="4422" y="8374"/>
                    <a:pt x="4940" y="6927"/>
                  </a:cubicBezTo>
                  <a:cubicBezTo>
                    <a:pt x="5365" y="7808"/>
                    <a:pt x="5459" y="9066"/>
                    <a:pt x="5459" y="9066"/>
                  </a:cubicBezTo>
                  <a:cubicBezTo>
                    <a:pt x="5459" y="9066"/>
                    <a:pt x="6593" y="7997"/>
                    <a:pt x="6876" y="6738"/>
                  </a:cubicBezTo>
                  <a:cubicBezTo>
                    <a:pt x="7866" y="7556"/>
                    <a:pt x="8244" y="8499"/>
                    <a:pt x="8481" y="9632"/>
                  </a:cubicBezTo>
                  <a:cubicBezTo>
                    <a:pt x="8481" y="9695"/>
                    <a:pt x="8527" y="9759"/>
                    <a:pt x="8527" y="9820"/>
                  </a:cubicBezTo>
                  <a:lnTo>
                    <a:pt x="8527" y="10009"/>
                  </a:lnTo>
                  <a:cubicBezTo>
                    <a:pt x="8527" y="10009"/>
                    <a:pt x="8953" y="9066"/>
                    <a:pt x="9283" y="7745"/>
                  </a:cubicBezTo>
                  <a:cubicBezTo>
                    <a:pt x="9613" y="6236"/>
                    <a:pt x="9657" y="4049"/>
                    <a:pt x="9221" y="2998"/>
                  </a:cubicBezTo>
                  <a:cubicBezTo>
                    <a:pt x="8785" y="1946"/>
                    <a:pt x="7417" y="1123"/>
                    <a:pt x="6661" y="1438"/>
                  </a:cubicBezTo>
                  <a:cubicBezTo>
                    <a:pt x="5954" y="620"/>
                    <a:pt x="4597" y="-146"/>
                    <a:pt x="3653" y="23"/>
                  </a:cubicBezTo>
                  <a:cubicBezTo>
                    <a:pt x="2709" y="192"/>
                    <a:pt x="1046" y="2391"/>
                    <a:pt x="999" y="2453"/>
                  </a:cubicBezTo>
                  <a:cubicBezTo>
                    <a:pt x="-936" y="4969"/>
                    <a:pt x="503" y="9380"/>
                    <a:pt x="693" y="9759"/>
                  </a:cubicBezTo>
                  <a:cubicBezTo>
                    <a:pt x="739" y="9759"/>
                    <a:pt x="2109" y="8751"/>
                    <a:pt x="2911" y="69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2828210" y="4252863"/>
              <a:ext cx="288032" cy="197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4033477" y="4280299"/>
              <a:ext cx="288032" cy="161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6984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821813" y="4377875"/>
            <a:ext cx="947720" cy="1021264"/>
            <a:chOff x="1568" y="1318"/>
            <a:chExt cx="1154" cy="1469"/>
          </a:xfrm>
          <a:solidFill>
            <a:srgbClr val="2E2E2E"/>
          </a:solidFill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1568" y="1520"/>
              <a:ext cx="899" cy="1267"/>
            </a:xfrm>
            <a:custGeom>
              <a:avLst/>
              <a:gdLst>
                <a:gd name="T0" fmla="*/ 34 w 190"/>
                <a:gd name="T1" fmla="*/ 152 h 269"/>
                <a:gd name="T2" fmla="*/ 34 w 190"/>
                <a:gd name="T3" fmla="*/ 16 h 269"/>
                <a:gd name="T4" fmla="*/ 27 w 190"/>
                <a:gd name="T5" fmla="*/ 1 h 269"/>
                <a:gd name="T6" fmla="*/ 17 w 190"/>
                <a:gd name="T7" fmla="*/ 13 h 269"/>
                <a:gd name="T8" fmla="*/ 20 w 190"/>
                <a:gd name="T9" fmla="*/ 152 h 269"/>
                <a:gd name="T10" fmla="*/ 45 w 190"/>
                <a:gd name="T11" fmla="*/ 208 h 269"/>
                <a:gd name="T12" fmla="*/ 50 w 190"/>
                <a:gd name="T13" fmla="*/ 249 h 269"/>
                <a:gd name="T14" fmla="*/ 45 w 190"/>
                <a:gd name="T15" fmla="*/ 269 h 269"/>
                <a:gd name="T16" fmla="*/ 132 w 190"/>
                <a:gd name="T17" fmla="*/ 269 h 269"/>
                <a:gd name="T18" fmla="*/ 123 w 190"/>
                <a:gd name="T19" fmla="*/ 250 h 269"/>
                <a:gd name="T20" fmla="*/ 115 w 190"/>
                <a:gd name="T21" fmla="*/ 229 h 269"/>
                <a:gd name="T22" fmla="*/ 129 w 190"/>
                <a:gd name="T23" fmla="*/ 210 h 269"/>
                <a:gd name="T24" fmla="*/ 148 w 190"/>
                <a:gd name="T25" fmla="*/ 207 h 269"/>
                <a:gd name="T26" fmla="*/ 190 w 190"/>
                <a:gd name="T27" fmla="*/ 179 h 269"/>
                <a:gd name="T28" fmla="*/ 184 w 190"/>
                <a:gd name="T29" fmla="*/ 153 h 269"/>
                <a:gd name="T30" fmla="*/ 34 w 190"/>
                <a:gd name="T31" fmla="*/ 15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269">
                  <a:moveTo>
                    <a:pt x="34" y="152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5" y="0"/>
                    <a:pt x="27" y="1"/>
                  </a:cubicBezTo>
                  <a:cubicBezTo>
                    <a:pt x="22" y="1"/>
                    <a:pt x="19" y="7"/>
                    <a:pt x="17" y="13"/>
                  </a:cubicBezTo>
                  <a:cubicBezTo>
                    <a:pt x="8" y="36"/>
                    <a:pt x="0" y="91"/>
                    <a:pt x="20" y="152"/>
                  </a:cubicBezTo>
                  <a:cubicBezTo>
                    <a:pt x="19" y="182"/>
                    <a:pt x="35" y="194"/>
                    <a:pt x="45" y="208"/>
                  </a:cubicBezTo>
                  <a:cubicBezTo>
                    <a:pt x="55" y="221"/>
                    <a:pt x="56" y="232"/>
                    <a:pt x="50" y="249"/>
                  </a:cubicBezTo>
                  <a:cubicBezTo>
                    <a:pt x="45" y="260"/>
                    <a:pt x="45" y="269"/>
                    <a:pt x="45" y="269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2" y="260"/>
                    <a:pt x="127" y="257"/>
                    <a:pt x="123" y="250"/>
                  </a:cubicBezTo>
                  <a:cubicBezTo>
                    <a:pt x="118" y="243"/>
                    <a:pt x="115" y="238"/>
                    <a:pt x="115" y="229"/>
                  </a:cubicBezTo>
                  <a:cubicBezTo>
                    <a:pt x="116" y="217"/>
                    <a:pt x="122" y="212"/>
                    <a:pt x="129" y="210"/>
                  </a:cubicBezTo>
                  <a:cubicBezTo>
                    <a:pt x="137" y="209"/>
                    <a:pt x="148" y="207"/>
                    <a:pt x="148" y="207"/>
                  </a:cubicBezTo>
                  <a:cubicBezTo>
                    <a:pt x="178" y="202"/>
                    <a:pt x="183" y="191"/>
                    <a:pt x="190" y="179"/>
                  </a:cubicBezTo>
                  <a:cubicBezTo>
                    <a:pt x="187" y="165"/>
                    <a:pt x="184" y="154"/>
                    <a:pt x="184" y="153"/>
                  </a:cubicBezTo>
                  <a:cubicBezTo>
                    <a:pt x="177" y="152"/>
                    <a:pt x="34" y="152"/>
                    <a:pt x="34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1838" y="1318"/>
              <a:ext cx="884" cy="1469"/>
            </a:xfrm>
            <a:custGeom>
              <a:avLst/>
              <a:gdLst>
                <a:gd name="T0" fmla="*/ 169 w 187"/>
                <a:gd name="T1" fmla="*/ 159 h 312"/>
                <a:gd name="T2" fmla="*/ 131 w 187"/>
                <a:gd name="T3" fmla="*/ 138 h 312"/>
                <a:gd name="T4" fmla="*/ 85 w 187"/>
                <a:gd name="T5" fmla="*/ 132 h 312"/>
                <a:gd name="T6" fmla="*/ 85 w 187"/>
                <a:gd name="T7" fmla="*/ 70 h 312"/>
                <a:gd name="T8" fmla="*/ 165 w 187"/>
                <a:gd name="T9" fmla="*/ 142 h 312"/>
                <a:gd name="T10" fmla="*/ 177 w 187"/>
                <a:gd name="T11" fmla="*/ 128 h 312"/>
                <a:gd name="T12" fmla="*/ 86 w 187"/>
                <a:gd name="T13" fmla="*/ 24 h 312"/>
                <a:gd name="T14" fmla="*/ 45 w 187"/>
                <a:gd name="T15" fmla="*/ 1 h 312"/>
                <a:gd name="T16" fmla="*/ 13 w 187"/>
                <a:gd name="T17" fmla="*/ 12 h 312"/>
                <a:gd name="T18" fmla="*/ 0 w 187"/>
                <a:gd name="T19" fmla="*/ 50 h 312"/>
                <a:gd name="T20" fmla="*/ 0 w 187"/>
                <a:gd name="T21" fmla="*/ 130 h 312"/>
                <a:gd name="T22" fmla="*/ 54 w 187"/>
                <a:gd name="T23" fmla="*/ 186 h 312"/>
                <a:gd name="T24" fmla="*/ 133 w 187"/>
                <a:gd name="T25" fmla="*/ 187 h 312"/>
                <a:gd name="T26" fmla="*/ 158 w 187"/>
                <a:gd name="T27" fmla="*/ 312 h 312"/>
                <a:gd name="T28" fmla="*/ 187 w 187"/>
                <a:gd name="T29" fmla="*/ 312 h 312"/>
                <a:gd name="T30" fmla="*/ 179 w 187"/>
                <a:gd name="T31" fmla="*/ 205 h 312"/>
                <a:gd name="T32" fmla="*/ 169 w 187"/>
                <a:gd name="T33" fmla="*/ 15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7" h="312">
                  <a:moveTo>
                    <a:pt x="169" y="159"/>
                  </a:moveTo>
                  <a:cubicBezTo>
                    <a:pt x="158" y="140"/>
                    <a:pt x="131" y="138"/>
                    <a:pt x="131" y="138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77" y="128"/>
                    <a:pt x="177" y="128"/>
                    <a:pt x="177" y="128"/>
                  </a:cubicBezTo>
                  <a:cubicBezTo>
                    <a:pt x="177" y="128"/>
                    <a:pt x="90" y="27"/>
                    <a:pt x="86" y="24"/>
                  </a:cubicBezTo>
                  <a:cubicBezTo>
                    <a:pt x="65" y="2"/>
                    <a:pt x="55" y="2"/>
                    <a:pt x="45" y="1"/>
                  </a:cubicBezTo>
                  <a:cubicBezTo>
                    <a:pt x="34" y="0"/>
                    <a:pt x="21" y="4"/>
                    <a:pt x="13" y="12"/>
                  </a:cubicBezTo>
                  <a:cubicBezTo>
                    <a:pt x="1" y="25"/>
                    <a:pt x="0" y="41"/>
                    <a:pt x="0" y="50"/>
                  </a:cubicBezTo>
                  <a:cubicBezTo>
                    <a:pt x="0" y="51"/>
                    <a:pt x="0" y="130"/>
                    <a:pt x="0" y="130"/>
                  </a:cubicBezTo>
                  <a:cubicBezTo>
                    <a:pt x="0" y="186"/>
                    <a:pt x="53" y="185"/>
                    <a:pt x="54" y="186"/>
                  </a:cubicBezTo>
                  <a:cubicBezTo>
                    <a:pt x="133" y="187"/>
                    <a:pt x="133" y="187"/>
                    <a:pt x="133" y="187"/>
                  </a:cubicBezTo>
                  <a:cubicBezTo>
                    <a:pt x="158" y="312"/>
                    <a:pt x="158" y="312"/>
                    <a:pt x="158" y="312"/>
                  </a:cubicBezTo>
                  <a:cubicBezTo>
                    <a:pt x="158" y="312"/>
                    <a:pt x="182" y="312"/>
                    <a:pt x="187" y="312"/>
                  </a:cubicBezTo>
                  <a:cubicBezTo>
                    <a:pt x="187" y="305"/>
                    <a:pt x="179" y="205"/>
                    <a:pt x="179" y="205"/>
                  </a:cubicBezTo>
                  <a:cubicBezTo>
                    <a:pt x="179" y="204"/>
                    <a:pt x="176" y="172"/>
                    <a:pt x="169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601051" y="3008484"/>
            <a:ext cx="1255022" cy="1317676"/>
            <a:chOff x="1511660" y="1527445"/>
            <a:chExt cx="3868662" cy="4061795"/>
          </a:xfrm>
          <a:solidFill>
            <a:srgbClr val="2E2E2E"/>
          </a:solidFill>
        </p:grpSpPr>
        <p:sp>
          <p:nvSpPr>
            <p:cNvPr id="6" name="椭圆 5"/>
            <p:cNvSpPr/>
            <p:nvPr/>
          </p:nvSpPr>
          <p:spPr>
            <a:xfrm>
              <a:off x="2017859" y="2564904"/>
              <a:ext cx="3024336" cy="302433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2E2E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511660" y="2060848"/>
              <a:ext cx="3868662" cy="2219448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9" h="153">
                  <a:moveTo>
                    <a:pt x="94" y="104"/>
                  </a:moveTo>
                  <a:cubicBezTo>
                    <a:pt x="102" y="119"/>
                    <a:pt x="104" y="139"/>
                    <a:pt x="104" y="139"/>
                  </a:cubicBezTo>
                  <a:cubicBezTo>
                    <a:pt x="104" y="139"/>
                    <a:pt x="126" y="127"/>
                    <a:pt x="137" y="104"/>
                  </a:cubicBezTo>
                  <a:cubicBezTo>
                    <a:pt x="146" y="118"/>
                    <a:pt x="148" y="138"/>
                    <a:pt x="148" y="138"/>
                  </a:cubicBezTo>
                  <a:cubicBezTo>
                    <a:pt x="148" y="138"/>
                    <a:pt x="172" y="121"/>
                    <a:pt x="178" y="101"/>
                  </a:cubicBezTo>
                  <a:cubicBezTo>
                    <a:pt x="199" y="114"/>
                    <a:pt x="207" y="129"/>
                    <a:pt x="212" y="147"/>
                  </a:cubicBezTo>
                  <a:cubicBezTo>
                    <a:pt x="212" y="148"/>
                    <a:pt x="213" y="149"/>
                    <a:pt x="213" y="150"/>
                  </a:cubicBezTo>
                  <a:cubicBezTo>
                    <a:pt x="213" y="152"/>
                    <a:pt x="213" y="153"/>
                    <a:pt x="213" y="153"/>
                  </a:cubicBezTo>
                  <a:cubicBezTo>
                    <a:pt x="213" y="153"/>
                    <a:pt x="222" y="138"/>
                    <a:pt x="229" y="117"/>
                  </a:cubicBezTo>
                  <a:cubicBezTo>
                    <a:pt x="236" y="93"/>
                    <a:pt x="239" y="62"/>
                    <a:pt x="222" y="38"/>
                  </a:cubicBezTo>
                  <a:cubicBezTo>
                    <a:pt x="205" y="14"/>
                    <a:pt x="177" y="14"/>
                    <a:pt x="161" y="19"/>
                  </a:cubicBezTo>
                  <a:cubicBezTo>
                    <a:pt x="146" y="6"/>
                    <a:pt x="129" y="0"/>
                    <a:pt x="112" y="0"/>
                  </a:cubicBezTo>
                  <a:cubicBezTo>
                    <a:pt x="73" y="1"/>
                    <a:pt x="42" y="33"/>
                    <a:pt x="41" y="34"/>
                  </a:cubicBezTo>
                  <a:cubicBezTo>
                    <a:pt x="0" y="74"/>
                    <a:pt x="43" y="143"/>
                    <a:pt x="47" y="149"/>
                  </a:cubicBezTo>
                  <a:cubicBezTo>
                    <a:pt x="48" y="149"/>
                    <a:pt x="77" y="133"/>
                    <a:pt x="94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/>
            </a:p>
          </p:txBody>
        </p:sp>
        <p:sp>
          <p:nvSpPr>
            <p:cNvPr id="8" name="矩形 7"/>
            <p:cNvSpPr/>
            <p:nvPr/>
          </p:nvSpPr>
          <p:spPr>
            <a:xfrm>
              <a:off x="2411760" y="4252862"/>
              <a:ext cx="1034231" cy="112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/>
            <p:cNvSpPr/>
            <p:nvPr/>
          </p:nvSpPr>
          <p:spPr>
            <a:xfrm>
              <a:off x="3717640" y="4252862"/>
              <a:ext cx="1034231" cy="112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750185" y="1527445"/>
              <a:ext cx="3325872" cy="2611004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  <a:gd name="connsiteX0" fmla="*/ 2954 w 8835"/>
                <a:gd name="connsiteY0" fmla="*/ 7177 h 10380"/>
                <a:gd name="connsiteX1" fmla="*/ 3372 w 8835"/>
                <a:gd name="connsiteY1" fmla="*/ 9465 h 10380"/>
                <a:gd name="connsiteX2" fmla="*/ 4753 w 8835"/>
                <a:gd name="connsiteY2" fmla="*/ 7177 h 10380"/>
                <a:gd name="connsiteX3" fmla="*/ 5213 w 8835"/>
                <a:gd name="connsiteY3" fmla="*/ 9400 h 10380"/>
                <a:gd name="connsiteX4" fmla="*/ 6469 w 8835"/>
                <a:gd name="connsiteY4" fmla="*/ 6981 h 10380"/>
                <a:gd name="connsiteX5" fmla="*/ 7891 w 8835"/>
                <a:gd name="connsiteY5" fmla="*/ 9988 h 10380"/>
                <a:gd name="connsiteX6" fmla="*/ 7933 w 8835"/>
                <a:gd name="connsiteY6" fmla="*/ 10184 h 10380"/>
                <a:gd name="connsiteX7" fmla="*/ 7933 w 8835"/>
                <a:gd name="connsiteY7" fmla="*/ 10380 h 10380"/>
                <a:gd name="connsiteX8" fmla="*/ 8603 w 8835"/>
                <a:gd name="connsiteY8" fmla="*/ 8027 h 10380"/>
                <a:gd name="connsiteX9" fmla="*/ 8310 w 8835"/>
                <a:gd name="connsiteY9" fmla="*/ 2864 h 10380"/>
                <a:gd name="connsiteX10" fmla="*/ 5757 w 8835"/>
                <a:gd name="connsiteY10" fmla="*/ 1622 h 10380"/>
                <a:gd name="connsiteX11" fmla="*/ 3992 w 8835"/>
                <a:gd name="connsiteY11" fmla="*/ 0 h 10380"/>
                <a:gd name="connsiteX12" fmla="*/ 736 w 8835"/>
                <a:gd name="connsiteY12" fmla="*/ 2602 h 10380"/>
                <a:gd name="connsiteX13" fmla="*/ 988 w 8835"/>
                <a:gd name="connsiteY13" fmla="*/ 10119 h 10380"/>
                <a:gd name="connsiteX14" fmla="*/ 2954 w 8835"/>
                <a:gd name="connsiteY14" fmla="*/ 7177 h 10380"/>
                <a:gd name="connsiteX0" fmla="*/ 3344 w 9895"/>
                <a:gd name="connsiteY0" fmla="*/ 6940 h 10026"/>
                <a:gd name="connsiteX1" fmla="*/ 3817 w 9895"/>
                <a:gd name="connsiteY1" fmla="*/ 9144 h 10026"/>
                <a:gd name="connsiteX2" fmla="*/ 5380 w 9895"/>
                <a:gd name="connsiteY2" fmla="*/ 6940 h 10026"/>
                <a:gd name="connsiteX3" fmla="*/ 5900 w 9895"/>
                <a:gd name="connsiteY3" fmla="*/ 9082 h 10026"/>
                <a:gd name="connsiteX4" fmla="*/ 7322 w 9895"/>
                <a:gd name="connsiteY4" fmla="*/ 6751 h 10026"/>
                <a:gd name="connsiteX5" fmla="*/ 8932 w 9895"/>
                <a:gd name="connsiteY5" fmla="*/ 9648 h 10026"/>
                <a:gd name="connsiteX6" fmla="*/ 8979 w 9895"/>
                <a:gd name="connsiteY6" fmla="*/ 9837 h 10026"/>
                <a:gd name="connsiteX7" fmla="*/ 8979 w 9895"/>
                <a:gd name="connsiteY7" fmla="*/ 10026 h 10026"/>
                <a:gd name="connsiteX8" fmla="*/ 9737 w 9895"/>
                <a:gd name="connsiteY8" fmla="*/ 7759 h 10026"/>
                <a:gd name="connsiteX9" fmla="*/ 9406 w 9895"/>
                <a:gd name="connsiteY9" fmla="*/ 2785 h 10026"/>
                <a:gd name="connsiteX10" fmla="*/ 7107 w 9895"/>
                <a:gd name="connsiteY10" fmla="*/ 1443 h 10026"/>
                <a:gd name="connsiteX11" fmla="*/ 4518 w 9895"/>
                <a:gd name="connsiteY11" fmla="*/ 26 h 10026"/>
                <a:gd name="connsiteX12" fmla="*/ 833 w 9895"/>
                <a:gd name="connsiteY12" fmla="*/ 2533 h 10026"/>
                <a:gd name="connsiteX13" fmla="*/ 1118 w 9895"/>
                <a:gd name="connsiteY13" fmla="*/ 9775 h 10026"/>
                <a:gd name="connsiteX14" fmla="*/ 3344 w 9895"/>
                <a:gd name="connsiteY14" fmla="*/ 6940 h 10026"/>
                <a:gd name="connsiteX0" fmla="*/ 3379 w 10100"/>
                <a:gd name="connsiteY0" fmla="*/ 6922 h 10000"/>
                <a:gd name="connsiteX1" fmla="*/ 3858 w 10100"/>
                <a:gd name="connsiteY1" fmla="*/ 9120 h 10000"/>
                <a:gd name="connsiteX2" fmla="*/ 5437 w 10100"/>
                <a:gd name="connsiteY2" fmla="*/ 6922 h 10000"/>
                <a:gd name="connsiteX3" fmla="*/ 5963 w 10100"/>
                <a:gd name="connsiteY3" fmla="*/ 9058 h 10000"/>
                <a:gd name="connsiteX4" fmla="*/ 7400 w 10100"/>
                <a:gd name="connsiteY4" fmla="*/ 6733 h 10000"/>
                <a:gd name="connsiteX5" fmla="*/ 9027 w 10100"/>
                <a:gd name="connsiteY5" fmla="*/ 9623 h 10000"/>
                <a:gd name="connsiteX6" fmla="*/ 9074 w 10100"/>
                <a:gd name="connsiteY6" fmla="*/ 9811 h 10000"/>
                <a:gd name="connsiteX7" fmla="*/ 9074 w 10100"/>
                <a:gd name="connsiteY7" fmla="*/ 10000 h 10000"/>
                <a:gd name="connsiteX8" fmla="*/ 9840 w 10100"/>
                <a:gd name="connsiteY8" fmla="*/ 7739 h 10000"/>
                <a:gd name="connsiteX9" fmla="*/ 9778 w 10100"/>
                <a:gd name="connsiteY9" fmla="*/ 2997 h 10000"/>
                <a:gd name="connsiteX10" fmla="*/ 7182 w 10100"/>
                <a:gd name="connsiteY10" fmla="*/ 1439 h 10000"/>
                <a:gd name="connsiteX11" fmla="*/ 4566 w 10100"/>
                <a:gd name="connsiteY11" fmla="*/ 26 h 10000"/>
                <a:gd name="connsiteX12" fmla="*/ 842 w 10100"/>
                <a:gd name="connsiteY12" fmla="*/ 2526 h 10000"/>
                <a:gd name="connsiteX13" fmla="*/ 1130 w 10100"/>
                <a:gd name="connsiteY13" fmla="*/ 9750 h 10000"/>
                <a:gd name="connsiteX14" fmla="*/ 3379 w 10100"/>
                <a:gd name="connsiteY14" fmla="*/ 6922 h 10000"/>
                <a:gd name="connsiteX0" fmla="*/ 3379 w 10100"/>
                <a:gd name="connsiteY0" fmla="*/ 6922 h 10000"/>
                <a:gd name="connsiteX1" fmla="*/ 3858 w 10100"/>
                <a:gd name="connsiteY1" fmla="*/ 9120 h 10000"/>
                <a:gd name="connsiteX2" fmla="*/ 5437 w 10100"/>
                <a:gd name="connsiteY2" fmla="*/ 6922 h 10000"/>
                <a:gd name="connsiteX3" fmla="*/ 5963 w 10100"/>
                <a:gd name="connsiteY3" fmla="*/ 9058 h 10000"/>
                <a:gd name="connsiteX4" fmla="*/ 7400 w 10100"/>
                <a:gd name="connsiteY4" fmla="*/ 6733 h 10000"/>
                <a:gd name="connsiteX5" fmla="*/ 9027 w 10100"/>
                <a:gd name="connsiteY5" fmla="*/ 9623 h 10000"/>
                <a:gd name="connsiteX6" fmla="*/ 9074 w 10100"/>
                <a:gd name="connsiteY6" fmla="*/ 9811 h 10000"/>
                <a:gd name="connsiteX7" fmla="*/ 9074 w 10100"/>
                <a:gd name="connsiteY7" fmla="*/ 10000 h 10000"/>
                <a:gd name="connsiteX8" fmla="*/ 9840 w 10100"/>
                <a:gd name="connsiteY8" fmla="*/ 7739 h 10000"/>
                <a:gd name="connsiteX9" fmla="*/ 9778 w 10100"/>
                <a:gd name="connsiteY9" fmla="*/ 2997 h 10000"/>
                <a:gd name="connsiteX10" fmla="*/ 7182 w 10100"/>
                <a:gd name="connsiteY10" fmla="*/ 1439 h 10000"/>
                <a:gd name="connsiteX11" fmla="*/ 4132 w 10100"/>
                <a:gd name="connsiteY11" fmla="*/ 26 h 10000"/>
                <a:gd name="connsiteX12" fmla="*/ 842 w 10100"/>
                <a:gd name="connsiteY12" fmla="*/ 2526 h 10000"/>
                <a:gd name="connsiteX13" fmla="*/ 1130 w 10100"/>
                <a:gd name="connsiteY13" fmla="*/ 9750 h 10000"/>
                <a:gd name="connsiteX14" fmla="*/ 3379 w 10100"/>
                <a:gd name="connsiteY14" fmla="*/ 6922 h 10000"/>
                <a:gd name="connsiteX0" fmla="*/ 3419 w 10140"/>
                <a:gd name="connsiteY0" fmla="*/ 6910 h 9988"/>
                <a:gd name="connsiteX1" fmla="*/ 3898 w 10140"/>
                <a:gd name="connsiteY1" fmla="*/ 9108 h 9988"/>
                <a:gd name="connsiteX2" fmla="*/ 5477 w 10140"/>
                <a:gd name="connsiteY2" fmla="*/ 6910 h 9988"/>
                <a:gd name="connsiteX3" fmla="*/ 6003 w 10140"/>
                <a:gd name="connsiteY3" fmla="*/ 9046 h 9988"/>
                <a:gd name="connsiteX4" fmla="*/ 7440 w 10140"/>
                <a:gd name="connsiteY4" fmla="*/ 6721 h 9988"/>
                <a:gd name="connsiteX5" fmla="*/ 9067 w 10140"/>
                <a:gd name="connsiteY5" fmla="*/ 9611 h 9988"/>
                <a:gd name="connsiteX6" fmla="*/ 9114 w 10140"/>
                <a:gd name="connsiteY6" fmla="*/ 9799 h 9988"/>
                <a:gd name="connsiteX7" fmla="*/ 9114 w 10140"/>
                <a:gd name="connsiteY7" fmla="*/ 9988 h 9988"/>
                <a:gd name="connsiteX8" fmla="*/ 9880 w 10140"/>
                <a:gd name="connsiteY8" fmla="*/ 7727 h 9988"/>
                <a:gd name="connsiteX9" fmla="*/ 9818 w 10140"/>
                <a:gd name="connsiteY9" fmla="*/ 2985 h 9988"/>
                <a:gd name="connsiteX10" fmla="*/ 7222 w 10140"/>
                <a:gd name="connsiteY10" fmla="*/ 1427 h 9988"/>
                <a:gd name="connsiteX11" fmla="*/ 4172 w 10140"/>
                <a:gd name="connsiteY11" fmla="*/ 14 h 9988"/>
                <a:gd name="connsiteX12" fmla="*/ 828 w 10140"/>
                <a:gd name="connsiteY12" fmla="*/ 2149 h 9988"/>
                <a:gd name="connsiteX13" fmla="*/ 1170 w 10140"/>
                <a:gd name="connsiteY13" fmla="*/ 9738 h 9988"/>
                <a:gd name="connsiteX14" fmla="*/ 3419 w 10140"/>
                <a:gd name="connsiteY14" fmla="*/ 6910 h 9988"/>
                <a:gd name="connsiteX0" fmla="*/ 2911 w 9539"/>
                <a:gd name="connsiteY0" fmla="*/ 6927 h 10009"/>
                <a:gd name="connsiteX1" fmla="*/ 3383 w 9539"/>
                <a:gd name="connsiteY1" fmla="*/ 9128 h 10009"/>
                <a:gd name="connsiteX2" fmla="*/ 4940 w 9539"/>
                <a:gd name="connsiteY2" fmla="*/ 6927 h 10009"/>
                <a:gd name="connsiteX3" fmla="*/ 5459 w 9539"/>
                <a:gd name="connsiteY3" fmla="*/ 9066 h 10009"/>
                <a:gd name="connsiteX4" fmla="*/ 6876 w 9539"/>
                <a:gd name="connsiteY4" fmla="*/ 6738 h 10009"/>
                <a:gd name="connsiteX5" fmla="*/ 8481 w 9539"/>
                <a:gd name="connsiteY5" fmla="*/ 9632 h 10009"/>
                <a:gd name="connsiteX6" fmla="*/ 8527 w 9539"/>
                <a:gd name="connsiteY6" fmla="*/ 9820 h 10009"/>
                <a:gd name="connsiteX7" fmla="*/ 8527 w 9539"/>
                <a:gd name="connsiteY7" fmla="*/ 10009 h 10009"/>
                <a:gd name="connsiteX8" fmla="*/ 9283 w 9539"/>
                <a:gd name="connsiteY8" fmla="*/ 7745 h 10009"/>
                <a:gd name="connsiteX9" fmla="*/ 9221 w 9539"/>
                <a:gd name="connsiteY9" fmla="*/ 2998 h 10009"/>
                <a:gd name="connsiteX10" fmla="*/ 6661 w 9539"/>
                <a:gd name="connsiteY10" fmla="*/ 1438 h 10009"/>
                <a:gd name="connsiteX11" fmla="*/ 3653 w 9539"/>
                <a:gd name="connsiteY11" fmla="*/ 23 h 10009"/>
                <a:gd name="connsiteX12" fmla="*/ 999 w 9539"/>
                <a:gd name="connsiteY12" fmla="*/ 2453 h 10009"/>
                <a:gd name="connsiteX13" fmla="*/ 693 w 9539"/>
                <a:gd name="connsiteY13" fmla="*/ 9759 h 10009"/>
                <a:gd name="connsiteX14" fmla="*/ 2911 w 9539"/>
                <a:gd name="connsiteY14" fmla="*/ 6927 h 1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39" h="10009">
                  <a:moveTo>
                    <a:pt x="2911" y="6927"/>
                  </a:moveTo>
                  <a:cubicBezTo>
                    <a:pt x="3289" y="7871"/>
                    <a:pt x="3383" y="9128"/>
                    <a:pt x="3383" y="9128"/>
                  </a:cubicBezTo>
                  <a:cubicBezTo>
                    <a:pt x="3383" y="9128"/>
                    <a:pt x="4422" y="8374"/>
                    <a:pt x="4940" y="6927"/>
                  </a:cubicBezTo>
                  <a:cubicBezTo>
                    <a:pt x="5365" y="7808"/>
                    <a:pt x="5459" y="9066"/>
                    <a:pt x="5459" y="9066"/>
                  </a:cubicBezTo>
                  <a:cubicBezTo>
                    <a:pt x="5459" y="9066"/>
                    <a:pt x="6593" y="7997"/>
                    <a:pt x="6876" y="6738"/>
                  </a:cubicBezTo>
                  <a:cubicBezTo>
                    <a:pt x="7866" y="7556"/>
                    <a:pt x="8244" y="8499"/>
                    <a:pt x="8481" y="9632"/>
                  </a:cubicBezTo>
                  <a:cubicBezTo>
                    <a:pt x="8481" y="9695"/>
                    <a:pt x="8527" y="9759"/>
                    <a:pt x="8527" y="9820"/>
                  </a:cubicBezTo>
                  <a:lnTo>
                    <a:pt x="8527" y="10009"/>
                  </a:lnTo>
                  <a:cubicBezTo>
                    <a:pt x="8527" y="10009"/>
                    <a:pt x="8953" y="9066"/>
                    <a:pt x="9283" y="7745"/>
                  </a:cubicBezTo>
                  <a:cubicBezTo>
                    <a:pt x="9613" y="6236"/>
                    <a:pt x="9657" y="4049"/>
                    <a:pt x="9221" y="2998"/>
                  </a:cubicBezTo>
                  <a:cubicBezTo>
                    <a:pt x="8785" y="1946"/>
                    <a:pt x="7417" y="1123"/>
                    <a:pt x="6661" y="1438"/>
                  </a:cubicBezTo>
                  <a:cubicBezTo>
                    <a:pt x="5954" y="620"/>
                    <a:pt x="4597" y="-146"/>
                    <a:pt x="3653" y="23"/>
                  </a:cubicBezTo>
                  <a:cubicBezTo>
                    <a:pt x="2709" y="192"/>
                    <a:pt x="1046" y="2391"/>
                    <a:pt x="999" y="2453"/>
                  </a:cubicBezTo>
                  <a:cubicBezTo>
                    <a:pt x="-936" y="4969"/>
                    <a:pt x="503" y="9380"/>
                    <a:pt x="693" y="9759"/>
                  </a:cubicBezTo>
                  <a:cubicBezTo>
                    <a:pt x="739" y="9759"/>
                    <a:pt x="2109" y="8751"/>
                    <a:pt x="2911" y="69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/>
            </a:p>
          </p:txBody>
        </p:sp>
        <p:sp>
          <p:nvSpPr>
            <p:cNvPr id="11" name="椭圆 10"/>
            <p:cNvSpPr/>
            <p:nvPr/>
          </p:nvSpPr>
          <p:spPr>
            <a:xfrm>
              <a:off x="2827031" y="4252864"/>
              <a:ext cx="288033" cy="197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椭圆 11"/>
            <p:cNvSpPr/>
            <p:nvPr/>
          </p:nvSpPr>
          <p:spPr>
            <a:xfrm>
              <a:off x="4053721" y="4252864"/>
              <a:ext cx="288033" cy="197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3" name="组合 12"/>
          <p:cNvGrpSpPr/>
          <p:nvPr/>
        </p:nvGrpSpPr>
        <p:grpSpPr>
          <a:xfrm rot="19800000">
            <a:off x="4263584" y="1256431"/>
            <a:ext cx="3970449" cy="3699750"/>
            <a:chOff x="5742525" y="2441908"/>
            <a:chExt cx="1886863" cy="1758220"/>
          </a:xfrm>
          <a:solidFill>
            <a:schemeClr val="bg2"/>
          </a:solidFill>
        </p:grpSpPr>
        <p:sp>
          <p:nvSpPr>
            <p:cNvPr id="14" name="等腰三角形 13"/>
            <p:cNvSpPr/>
            <p:nvPr/>
          </p:nvSpPr>
          <p:spPr>
            <a:xfrm rot="16200000">
              <a:off x="5757781" y="3066613"/>
              <a:ext cx="489598" cy="52010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20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1800000">
              <a:off x="5871168" y="2441908"/>
              <a:ext cx="1758220" cy="17582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 dirty="0">
                <a:solidFill>
                  <a:srgbClr val="2E2E2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5001697" y="2778295"/>
            <a:ext cx="27638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2E2E2E"/>
                </a:solidFill>
                <a:latin typeface="+mj-ea"/>
                <a:ea typeface="+mj-ea"/>
              </a:rPr>
              <a:t>以后别再画了</a:t>
            </a:r>
            <a:r>
              <a:rPr lang="en-US" altLang="zh-CN" sz="3200" b="1" dirty="0" smtClean="0">
                <a:solidFill>
                  <a:srgbClr val="2E2E2E"/>
                </a:solidFill>
                <a:latin typeface="+mj-ea"/>
                <a:ea typeface="+mj-ea"/>
              </a:rPr>
              <a:t>,</a:t>
            </a:r>
          </a:p>
          <a:p>
            <a:pPr algn="ctr"/>
            <a:r>
              <a:rPr lang="zh-CN" altLang="en-US" sz="3200" b="1" dirty="0" smtClean="0">
                <a:solidFill>
                  <a:srgbClr val="2E2E2E"/>
                </a:solidFill>
                <a:latin typeface="+mj-ea"/>
                <a:ea typeface="+mj-ea"/>
              </a:rPr>
              <a:t>咱直接做吧！</a:t>
            </a:r>
            <a:endParaRPr lang="zh-CN" altLang="en-US" sz="3200" b="1" dirty="0">
              <a:solidFill>
                <a:srgbClr val="2E2E2E"/>
              </a:solidFill>
              <a:latin typeface="+mj-ea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574420" y="2260121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rgbClr val="2E2E2E"/>
                </a:solidFill>
                <a:latin typeface="+mj-ea"/>
              </a:rPr>
              <a:t>答应</a:t>
            </a:r>
            <a:r>
              <a:rPr lang="zh-CN" altLang="en-US" sz="3200" dirty="0" smtClean="0">
                <a:solidFill>
                  <a:srgbClr val="2E2E2E"/>
                </a:solidFill>
                <a:latin typeface="+mj-ea"/>
              </a:rPr>
              <a:t>我，</a:t>
            </a:r>
            <a:endParaRPr lang="zh-CN" altLang="en-US" sz="3200" dirty="0">
              <a:solidFill>
                <a:srgbClr val="2E2E2E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9209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63901" y="2476404"/>
            <a:ext cx="27238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>
                <a:solidFill>
                  <a:prstClr val="white"/>
                </a:solidFill>
                <a:ea typeface="微软雅黑"/>
              </a:rPr>
              <a:t>吹牛逼</a:t>
            </a:r>
            <a:endParaRPr lang="zh-CN" altLang="en-US" sz="6600" b="1" dirty="0">
              <a:solidFill>
                <a:prstClr val="white"/>
              </a:solidFill>
              <a:ea typeface="微软雅黑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219371" y="1001358"/>
            <a:ext cx="4889480" cy="9248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9500" b="1" dirty="0" smtClean="0">
                <a:solidFill>
                  <a:srgbClr val="FFC000"/>
                </a:solidFill>
              </a:rPr>
              <a:t>3</a:t>
            </a:r>
            <a:endParaRPr lang="zh-CN" altLang="en-US" sz="59500" b="1" dirty="0">
              <a:solidFill>
                <a:srgbClr val="FFC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3901" y="3538680"/>
            <a:ext cx="4140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D03B"/>
                </a:solidFill>
              </a:rPr>
              <a:t>Talk big</a:t>
            </a:r>
            <a:r>
              <a:rPr lang="zh-CN" altLang="en-US" sz="2800" dirty="0" smtClean="0">
                <a:solidFill>
                  <a:srgbClr val="FFD03B"/>
                </a:solidFill>
              </a:rPr>
              <a:t>！</a:t>
            </a:r>
            <a:endParaRPr lang="en-US" altLang="zh-CN" sz="2800" dirty="0" smtClean="0">
              <a:solidFill>
                <a:srgbClr val="FFD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5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12714"/>
            <a:ext cx="9144000" cy="3717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540974" y="755075"/>
            <a:ext cx="406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2E2E2E"/>
                </a:solidFill>
                <a:latin typeface="+mn-ea"/>
              </a:rPr>
              <a:t>所以</a:t>
            </a:r>
            <a:r>
              <a:rPr lang="zh-CN" altLang="en-US" sz="2400" dirty="0" smtClean="0">
                <a:solidFill>
                  <a:srgbClr val="2E2E2E"/>
                </a:solidFill>
                <a:latin typeface="+mn-ea"/>
              </a:rPr>
              <a:t>，就有了这期的</a:t>
            </a:r>
            <a:r>
              <a:rPr lang="zh-CN" altLang="en-US" sz="3600" b="1" dirty="0" smtClean="0">
                <a:solidFill>
                  <a:srgbClr val="2E2E2E"/>
                </a:solidFill>
                <a:latin typeface="+mj-ea"/>
                <a:ea typeface="+mj-ea"/>
              </a:rPr>
              <a:t>主题</a:t>
            </a:r>
            <a:endParaRPr lang="zh-CN" altLang="en-US" sz="3600" b="1" dirty="0">
              <a:solidFill>
                <a:srgbClr val="2E2E2E"/>
              </a:solidFill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25093" y="1879102"/>
            <a:ext cx="549381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b="1" dirty="0" smtClean="0">
                <a:solidFill>
                  <a:srgbClr val="FFD03B"/>
                </a:solidFill>
                <a:latin typeface="+mj-ea"/>
                <a:ea typeface="+mj-ea"/>
              </a:rPr>
              <a:t>那一年</a:t>
            </a:r>
            <a:endParaRPr lang="zh-CN" altLang="en-US" sz="13800" b="1" dirty="0">
              <a:solidFill>
                <a:srgbClr val="FFD03B"/>
              </a:solidFill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14862" y="3825706"/>
            <a:ext cx="53142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 smtClean="0">
                <a:solidFill>
                  <a:schemeClr val="bg1"/>
                </a:solidFill>
                <a:latin typeface="+mj-ea"/>
                <a:ea typeface="+mj-ea"/>
              </a:rPr>
              <a:t>我上了图表</a:t>
            </a:r>
            <a:endParaRPr lang="zh-CN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等腰三角形 7"/>
          <p:cNvSpPr/>
          <p:nvPr/>
        </p:nvSpPr>
        <p:spPr>
          <a:xfrm rot="17589621">
            <a:off x="7327357" y="5003625"/>
            <a:ext cx="443184" cy="539752"/>
          </a:xfrm>
          <a:prstGeom prst="triangle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382168" y="4933426"/>
            <a:ext cx="1023613" cy="1023613"/>
          </a:xfrm>
          <a:prstGeom prst="ellipse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2E2E2E"/>
                </a:solidFill>
              </a:rPr>
              <a:t>才怪！</a:t>
            </a:r>
            <a:endParaRPr lang="zh-CN" altLang="en-US" dirty="0">
              <a:solidFill>
                <a:srgbClr val="2E2E2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9144000" cy="1166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75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4058502" y="4379369"/>
            <a:ext cx="1106647" cy="1500807"/>
          </a:xfrm>
          <a:custGeom>
            <a:avLst/>
            <a:gdLst>
              <a:gd name="T0" fmla="*/ 269 w 283"/>
              <a:gd name="T1" fmla="*/ 168 h 385"/>
              <a:gd name="T2" fmla="*/ 266 w 283"/>
              <a:gd name="T3" fmla="*/ 148 h 385"/>
              <a:gd name="T4" fmla="*/ 252 w 283"/>
              <a:gd name="T5" fmla="*/ 132 h 385"/>
              <a:gd name="T6" fmla="*/ 244 w 283"/>
              <a:gd name="T7" fmla="*/ 38 h 385"/>
              <a:gd name="T8" fmla="*/ 175 w 283"/>
              <a:gd name="T9" fmla="*/ 30 h 385"/>
              <a:gd name="T10" fmla="*/ 108 w 283"/>
              <a:gd name="T11" fmla="*/ 30 h 385"/>
              <a:gd name="T12" fmla="*/ 39 w 283"/>
              <a:gd name="T13" fmla="*/ 38 h 385"/>
              <a:gd name="T14" fmla="*/ 31 w 283"/>
              <a:gd name="T15" fmla="*/ 133 h 385"/>
              <a:gd name="T16" fmla="*/ 15 w 283"/>
              <a:gd name="T17" fmla="*/ 168 h 385"/>
              <a:gd name="T18" fmla="*/ 0 w 283"/>
              <a:gd name="T19" fmla="*/ 202 h 385"/>
              <a:gd name="T20" fmla="*/ 29 w 283"/>
              <a:gd name="T21" fmla="*/ 384 h 385"/>
              <a:gd name="T22" fmla="*/ 82 w 283"/>
              <a:gd name="T23" fmla="*/ 385 h 385"/>
              <a:gd name="T24" fmla="*/ 111 w 283"/>
              <a:gd name="T25" fmla="*/ 347 h 385"/>
              <a:gd name="T26" fmla="*/ 172 w 283"/>
              <a:gd name="T27" fmla="*/ 356 h 385"/>
              <a:gd name="T28" fmla="*/ 228 w 283"/>
              <a:gd name="T29" fmla="*/ 367 h 385"/>
              <a:gd name="T30" fmla="*/ 283 w 283"/>
              <a:gd name="T31" fmla="*/ 356 h 385"/>
              <a:gd name="T32" fmla="*/ 263 w 283"/>
              <a:gd name="T33" fmla="*/ 175 h 385"/>
              <a:gd name="T34" fmla="*/ 29 w 283"/>
              <a:gd name="T35" fmla="*/ 375 h 385"/>
              <a:gd name="T36" fmla="*/ 9 w 283"/>
              <a:gd name="T37" fmla="*/ 202 h 385"/>
              <a:gd name="T38" fmla="*/ 48 w 283"/>
              <a:gd name="T39" fmla="*/ 202 h 385"/>
              <a:gd name="T40" fmla="*/ 80 w 283"/>
              <a:gd name="T41" fmla="*/ 202 h 385"/>
              <a:gd name="T42" fmla="*/ 57 w 283"/>
              <a:gd name="T43" fmla="*/ 202 h 385"/>
              <a:gd name="T44" fmla="*/ 80 w 283"/>
              <a:gd name="T45" fmla="*/ 178 h 385"/>
              <a:gd name="T46" fmla="*/ 109 w 283"/>
              <a:gd name="T47" fmla="*/ 64 h 385"/>
              <a:gd name="T48" fmla="*/ 78 w 283"/>
              <a:gd name="T49" fmla="*/ 77 h 385"/>
              <a:gd name="T50" fmla="*/ 40 w 283"/>
              <a:gd name="T51" fmla="*/ 122 h 385"/>
              <a:gd name="T52" fmla="*/ 46 w 283"/>
              <a:gd name="T53" fmla="*/ 45 h 385"/>
              <a:gd name="T54" fmla="*/ 108 w 283"/>
              <a:gd name="T55" fmla="*/ 39 h 385"/>
              <a:gd name="T56" fmla="*/ 109 w 283"/>
              <a:gd name="T57" fmla="*/ 64 h 385"/>
              <a:gd name="T58" fmla="*/ 111 w 283"/>
              <a:gd name="T59" fmla="*/ 338 h 385"/>
              <a:gd name="T60" fmla="*/ 172 w 283"/>
              <a:gd name="T61" fmla="*/ 256 h 385"/>
              <a:gd name="T62" fmla="*/ 174 w 283"/>
              <a:gd name="T63" fmla="*/ 64 h 385"/>
              <a:gd name="T64" fmla="*/ 175 w 283"/>
              <a:gd name="T65" fmla="*/ 39 h 385"/>
              <a:gd name="T66" fmla="*/ 237 w 283"/>
              <a:gd name="T67" fmla="*/ 45 h 385"/>
              <a:gd name="T68" fmla="*/ 243 w 283"/>
              <a:gd name="T69" fmla="*/ 122 h 385"/>
              <a:gd name="T70" fmla="*/ 204 w 283"/>
              <a:gd name="T71" fmla="*/ 76 h 385"/>
              <a:gd name="T72" fmla="*/ 226 w 283"/>
              <a:gd name="T73" fmla="*/ 202 h 385"/>
              <a:gd name="T74" fmla="*/ 203 w 283"/>
              <a:gd name="T75" fmla="*/ 202 h 385"/>
              <a:gd name="T76" fmla="*/ 239 w 283"/>
              <a:gd name="T77" fmla="*/ 178 h 385"/>
              <a:gd name="T78" fmla="*/ 274 w 283"/>
              <a:gd name="T79" fmla="*/ 356 h 385"/>
              <a:gd name="T80" fmla="*/ 235 w 283"/>
              <a:gd name="T81" fmla="*/ 356 h 385"/>
              <a:gd name="T82" fmla="*/ 254 w 283"/>
              <a:gd name="T83" fmla="*/ 182 h 385"/>
              <a:gd name="T84" fmla="*/ 274 w 283"/>
              <a:gd name="T85" fmla="*/ 35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3" h="385">
                <a:moveTo>
                  <a:pt x="263" y="175"/>
                </a:moveTo>
                <a:cubicBezTo>
                  <a:pt x="265" y="173"/>
                  <a:pt x="267" y="171"/>
                  <a:pt x="269" y="168"/>
                </a:cubicBezTo>
                <a:cubicBezTo>
                  <a:pt x="270" y="165"/>
                  <a:pt x="270" y="163"/>
                  <a:pt x="270" y="160"/>
                </a:cubicBezTo>
                <a:cubicBezTo>
                  <a:pt x="270" y="156"/>
                  <a:pt x="269" y="152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59"/>
                  <a:pt x="252" y="59"/>
                  <a:pt x="252" y="59"/>
                </a:cubicBezTo>
                <a:cubicBezTo>
                  <a:pt x="252" y="51"/>
                  <a:pt x="249" y="44"/>
                  <a:pt x="244" y="38"/>
                </a:cubicBezTo>
                <a:cubicBezTo>
                  <a:pt x="238" y="33"/>
                  <a:pt x="231" y="30"/>
                  <a:pt x="223" y="30"/>
                </a:cubicBezTo>
                <a:cubicBezTo>
                  <a:pt x="175" y="30"/>
                  <a:pt x="175" y="30"/>
                  <a:pt x="175" y="30"/>
                </a:cubicBezTo>
                <a:cubicBezTo>
                  <a:pt x="173" y="13"/>
                  <a:pt x="159" y="0"/>
                  <a:pt x="141" y="0"/>
                </a:cubicBezTo>
                <a:cubicBezTo>
                  <a:pt x="124" y="0"/>
                  <a:pt x="110" y="13"/>
                  <a:pt x="108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52" y="30"/>
                  <a:pt x="45" y="33"/>
                  <a:pt x="39" y="38"/>
                </a:cubicBezTo>
                <a:cubicBezTo>
                  <a:pt x="34" y="44"/>
                  <a:pt x="31" y="51"/>
                  <a:pt x="31" y="59"/>
                </a:cubicBezTo>
                <a:cubicBezTo>
                  <a:pt x="31" y="133"/>
                  <a:pt x="31" y="133"/>
                  <a:pt x="31" y="133"/>
                </a:cubicBezTo>
                <a:cubicBezTo>
                  <a:pt x="17" y="148"/>
                  <a:pt x="17" y="148"/>
                  <a:pt x="17" y="148"/>
                </a:cubicBezTo>
                <a:cubicBezTo>
                  <a:pt x="13" y="154"/>
                  <a:pt x="12" y="161"/>
                  <a:pt x="15" y="168"/>
                </a:cubicBezTo>
                <a:cubicBezTo>
                  <a:pt x="16" y="171"/>
                  <a:pt x="18" y="173"/>
                  <a:pt x="20" y="175"/>
                </a:cubicBezTo>
                <a:cubicBezTo>
                  <a:pt x="9" y="178"/>
                  <a:pt x="0" y="189"/>
                  <a:pt x="0" y="202"/>
                </a:cubicBezTo>
                <a:cubicBezTo>
                  <a:pt x="0" y="356"/>
                  <a:pt x="0" y="356"/>
                  <a:pt x="0" y="356"/>
                </a:cubicBezTo>
                <a:cubicBezTo>
                  <a:pt x="0" y="372"/>
                  <a:pt x="13" y="384"/>
                  <a:pt x="29" y="384"/>
                </a:cubicBezTo>
                <a:cubicBezTo>
                  <a:pt x="41" y="384"/>
                  <a:pt x="51" y="377"/>
                  <a:pt x="55" y="367"/>
                </a:cubicBezTo>
                <a:cubicBezTo>
                  <a:pt x="59" y="378"/>
                  <a:pt x="70" y="385"/>
                  <a:pt x="82" y="385"/>
                </a:cubicBezTo>
                <a:cubicBezTo>
                  <a:pt x="98" y="385"/>
                  <a:pt x="111" y="372"/>
                  <a:pt x="111" y="356"/>
                </a:cubicBezTo>
                <a:cubicBezTo>
                  <a:pt x="111" y="356"/>
                  <a:pt x="111" y="352"/>
                  <a:pt x="111" y="347"/>
                </a:cubicBezTo>
                <a:cubicBezTo>
                  <a:pt x="172" y="347"/>
                  <a:pt x="172" y="347"/>
                  <a:pt x="172" y="347"/>
                </a:cubicBezTo>
                <a:cubicBezTo>
                  <a:pt x="172" y="352"/>
                  <a:pt x="172" y="356"/>
                  <a:pt x="172" y="356"/>
                </a:cubicBezTo>
                <a:cubicBezTo>
                  <a:pt x="172" y="372"/>
                  <a:pt x="185" y="385"/>
                  <a:pt x="201" y="385"/>
                </a:cubicBezTo>
                <a:cubicBezTo>
                  <a:pt x="213" y="385"/>
                  <a:pt x="224" y="378"/>
                  <a:pt x="228" y="367"/>
                </a:cubicBezTo>
                <a:cubicBezTo>
                  <a:pt x="233" y="377"/>
                  <a:pt x="243" y="384"/>
                  <a:pt x="254" y="384"/>
                </a:cubicBezTo>
                <a:cubicBezTo>
                  <a:pt x="270" y="384"/>
                  <a:pt x="283" y="372"/>
                  <a:pt x="283" y="356"/>
                </a:cubicBezTo>
                <a:cubicBezTo>
                  <a:pt x="283" y="202"/>
                  <a:pt x="283" y="202"/>
                  <a:pt x="283" y="202"/>
                </a:cubicBezTo>
                <a:cubicBezTo>
                  <a:pt x="283" y="189"/>
                  <a:pt x="274" y="178"/>
                  <a:pt x="263" y="175"/>
                </a:cubicBezTo>
                <a:close/>
                <a:moveTo>
                  <a:pt x="48" y="356"/>
                </a:moveTo>
                <a:cubicBezTo>
                  <a:pt x="48" y="367"/>
                  <a:pt x="40" y="375"/>
                  <a:pt x="29" y="375"/>
                </a:cubicBezTo>
                <a:cubicBezTo>
                  <a:pt x="18" y="375"/>
                  <a:pt x="9" y="367"/>
                  <a:pt x="9" y="356"/>
                </a:cubicBezTo>
                <a:cubicBezTo>
                  <a:pt x="9" y="202"/>
                  <a:pt x="9" y="202"/>
                  <a:pt x="9" y="202"/>
                </a:cubicBezTo>
                <a:cubicBezTo>
                  <a:pt x="9" y="191"/>
                  <a:pt x="18" y="182"/>
                  <a:pt x="29" y="182"/>
                </a:cubicBezTo>
                <a:cubicBezTo>
                  <a:pt x="40" y="182"/>
                  <a:pt x="48" y="191"/>
                  <a:pt x="48" y="202"/>
                </a:cubicBezTo>
                <a:lnTo>
                  <a:pt x="48" y="356"/>
                </a:lnTo>
                <a:close/>
                <a:moveTo>
                  <a:pt x="80" y="202"/>
                </a:moveTo>
                <a:cubicBezTo>
                  <a:pt x="70" y="203"/>
                  <a:pt x="62" y="208"/>
                  <a:pt x="57" y="216"/>
                </a:cubicBezTo>
                <a:cubicBezTo>
                  <a:pt x="57" y="202"/>
                  <a:pt x="57" y="202"/>
                  <a:pt x="57" y="202"/>
                </a:cubicBezTo>
                <a:cubicBezTo>
                  <a:pt x="57" y="192"/>
                  <a:pt x="52" y="183"/>
                  <a:pt x="45" y="178"/>
                </a:cubicBezTo>
                <a:cubicBezTo>
                  <a:pt x="58" y="178"/>
                  <a:pt x="75" y="178"/>
                  <a:pt x="80" y="178"/>
                </a:cubicBezTo>
                <a:cubicBezTo>
                  <a:pt x="80" y="184"/>
                  <a:pt x="80" y="196"/>
                  <a:pt x="80" y="202"/>
                </a:cubicBezTo>
                <a:close/>
                <a:moveTo>
                  <a:pt x="109" y="64"/>
                </a:moveTo>
                <a:cubicBezTo>
                  <a:pt x="91" y="64"/>
                  <a:pt x="84" y="71"/>
                  <a:pt x="79" y="76"/>
                </a:cubicBezTo>
                <a:cubicBezTo>
                  <a:pt x="78" y="77"/>
                  <a:pt x="78" y="77"/>
                  <a:pt x="78" y="77"/>
                </a:cubicBezTo>
                <a:cubicBezTo>
                  <a:pt x="78" y="77"/>
                  <a:pt x="78" y="77"/>
                  <a:pt x="78" y="77"/>
                </a:cubicBezTo>
                <a:cubicBezTo>
                  <a:pt x="40" y="122"/>
                  <a:pt x="40" y="122"/>
                  <a:pt x="40" y="122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4"/>
                  <a:pt x="42" y="49"/>
                  <a:pt x="46" y="45"/>
                </a:cubicBezTo>
                <a:cubicBezTo>
                  <a:pt x="50" y="41"/>
                  <a:pt x="55" y="39"/>
                  <a:pt x="60" y="39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09" y="49"/>
                  <a:pt x="116" y="59"/>
                  <a:pt x="125" y="64"/>
                </a:cubicBezTo>
                <a:lnTo>
                  <a:pt x="109" y="64"/>
                </a:lnTo>
                <a:close/>
                <a:moveTo>
                  <a:pt x="172" y="338"/>
                </a:moveTo>
                <a:cubicBezTo>
                  <a:pt x="111" y="338"/>
                  <a:pt x="111" y="338"/>
                  <a:pt x="111" y="338"/>
                </a:cubicBezTo>
                <a:cubicBezTo>
                  <a:pt x="111" y="310"/>
                  <a:pt x="111" y="259"/>
                  <a:pt x="111" y="256"/>
                </a:cubicBezTo>
                <a:cubicBezTo>
                  <a:pt x="115" y="256"/>
                  <a:pt x="168" y="256"/>
                  <a:pt x="172" y="256"/>
                </a:cubicBezTo>
                <a:cubicBezTo>
                  <a:pt x="172" y="259"/>
                  <a:pt x="172" y="310"/>
                  <a:pt x="172" y="338"/>
                </a:cubicBezTo>
                <a:close/>
                <a:moveTo>
                  <a:pt x="174" y="64"/>
                </a:moveTo>
                <a:cubicBezTo>
                  <a:pt x="158" y="64"/>
                  <a:pt x="158" y="64"/>
                  <a:pt x="158" y="64"/>
                </a:cubicBezTo>
                <a:cubicBezTo>
                  <a:pt x="167" y="59"/>
                  <a:pt x="174" y="49"/>
                  <a:pt x="175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8" y="39"/>
                  <a:pt x="233" y="41"/>
                  <a:pt x="237" y="45"/>
                </a:cubicBezTo>
                <a:cubicBezTo>
                  <a:pt x="241" y="49"/>
                  <a:pt x="243" y="54"/>
                  <a:pt x="243" y="59"/>
                </a:cubicBezTo>
                <a:cubicBezTo>
                  <a:pt x="243" y="122"/>
                  <a:pt x="243" y="122"/>
                  <a:pt x="243" y="122"/>
                </a:cubicBezTo>
                <a:cubicBezTo>
                  <a:pt x="206" y="77"/>
                  <a:pt x="206" y="77"/>
                  <a:pt x="206" y="77"/>
                </a:cubicBezTo>
                <a:cubicBezTo>
                  <a:pt x="204" y="76"/>
                  <a:pt x="204" y="76"/>
                  <a:pt x="204" y="76"/>
                </a:cubicBezTo>
                <a:cubicBezTo>
                  <a:pt x="199" y="71"/>
                  <a:pt x="192" y="64"/>
                  <a:pt x="174" y="64"/>
                </a:cubicBezTo>
                <a:close/>
                <a:moveTo>
                  <a:pt x="226" y="202"/>
                </a:moveTo>
                <a:cubicBezTo>
                  <a:pt x="226" y="216"/>
                  <a:pt x="226" y="216"/>
                  <a:pt x="226" y="216"/>
                </a:cubicBezTo>
                <a:cubicBezTo>
                  <a:pt x="221" y="208"/>
                  <a:pt x="213" y="203"/>
                  <a:pt x="203" y="202"/>
                </a:cubicBezTo>
                <a:cubicBezTo>
                  <a:pt x="203" y="196"/>
                  <a:pt x="203" y="184"/>
                  <a:pt x="203" y="178"/>
                </a:cubicBezTo>
                <a:cubicBezTo>
                  <a:pt x="208" y="178"/>
                  <a:pt x="226" y="178"/>
                  <a:pt x="239" y="178"/>
                </a:cubicBezTo>
                <a:cubicBezTo>
                  <a:pt x="231" y="183"/>
                  <a:pt x="226" y="192"/>
                  <a:pt x="226" y="202"/>
                </a:cubicBezTo>
                <a:close/>
                <a:moveTo>
                  <a:pt x="274" y="356"/>
                </a:moveTo>
                <a:cubicBezTo>
                  <a:pt x="274" y="367"/>
                  <a:pt x="265" y="375"/>
                  <a:pt x="254" y="375"/>
                </a:cubicBezTo>
                <a:cubicBezTo>
                  <a:pt x="244" y="375"/>
                  <a:pt x="235" y="367"/>
                  <a:pt x="235" y="356"/>
                </a:cubicBezTo>
                <a:cubicBezTo>
                  <a:pt x="235" y="202"/>
                  <a:pt x="235" y="202"/>
                  <a:pt x="235" y="202"/>
                </a:cubicBezTo>
                <a:cubicBezTo>
                  <a:pt x="235" y="191"/>
                  <a:pt x="244" y="182"/>
                  <a:pt x="254" y="182"/>
                </a:cubicBezTo>
                <a:cubicBezTo>
                  <a:pt x="265" y="182"/>
                  <a:pt x="274" y="191"/>
                  <a:pt x="274" y="202"/>
                </a:cubicBezTo>
                <a:lnTo>
                  <a:pt x="274" y="356"/>
                </a:lnTo>
                <a:close/>
              </a:path>
            </a:pathLst>
          </a:custGeom>
          <a:solidFill>
            <a:srgbClr val="2E2E2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974017" y="3313284"/>
            <a:ext cx="1255022" cy="1317676"/>
            <a:chOff x="1511660" y="1527445"/>
            <a:chExt cx="3868662" cy="4061795"/>
          </a:xfrm>
          <a:solidFill>
            <a:srgbClr val="2E2E2E"/>
          </a:solidFill>
        </p:grpSpPr>
        <p:sp>
          <p:nvSpPr>
            <p:cNvPr id="7" name="椭圆 6"/>
            <p:cNvSpPr/>
            <p:nvPr/>
          </p:nvSpPr>
          <p:spPr>
            <a:xfrm>
              <a:off x="2017859" y="2564904"/>
              <a:ext cx="3024336" cy="302433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2E2E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11660" y="2060848"/>
              <a:ext cx="3868662" cy="2219448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9" h="153">
                  <a:moveTo>
                    <a:pt x="94" y="104"/>
                  </a:moveTo>
                  <a:cubicBezTo>
                    <a:pt x="102" y="119"/>
                    <a:pt x="104" y="139"/>
                    <a:pt x="104" y="139"/>
                  </a:cubicBezTo>
                  <a:cubicBezTo>
                    <a:pt x="104" y="139"/>
                    <a:pt x="126" y="127"/>
                    <a:pt x="137" y="104"/>
                  </a:cubicBezTo>
                  <a:cubicBezTo>
                    <a:pt x="146" y="118"/>
                    <a:pt x="148" y="138"/>
                    <a:pt x="148" y="138"/>
                  </a:cubicBezTo>
                  <a:cubicBezTo>
                    <a:pt x="148" y="138"/>
                    <a:pt x="172" y="121"/>
                    <a:pt x="178" y="101"/>
                  </a:cubicBezTo>
                  <a:cubicBezTo>
                    <a:pt x="199" y="114"/>
                    <a:pt x="207" y="129"/>
                    <a:pt x="212" y="147"/>
                  </a:cubicBezTo>
                  <a:cubicBezTo>
                    <a:pt x="212" y="148"/>
                    <a:pt x="213" y="149"/>
                    <a:pt x="213" y="150"/>
                  </a:cubicBezTo>
                  <a:cubicBezTo>
                    <a:pt x="213" y="152"/>
                    <a:pt x="213" y="153"/>
                    <a:pt x="213" y="153"/>
                  </a:cubicBezTo>
                  <a:cubicBezTo>
                    <a:pt x="213" y="153"/>
                    <a:pt x="222" y="138"/>
                    <a:pt x="229" y="117"/>
                  </a:cubicBezTo>
                  <a:cubicBezTo>
                    <a:pt x="236" y="93"/>
                    <a:pt x="239" y="62"/>
                    <a:pt x="222" y="38"/>
                  </a:cubicBezTo>
                  <a:cubicBezTo>
                    <a:pt x="205" y="14"/>
                    <a:pt x="177" y="14"/>
                    <a:pt x="161" y="19"/>
                  </a:cubicBezTo>
                  <a:cubicBezTo>
                    <a:pt x="146" y="6"/>
                    <a:pt x="129" y="0"/>
                    <a:pt x="112" y="0"/>
                  </a:cubicBezTo>
                  <a:cubicBezTo>
                    <a:pt x="73" y="1"/>
                    <a:pt x="42" y="33"/>
                    <a:pt x="41" y="34"/>
                  </a:cubicBezTo>
                  <a:cubicBezTo>
                    <a:pt x="0" y="74"/>
                    <a:pt x="43" y="143"/>
                    <a:pt x="47" y="149"/>
                  </a:cubicBezTo>
                  <a:cubicBezTo>
                    <a:pt x="48" y="149"/>
                    <a:pt x="77" y="133"/>
                    <a:pt x="94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/>
            </a:p>
          </p:txBody>
        </p:sp>
        <p:sp>
          <p:nvSpPr>
            <p:cNvPr id="9" name="矩形 8"/>
            <p:cNvSpPr/>
            <p:nvPr/>
          </p:nvSpPr>
          <p:spPr>
            <a:xfrm>
              <a:off x="2411760" y="4252862"/>
              <a:ext cx="1034231" cy="112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矩形 9"/>
            <p:cNvSpPr/>
            <p:nvPr/>
          </p:nvSpPr>
          <p:spPr>
            <a:xfrm>
              <a:off x="3717640" y="4252862"/>
              <a:ext cx="1034231" cy="112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750185" y="1527445"/>
              <a:ext cx="3325872" cy="2611004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  <a:gd name="connsiteX0" fmla="*/ 2954 w 8835"/>
                <a:gd name="connsiteY0" fmla="*/ 7177 h 10380"/>
                <a:gd name="connsiteX1" fmla="*/ 3372 w 8835"/>
                <a:gd name="connsiteY1" fmla="*/ 9465 h 10380"/>
                <a:gd name="connsiteX2" fmla="*/ 4753 w 8835"/>
                <a:gd name="connsiteY2" fmla="*/ 7177 h 10380"/>
                <a:gd name="connsiteX3" fmla="*/ 5213 w 8835"/>
                <a:gd name="connsiteY3" fmla="*/ 9400 h 10380"/>
                <a:gd name="connsiteX4" fmla="*/ 6469 w 8835"/>
                <a:gd name="connsiteY4" fmla="*/ 6981 h 10380"/>
                <a:gd name="connsiteX5" fmla="*/ 7891 w 8835"/>
                <a:gd name="connsiteY5" fmla="*/ 9988 h 10380"/>
                <a:gd name="connsiteX6" fmla="*/ 7933 w 8835"/>
                <a:gd name="connsiteY6" fmla="*/ 10184 h 10380"/>
                <a:gd name="connsiteX7" fmla="*/ 7933 w 8835"/>
                <a:gd name="connsiteY7" fmla="*/ 10380 h 10380"/>
                <a:gd name="connsiteX8" fmla="*/ 8603 w 8835"/>
                <a:gd name="connsiteY8" fmla="*/ 8027 h 10380"/>
                <a:gd name="connsiteX9" fmla="*/ 8310 w 8835"/>
                <a:gd name="connsiteY9" fmla="*/ 2864 h 10380"/>
                <a:gd name="connsiteX10" fmla="*/ 5757 w 8835"/>
                <a:gd name="connsiteY10" fmla="*/ 1622 h 10380"/>
                <a:gd name="connsiteX11" fmla="*/ 3992 w 8835"/>
                <a:gd name="connsiteY11" fmla="*/ 0 h 10380"/>
                <a:gd name="connsiteX12" fmla="*/ 736 w 8835"/>
                <a:gd name="connsiteY12" fmla="*/ 2602 h 10380"/>
                <a:gd name="connsiteX13" fmla="*/ 988 w 8835"/>
                <a:gd name="connsiteY13" fmla="*/ 10119 h 10380"/>
                <a:gd name="connsiteX14" fmla="*/ 2954 w 8835"/>
                <a:gd name="connsiteY14" fmla="*/ 7177 h 10380"/>
                <a:gd name="connsiteX0" fmla="*/ 3344 w 9895"/>
                <a:gd name="connsiteY0" fmla="*/ 6940 h 10026"/>
                <a:gd name="connsiteX1" fmla="*/ 3817 w 9895"/>
                <a:gd name="connsiteY1" fmla="*/ 9144 h 10026"/>
                <a:gd name="connsiteX2" fmla="*/ 5380 w 9895"/>
                <a:gd name="connsiteY2" fmla="*/ 6940 h 10026"/>
                <a:gd name="connsiteX3" fmla="*/ 5900 w 9895"/>
                <a:gd name="connsiteY3" fmla="*/ 9082 h 10026"/>
                <a:gd name="connsiteX4" fmla="*/ 7322 w 9895"/>
                <a:gd name="connsiteY4" fmla="*/ 6751 h 10026"/>
                <a:gd name="connsiteX5" fmla="*/ 8932 w 9895"/>
                <a:gd name="connsiteY5" fmla="*/ 9648 h 10026"/>
                <a:gd name="connsiteX6" fmla="*/ 8979 w 9895"/>
                <a:gd name="connsiteY6" fmla="*/ 9837 h 10026"/>
                <a:gd name="connsiteX7" fmla="*/ 8979 w 9895"/>
                <a:gd name="connsiteY7" fmla="*/ 10026 h 10026"/>
                <a:gd name="connsiteX8" fmla="*/ 9737 w 9895"/>
                <a:gd name="connsiteY8" fmla="*/ 7759 h 10026"/>
                <a:gd name="connsiteX9" fmla="*/ 9406 w 9895"/>
                <a:gd name="connsiteY9" fmla="*/ 2785 h 10026"/>
                <a:gd name="connsiteX10" fmla="*/ 7107 w 9895"/>
                <a:gd name="connsiteY10" fmla="*/ 1443 h 10026"/>
                <a:gd name="connsiteX11" fmla="*/ 4518 w 9895"/>
                <a:gd name="connsiteY11" fmla="*/ 26 h 10026"/>
                <a:gd name="connsiteX12" fmla="*/ 833 w 9895"/>
                <a:gd name="connsiteY12" fmla="*/ 2533 h 10026"/>
                <a:gd name="connsiteX13" fmla="*/ 1118 w 9895"/>
                <a:gd name="connsiteY13" fmla="*/ 9775 h 10026"/>
                <a:gd name="connsiteX14" fmla="*/ 3344 w 9895"/>
                <a:gd name="connsiteY14" fmla="*/ 6940 h 10026"/>
                <a:gd name="connsiteX0" fmla="*/ 3379 w 10100"/>
                <a:gd name="connsiteY0" fmla="*/ 6922 h 10000"/>
                <a:gd name="connsiteX1" fmla="*/ 3858 w 10100"/>
                <a:gd name="connsiteY1" fmla="*/ 9120 h 10000"/>
                <a:gd name="connsiteX2" fmla="*/ 5437 w 10100"/>
                <a:gd name="connsiteY2" fmla="*/ 6922 h 10000"/>
                <a:gd name="connsiteX3" fmla="*/ 5963 w 10100"/>
                <a:gd name="connsiteY3" fmla="*/ 9058 h 10000"/>
                <a:gd name="connsiteX4" fmla="*/ 7400 w 10100"/>
                <a:gd name="connsiteY4" fmla="*/ 6733 h 10000"/>
                <a:gd name="connsiteX5" fmla="*/ 9027 w 10100"/>
                <a:gd name="connsiteY5" fmla="*/ 9623 h 10000"/>
                <a:gd name="connsiteX6" fmla="*/ 9074 w 10100"/>
                <a:gd name="connsiteY6" fmla="*/ 9811 h 10000"/>
                <a:gd name="connsiteX7" fmla="*/ 9074 w 10100"/>
                <a:gd name="connsiteY7" fmla="*/ 10000 h 10000"/>
                <a:gd name="connsiteX8" fmla="*/ 9840 w 10100"/>
                <a:gd name="connsiteY8" fmla="*/ 7739 h 10000"/>
                <a:gd name="connsiteX9" fmla="*/ 9778 w 10100"/>
                <a:gd name="connsiteY9" fmla="*/ 2997 h 10000"/>
                <a:gd name="connsiteX10" fmla="*/ 7182 w 10100"/>
                <a:gd name="connsiteY10" fmla="*/ 1439 h 10000"/>
                <a:gd name="connsiteX11" fmla="*/ 4566 w 10100"/>
                <a:gd name="connsiteY11" fmla="*/ 26 h 10000"/>
                <a:gd name="connsiteX12" fmla="*/ 842 w 10100"/>
                <a:gd name="connsiteY12" fmla="*/ 2526 h 10000"/>
                <a:gd name="connsiteX13" fmla="*/ 1130 w 10100"/>
                <a:gd name="connsiteY13" fmla="*/ 9750 h 10000"/>
                <a:gd name="connsiteX14" fmla="*/ 3379 w 10100"/>
                <a:gd name="connsiteY14" fmla="*/ 6922 h 10000"/>
                <a:gd name="connsiteX0" fmla="*/ 3379 w 10100"/>
                <a:gd name="connsiteY0" fmla="*/ 6922 h 10000"/>
                <a:gd name="connsiteX1" fmla="*/ 3858 w 10100"/>
                <a:gd name="connsiteY1" fmla="*/ 9120 h 10000"/>
                <a:gd name="connsiteX2" fmla="*/ 5437 w 10100"/>
                <a:gd name="connsiteY2" fmla="*/ 6922 h 10000"/>
                <a:gd name="connsiteX3" fmla="*/ 5963 w 10100"/>
                <a:gd name="connsiteY3" fmla="*/ 9058 h 10000"/>
                <a:gd name="connsiteX4" fmla="*/ 7400 w 10100"/>
                <a:gd name="connsiteY4" fmla="*/ 6733 h 10000"/>
                <a:gd name="connsiteX5" fmla="*/ 9027 w 10100"/>
                <a:gd name="connsiteY5" fmla="*/ 9623 h 10000"/>
                <a:gd name="connsiteX6" fmla="*/ 9074 w 10100"/>
                <a:gd name="connsiteY6" fmla="*/ 9811 h 10000"/>
                <a:gd name="connsiteX7" fmla="*/ 9074 w 10100"/>
                <a:gd name="connsiteY7" fmla="*/ 10000 h 10000"/>
                <a:gd name="connsiteX8" fmla="*/ 9840 w 10100"/>
                <a:gd name="connsiteY8" fmla="*/ 7739 h 10000"/>
                <a:gd name="connsiteX9" fmla="*/ 9778 w 10100"/>
                <a:gd name="connsiteY9" fmla="*/ 2997 h 10000"/>
                <a:gd name="connsiteX10" fmla="*/ 7182 w 10100"/>
                <a:gd name="connsiteY10" fmla="*/ 1439 h 10000"/>
                <a:gd name="connsiteX11" fmla="*/ 4132 w 10100"/>
                <a:gd name="connsiteY11" fmla="*/ 26 h 10000"/>
                <a:gd name="connsiteX12" fmla="*/ 842 w 10100"/>
                <a:gd name="connsiteY12" fmla="*/ 2526 h 10000"/>
                <a:gd name="connsiteX13" fmla="*/ 1130 w 10100"/>
                <a:gd name="connsiteY13" fmla="*/ 9750 h 10000"/>
                <a:gd name="connsiteX14" fmla="*/ 3379 w 10100"/>
                <a:gd name="connsiteY14" fmla="*/ 6922 h 10000"/>
                <a:gd name="connsiteX0" fmla="*/ 3419 w 10140"/>
                <a:gd name="connsiteY0" fmla="*/ 6910 h 9988"/>
                <a:gd name="connsiteX1" fmla="*/ 3898 w 10140"/>
                <a:gd name="connsiteY1" fmla="*/ 9108 h 9988"/>
                <a:gd name="connsiteX2" fmla="*/ 5477 w 10140"/>
                <a:gd name="connsiteY2" fmla="*/ 6910 h 9988"/>
                <a:gd name="connsiteX3" fmla="*/ 6003 w 10140"/>
                <a:gd name="connsiteY3" fmla="*/ 9046 h 9988"/>
                <a:gd name="connsiteX4" fmla="*/ 7440 w 10140"/>
                <a:gd name="connsiteY4" fmla="*/ 6721 h 9988"/>
                <a:gd name="connsiteX5" fmla="*/ 9067 w 10140"/>
                <a:gd name="connsiteY5" fmla="*/ 9611 h 9988"/>
                <a:gd name="connsiteX6" fmla="*/ 9114 w 10140"/>
                <a:gd name="connsiteY6" fmla="*/ 9799 h 9988"/>
                <a:gd name="connsiteX7" fmla="*/ 9114 w 10140"/>
                <a:gd name="connsiteY7" fmla="*/ 9988 h 9988"/>
                <a:gd name="connsiteX8" fmla="*/ 9880 w 10140"/>
                <a:gd name="connsiteY8" fmla="*/ 7727 h 9988"/>
                <a:gd name="connsiteX9" fmla="*/ 9818 w 10140"/>
                <a:gd name="connsiteY9" fmla="*/ 2985 h 9988"/>
                <a:gd name="connsiteX10" fmla="*/ 7222 w 10140"/>
                <a:gd name="connsiteY10" fmla="*/ 1427 h 9988"/>
                <a:gd name="connsiteX11" fmla="*/ 4172 w 10140"/>
                <a:gd name="connsiteY11" fmla="*/ 14 h 9988"/>
                <a:gd name="connsiteX12" fmla="*/ 828 w 10140"/>
                <a:gd name="connsiteY12" fmla="*/ 2149 h 9988"/>
                <a:gd name="connsiteX13" fmla="*/ 1170 w 10140"/>
                <a:gd name="connsiteY13" fmla="*/ 9738 h 9988"/>
                <a:gd name="connsiteX14" fmla="*/ 3419 w 10140"/>
                <a:gd name="connsiteY14" fmla="*/ 6910 h 9988"/>
                <a:gd name="connsiteX0" fmla="*/ 2911 w 9539"/>
                <a:gd name="connsiteY0" fmla="*/ 6927 h 10009"/>
                <a:gd name="connsiteX1" fmla="*/ 3383 w 9539"/>
                <a:gd name="connsiteY1" fmla="*/ 9128 h 10009"/>
                <a:gd name="connsiteX2" fmla="*/ 4940 w 9539"/>
                <a:gd name="connsiteY2" fmla="*/ 6927 h 10009"/>
                <a:gd name="connsiteX3" fmla="*/ 5459 w 9539"/>
                <a:gd name="connsiteY3" fmla="*/ 9066 h 10009"/>
                <a:gd name="connsiteX4" fmla="*/ 6876 w 9539"/>
                <a:gd name="connsiteY4" fmla="*/ 6738 h 10009"/>
                <a:gd name="connsiteX5" fmla="*/ 8481 w 9539"/>
                <a:gd name="connsiteY5" fmla="*/ 9632 h 10009"/>
                <a:gd name="connsiteX6" fmla="*/ 8527 w 9539"/>
                <a:gd name="connsiteY6" fmla="*/ 9820 h 10009"/>
                <a:gd name="connsiteX7" fmla="*/ 8527 w 9539"/>
                <a:gd name="connsiteY7" fmla="*/ 10009 h 10009"/>
                <a:gd name="connsiteX8" fmla="*/ 9283 w 9539"/>
                <a:gd name="connsiteY8" fmla="*/ 7745 h 10009"/>
                <a:gd name="connsiteX9" fmla="*/ 9221 w 9539"/>
                <a:gd name="connsiteY9" fmla="*/ 2998 h 10009"/>
                <a:gd name="connsiteX10" fmla="*/ 6661 w 9539"/>
                <a:gd name="connsiteY10" fmla="*/ 1438 h 10009"/>
                <a:gd name="connsiteX11" fmla="*/ 3653 w 9539"/>
                <a:gd name="connsiteY11" fmla="*/ 23 h 10009"/>
                <a:gd name="connsiteX12" fmla="*/ 999 w 9539"/>
                <a:gd name="connsiteY12" fmla="*/ 2453 h 10009"/>
                <a:gd name="connsiteX13" fmla="*/ 693 w 9539"/>
                <a:gd name="connsiteY13" fmla="*/ 9759 h 10009"/>
                <a:gd name="connsiteX14" fmla="*/ 2911 w 9539"/>
                <a:gd name="connsiteY14" fmla="*/ 6927 h 1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39" h="10009">
                  <a:moveTo>
                    <a:pt x="2911" y="6927"/>
                  </a:moveTo>
                  <a:cubicBezTo>
                    <a:pt x="3289" y="7871"/>
                    <a:pt x="3383" y="9128"/>
                    <a:pt x="3383" y="9128"/>
                  </a:cubicBezTo>
                  <a:cubicBezTo>
                    <a:pt x="3383" y="9128"/>
                    <a:pt x="4422" y="8374"/>
                    <a:pt x="4940" y="6927"/>
                  </a:cubicBezTo>
                  <a:cubicBezTo>
                    <a:pt x="5365" y="7808"/>
                    <a:pt x="5459" y="9066"/>
                    <a:pt x="5459" y="9066"/>
                  </a:cubicBezTo>
                  <a:cubicBezTo>
                    <a:pt x="5459" y="9066"/>
                    <a:pt x="6593" y="7997"/>
                    <a:pt x="6876" y="6738"/>
                  </a:cubicBezTo>
                  <a:cubicBezTo>
                    <a:pt x="7866" y="7556"/>
                    <a:pt x="8244" y="8499"/>
                    <a:pt x="8481" y="9632"/>
                  </a:cubicBezTo>
                  <a:cubicBezTo>
                    <a:pt x="8481" y="9695"/>
                    <a:pt x="8527" y="9759"/>
                    <a:pt x="8527" y="9820"/>
                  </a:cubicBezTo>
                  <a:lnTo>
                    <a:pt x="8527" y="10009"/>
                  </a:lnTo>
                  <a:cubicBezTo>
                    <a:pt x="8527" y="10009"/>
                    <a:pt x="8953" y="9066"/>
                    <a:pt x="9283" y="7745"/>
                  </a:cubicBezTo>
                  <a:cubicBezTo>
                    <a:pt x="9613" y="6236"/>
                    <a:pt x="9657" y="4049"/>
                    <a:pt x="9221" y="2998"/>
                  </a:cubicBezTo>
                  <a:cubicBezTo>
                    <a:pt x="8785" y="1946"/>
                    <a:pt x="7417" y="1123"/>
                    <a:pt x="6661" y="1438"/>
                  </a:cubicBezTo>
                  <a:cubicBezTo>
                    <a:pt x="5954" y="620"/>
                    <a:pt x="4597" y="-146"/>
                    <a:pt x="3653" y="23"/>
                  </a:cubicBezTo>
                  <a:cubicBezTo>
                    <a:pt x="2709" y="192"/>
                    <a:pt x="1046" y="2391"/>
                    <a:pt x="999" y="2453"/>
                  </a:cubicBezTo>
                  <a:cubicBezTo>
                    <a:pt x="-936" y="4969"/>
                    <a:pt x="503" y="9380"/>
                    <a:pt x="693" y="9759"/>
                  </a:cubicBezTo>
                  <a:cubicBezTo>
                    <a:pt x="739" y="9759"/>
                    <a:pt x="2109" y="8751"/>
                    <a:pt x="2911" y="69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/>
            </a:p>
          </p:txBody>
        </p:sp>
        <p:sp>
          <p:nvSpPr>
            <p:cNvPr id="12" name="椭圆 11"/>
            <p:cNvSpPr/>
            <p:nvPr/>
          </p:nvSpPr>
          <p:spPr>
            <a:xfrm>
              <a:off x="2827031" y="4252864"/>
              <a:ext cx="288033" cy="197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椭圆 12"/>
            <p:cNvSpPr/>
            <p:nvPr/>
          </p:nvSpPr>
          <p:spPr>
            <a:xfrm>
              <a:off x="4053721" y="4252864"/>
              <a:ext cx="288033" cy="197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458691" y="1234582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latin typeface="+mj-ea"/>
                <a:ea typeface="+mj-ea"/>
              </a:rPr>
              <a:t>怎样让数据更让老板满意？</a:t>
            </a:r>
            <a:endParaRPr lang="zh-CN" altLang="en-US" sz="4000" b="1" dirty="0">
              <a:latin typeface="+mj-ea"/>
              <a:ea typeface="+mj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77581" y="2060483"/>
            <a:ext cx="3302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+mj-ea"/>
                <a:ea typeface="+mj-ea"/>
              </a:rPr>
              <a:t>“</a:t>
            </a:r>
            <a:r>
              <a:rPr lang="zh-CN" altLang="en-US" sz="2800" dirty="0" smtClean="0">
                <a:latin typeface="+mj-ea"/>
                <a:ea typeface="+mj-ea"/>
              </a:rPr>
              <a:t>好看</a:t>
            </a:r>
            <a:r>
              <a:rPr lang="en-US" altLang="zh-CN" sz="2800" dirty="0" smtClean="0">
                <a:latin typeface="+mj-ea"/>
                <a:ea typeface="+mj-ea"/>
              </a:rPr>
              <a:t>”</a:t>
            </a:r>
            <a:r>
              <a:rPr lang="zh-CN" altLang="en-US" sz="2800" dirty="0" smtClean="0">
                <a:latin typeface="+mj-ea"/>
                <a:ea typeface="+mj-ea"/>
              </a:rPr>
              <a:t>的数据。</a:t>
            </a:r>
            <a:endParaRPr lang="zh-CN" altLang="en-US" sz="2800" dirty="0">
              <a:latin typeface="+mj-ea"/>
              <a:ea typeface="+mj-ea"/>
            </a:endParaRPr>
          </a:p>
        </p:txBody>
      </p:sp>
      <p:grpSp>
        <p:nvGrpSpPr>
          <p:cNvPr id="16" name="组合 15"/>
          <p:cNvGrpSpPr/>
          <p:nvPr/>
        </p:nvGrpSpPr>
        <p:grpSpPr>
          <a:xfrm rot="20457543">
            <a:off x="5301590" y="2707324"/>
            <a:ext cx="2383314" cy="2220824"/>
            <a:chOff x="5742525" y="2441908"/>
            <a:chExt cx="1886863" cy="1758220"/>
          </a:xfrm>
          <a:solidFill>
            <a:srgbClr val="FFD03B"/>
          </a:solidFill>
        </p:grpSpPr>
        <p:sp>
          <p:nvSpPr>
            <p:cNvPr id="17" name="等腰三角形 16"/>
            <p:cNvSpPr/>
            <p:nvPr/>
          </p:nvSpPr>
          <p:spPr>
            <a:xfrm rot="16200000">
              <a:off x="5757781" y="3066613"/>
              <a:ext cx="489598" cy="52010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20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800000">
              <a:off x="5871168" y="2441908"/>
              <a:ext cx="1758220" cy="17582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 dirty="0">
                <a:solidFill>
                  <a:srgbClr val="2E2E2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5517880" y="3638041"/>
            <a:ext cx="21043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2E2E2E"/>
                </a:solidFill>
                <a:latin typeface="+mj-ea"/>
                <a:ea typeface="+mj-ea"/>
              </a:rPr>
              <a:t>很，简单</a:t>
            </a:r>
            <a:endParaRPr lang="zh-CN" altLang="en-US" sz="2000" b="1" dirty="0">
              <a:solidFill>
                <a:srgbClr val="2E2E2E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4693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32596" y="1589496"/>
            <a:ext cx="401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其实吹牛逼也很简单：</a:t>
            </a:r>
            <a:endParaRPr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1254248" y="2382511"/>
            <a:ext cx="6497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/>
            </a:lvl1pPr>
          </a:lstStyle>
          <a:p>
            <a:pPr algn="ctr"/>
            <a:r>
              <a:rPr lang="zh-CN" altLang="en-US" sz="8000" b="1" dirty="0" smtClean="0">
                <a:latin typeface="+mj-ea"/>
                <a:ea typeface="+mj-ea"/>
              </a:rPr>
              <a:t>修改坐标轴</a:t>
            </a:r>
            <a:r>
              <a:rPr lang="zh-CN" altLang="en-US" sz="8000" b="1" dirty="0">
                <a:latin typeface="+mj-ea"/>
                <a:ea typeface="+mj-ea"/>
              </a:rPr>
              <a:t>的</a:t>
            </a:r>
            <a:endParaRPr lang="en-US" altLang="zh-CN" sz="8000" b="1" dirty="0" smtClean="0">
              <a:latin typeface="+mj-ea"/>
              <a:ea typeface="+mj-ea"/>
            </a:endParaRPr>
          </a:p>
          <a:p>
            <a:pPr algn="ctr"/>
            <a:r>
              <a:rPr lang="zh-CN" altLang="en-US" sz="8000" b="1" dirty="0" smtClean="0">
                <a:solidFill>
                  <a:srgbClr val="FFD03B"/>
                </a:solidFill>
                <a:latin typeface="+mj-ea"/>
                <a:ea typeface="+mj-ea"/>
              </a:rPr>
              <a:t>取值范围</a:t>
            </a:r>
            <a:endParaRPr lang="zh-CN" altLang="en-US" sz="8000" b="1" dirty="0">
              <a:solidFill>
                <a:srgbClr val="FFD03B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9144000" cy="243840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537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833120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rgbClr val="FFD03B"/>
              </a:solidFill>
            </a:endParaRP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xmlns="" val="1380826407"/>
              </p:ext>
            </p:extLst>
          </p:nvPr>
        </p:nvGraphicFramePr>
        <p:xfrm>
          <a:off x="1213604" y="2359536"/>
          <a:ext cx="2458720" cy="204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xmlns="" val="1756910102"/>
              </p:ext>
            </p:extLst>
          </p:nvPr>
        </p:nvGraphicFramePr>
        <p:xfrm>
          <a:off x="5297924" y="2400176"/>
          <a:ext cx="2458720" cy="204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右箭头 8"/>
          <p:cNvSpPr/>
          <p:nvPr/>
        </p:nvSpPr>
        <p:spPr>
          <a:xfrm>
            <a:off x="4195058" y="2821899"/>
            <a:ext cx="777745" cy="709692"/>
          </a:xfrm>
          <a:prstGeom prst="rightArrow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02640" y="5073134"/>
            <a:ext cx="734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两个图的数据完全一样！但是坐标轴的取值范围却大大的影响了形状。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802640" y="5442466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当然，在展示数据的时候，最好把纵坐标删掉！！！！</a:t>
            </a:r>
            <a:endParaRPr lang="zh-CN" altLang="en-US" dirty="0"/>
          </a:p>
        </p:txBody>
      </p:sp>
      <p:sp>
        <p:nvSpPr>
          <p:cNvPr id="14" name="梯形 13"/>
          <p:cNvSpPr/>
          <p:nvPr/>
        </p:nvSpPr>
        <p:spPr>
          <a:xfrm rot="10800000">
            <a:off x="0" y="0"/>
            <a:ext cx="1879600" cy="1381760"/>
          </a:xfrm>
          <a:prstGeom prst="trapezoid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73403" y="309900"/>
            <a:ext cx="1732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/>
            </a:lvl1pPr>
          </a:lstStyle>
          <a:p>
            <a:pPr algn="ctr"/>
            <a:r>
              <a:rPr lang="zh-CN" altLang="en-US" sz="4000" b="1" dirty="0">
                <a:solidFill>
                  <a:srgbClr val="2E2E2E"/>
                </a:solidFill>
                <a:latin typeface="+mj-ea"/>
                <a:ea typeface="+mj-ea"/>
              </a:rPr>
              <a:t>扬长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145695" y="191383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数据增长缓慢？改坐标轴！！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2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xmlns="" val="393895417"/>
              </p:ext>
            </p:extLst>
          </p:nvPr>
        </p:nvGraphicFramePr>
        <p:xfrm>
          <a:off x="985520" y="1936905"/>
          <a:ext cx="2458720" cy="204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右箭头 3"/>
          <p:cNvSpPr/>
          <p:nvPr/>
        </p:nvSpPr>
        <p:spPr>
          <a:xfrm>
            <a:off x="4129534" y="2429748"/>
            <a:ext cx="777745" cy="709692"/>
          </a:xfrm>
          <a:prstGeom prst="rightArrow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xmlns="" val="1020802455"/>
              </p:ext>
            </p:extLst>
          </p:nvPr>
        </p:nvGraphicFramePr>
        <p:xfrm>
          <a:off x="5506720" y="2028345"/>
          <a:ext cx="2458720" cy="204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977641" y="1017508"/>
            <a:ext cx="306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折线图同样适用喔</a:t>
            </a:r>
            <a:r>
              <a:rPr lang="en-US" altLang="zh-CN" dirty="0" smtClean="0"/>
              <a:t>~~~~~~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94080" y="4961374"/>
            <a:ext cx="7249031" cy="741680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如果不知道怎么修改，可查看微信“</a:t>
            </a:r>
            <a:r>
              <a:rPr lang="zh-CN" altLang="en-US" b="1" dirty="0" smtClean="0">
                <a:solidFill>
                  <a:srgbClr val="FFD03B"/>
                </a:solidFill>
              </a:rPr>
              <a:t>秋叶</a:t>
            </a:r>
            <a:r>
              <a:rPr lang="en-US" altLang="zh-CN" b="1" dirty="0" smtClean="0">
                <a:solidFill>
                  <a:srgbClr val="FFD03B"/>
                </a:solidFill>
              </a:rPr>
              <a:t>PPT</a:t>
            </a:r>
            <a:r>
              <a:rPr lang="zh-CN" altLang="en-US" b="1" dirty="0" smtClean="0">
                <a:solidFill>
                  <a:schemeClr val="bg1"/>
                </a:solidFill>
              </a:rPr>
              <a:t>”，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由</a:t>
            </a:r>
            <a:r>
              <a:rPr lang="en-US" altLang="zh-CN" b="1" dirty="0" smtClean="0">
                <a:solidFill>
                  <a:srgbClr val="FFD03B"/>
                </a:solidFill>
              </a:rPr>
              <a:t>@Excel</a:t>
            </a:r>
            <a:r>
              <a:rPr lang="zh-CN" altLang="en-US" b="1" dirty="0" smtClean="0">
                <a:solidFill>
                  <a:srgbClr val="FFD03B"/>
                </a:solidFill>
              </a:rPr>
              <a:t>大全</a:t>
            </a:r>
            <a:r>
              <a:rPr lang="zh-CN" altLang="en-US" b="1" dirty="0" smtClean="0">
                <a:solidFill>
                  <a:schemeClr val="bg1"/>
                </a:solidFill>
              </a:rPr>
              <a:t>诚意分享！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6142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833120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rgbClr val="FFD03B"/>
              </a:solidFill>
            </a:endParaRPr>
          </a:p>
        </p:txBody>
      </p:sp>
      <p:sp>
        <p:nvSpPr>
          <p:cNvPr id="4" name="梯形 3"/>
          <p:cNvSpPr/>
          <p:nvPr/>
        </p:nvSpPr>
        <p:spPr>
          <a:xfrm rot="10800000">
            <a:off x="0" y="0"/>
            <a:ext cx="1879600" cy="1381760"/>
          </a:xfrm>
          <a:prstGeom prst="trapezoid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3403" y="309900"/>
            <a:ext cx="1732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/>
            </a:lvl1pPr>
          </a:lstStyle>
          <a:p>
            <a:pPr algn="ctr"/>
            <a:r>
              <a:rPr lang="zh-CN" altLang="en-US" sz="4000" b="1" dirty="0">
                <a:solidFill>
                  <a:srgbClr val="2E2E2E"/>
                </a:solidFill>
                <a:latin typeface="+mj-ea"/>
                <a:ea typeface="+mj-ea"/>
              </a:rPr>
              <a:t>避短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45695" y="191383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数据波动大？拉长！改坐标轴！！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xmlns="" val="3969339342"/>
              </p:ext>
            </p:extLst>
          </p:nvPr>
        </p:nvGraphicFramePr>
        <p:xfrm>
          <a:off x="2448560" y="1774345"/>
          <a:ext cx="3959260" cy="2279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xmlns="" val="2507783575"/>
              </p:ext>
            </p:extLst>
          </p:nvPr>
        </p:nvGraphicFramePr>
        <p:xfrm>
          <a:off x="711200" y="5391305"/>
          <a:ext cx="7569200" cy="132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478572" y="4544814"/>
            <a:ext cx="8186857" cy="461665"/>
          </a:xfrm>
          <a:prstGeom prst="rect">
            <a:avLst/>
          </a:prstGeom>
          <a:solidFill>
            <a:srgbClr val="2E2E2E"/>
          </a:solidFill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+mj-ea"/>
                <a:ea typeface="+mj-ea"/>
              </a:rPr>
              <a:t>有时候，不一定要改坐标轴，适当把图表</a:t>
            </a:r>
            <a:r>
              <a:rPr lang="zh-CN" altLang="en-US" sz="2400" b="1" dirty="0" smtClean="0">
                <a:solidFill>
                  <a:srgbClr val="FFD03B"/>
                </a:solidFill>
                <a:latin typeface="+mj-ea"/>
                <a:ea typeface="+mj-ea"/>
              </a:rPr>
              <a:t>拉长，压扁</a:t>
            </a:r>
            <a:r>
              <a:rPr lang="zh-CN" altLang="en-US" b="1" dirty="0" smtClean="0">
                <a:solidFill>
                  <a:schemeClr val="bg1"/>
                </a:solidFill>
                <a:latin typeface="+mj-ea"/>
                <a:ea typeface="+mj-ea"/>
              </a:rPr>
              <a:t>也是一种不错的选择。</a:t>
            </a:r>
            <a:endParaRPr lang="zh-CN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1531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96854" y="1161534"/>
            <a:ext cx="5750292" cy="523220"/>
          </a:xfrm>
          <a:prstGeom prst="rect">
            <a:avLst/>
          </a:prstGeom>
          <a:solidFill>
            <a:srgbClr val="2E2E2E"/>
          </a:solidFill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+mj-ea"/>
                <a:ea typeface="+mj-ea"/>
              </a:rPr>
              <a:t>但是，没有什么比修改坐标轴更</a:t>
            </a:r>
            <a:r>
              <a:rPr lang="zh-CN" altLang="en-US" sz="2800" b="1" dirty="0" smtClean="0">
                <a:solidFill>
                  <a:srgbClr val="FFD03B"/>
                </a:solidFill>
                <a:latin typeface="+mj-ea"/>
                <a:ea typeface="+mj-ea"/>
              </a:rPr>
              <a:t>碉堡</a:t>
            </a:r>
            <a:r>
              <a:rPr lang="zh-CN" altLang="en-US" b="1" dirty="0" smtClean="0">
                <a:solidFill>
                  <a:schemeClr val="bg1"/>
                </a:solidFill>
                <a:latin typeface="+mj-ea"/>
                <a:ea typeface="+mj-ea"/>
              </a:rPr>
              <a:t>了！！！！！！</a:t>
            </a:r>
            <a:endParaRPr lang="zh-CN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xmlns="" val="2077190801"/>
              </p:ext>
            </p:extLst>
          </p:nvPr>
        </p:nvGraphicFramePr>
        <p:xfrm>
          <a:off x="2337255" y="2353465"/>
          <a:ext cx="4276905" cy="246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658060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40839" y="4708983"/>
            <a:ext cx="4286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linkClick r:id="rId2"/>
              </a:rPr>
              <a:t>http://www.pptstore.net/author/simonxxx/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203848" y="1527309"/>
            <a:ext cx="2970330" cy="2971029"/>
            <a:chOff x="3329862" y="1970838"/>
            <a:chExt cx="2484276" cy="2484861"/>
          </a:xfrm>
        </p:grpSpPr>
        <p:sp>
          <p:nvSpPr>
            <p:cNvPr id="17" name="椭圆 16"/>
            <p:cNvSpPr/>
            <p:nvPr/>
          </p:nvSpPr>
          <p:spPr>
            <a:xfrm>
              <a:off x="3329862" y="1970838"/>
              <a:ext cx="2484276" cy="2484276"/>
            </a:xfrm>
            <a:prstGeom prst="ellipse">
              <a:avLst/>
            </a:prstGeom>
            <a:solidFill>
              <a:srgbClr val="FFD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18" name="Group 4"/>
            <p:cNvGrpSpPr>
              <a:grpSpLocks noChangeAspect="1"/>
            </p:cNvGrpSpPr>
            <p:nvPr/>
          </p:nvGrpSpPr>
          <p:grpSpPr bwMode="auto">
            <a:xfrm>
              <a:off x="3980056" y="2728084"/>
              <a:ext cx="1181837" cy="1727615"/>
              <a:chOff x="3491" y="2229"/>
              <a:chExt cx="576" cy="842"/>
            </a:xfrm>
            <a:solidFill>
              <a:schemeClr val="bg1"/>
            </a:solidFill>
          </p:grpSpPr>
          <p:sp>
            <p:nvSpPr>
              <p:cNvPr id="26" name="Oval 5"/>
              <p:cNvSpPr>
                <a:spLocks noChangeArrowheads="1"/>
              </p:cNvSpPr>
              <p:nvPr/>
            </p:nvSpPr>
            <p:spPr bwMode="auto">
              <a:xfrm>
                <a:off x="3491" y="2229"/>
                <a:ext cx="576" cy="576"/>
              </a:xfrm>
              <a:prstGeom prst="ellipse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3582" y="2835"/>
                <a:ext cx="394" cy="236"/>
              </a:xfrm>
              <a:custGeom>
                <a:avLst/>
                <a:gdLst>
                  <a:gd name="T0" fmla="*/ 108 w 139"/>
                  <a:gd name="T1" fmla="*/ 3 h 91"/>
                  <a:gd name="T2" fmla="*/ 89 w 139"/>
                  <a:gd name="T3" fmla="*/ 0 h 91"/>
                  <a:gd name="T4" fmla="*/ 69 w 139"/>
                  <a:gd name="T5" fmla="*/ 0 h 91"/>
                  <a:gd name="T6" fmla="*/ 50 w 139"/>
                  <a:gd name="T7" fmla="*/ 0 h 91"/>
                  <a:gd name="T8" fmla="*/ 31 w 139"/>
                  <a:gd name="T9" fmla="*/ 3 h 91"/>
                  <a:gd name="T10" fmla="*/ 5 w 139"/>
                  <a:gd name="T11" fmla="*/ 57 h 91"/>
                  <a:gd name="T12" fmla="*/ 7 w 139"/>
                  <a:gd name="T13" fmla="*/ 91 h 91"/>
                  <a:gd name="T14" fmla="*/ 132 w 139"/>
                  <a:gd name="T15" fmla="*/ 91 h 91"/>
                  <a:gd name="T16" fmla="*/ 134 w 139"/>
                  <a:gd name="T17" fmla="*/ 57 h 91"/>
                  <a:gd name="T18" fmla="*/ 108 w 139"/>
                  <a:gd name="T19" fmla="*/ 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91">
                    <a:moveTo>
                      <a:pt x="108" y="3"/>
                    </a:moveTo>
                    <a:cubicBezTo>
                      <a:pt x="103" y="1"/>
                      <a:pt x="96" y="0"/>
                      <a:pt x="89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2" y="0"/>
                      <a:pt x="36" y="1"/>
                      <a:pt x="31" y="3"/>
                    </a:cubicBezTo>
                    <a:cubicBezTo>
                      <a:pt x="0" y="15"/>
                      <a:pt x="5" y="57"/>
                      <a:pt x="5" y="57"/>
                    </a:cubicBezTo>
                    <a:cubicBezTo>
                      <a:pt x="7" y="91"/>
                      <a:pt x="7" y="91"/>
                      <a:pt x="7" y="91"/>
                    </a:cubicBezTo>
                    <a:cubicBezTo>
                      <a:pt x="132" y="91"/>
                      <a:pt x="132" y="91"/>
                      <a:pt x="132" y="91"/>
                    </a:cubicBezTo>
                    <a:cubicBezTo>
                      <a:pt x="134" y="57"/>
                      <a:pt x="134" y="57"/>
                      <a:pt x="134" y="57"/>
                    </a:cubicBezTo>
                    <a:cubicBezTo>
                      <a:pt x="134" y="57"/>
                      <a:pt x="139" y="15"/>
                      <a:pt x="10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3856570" y="2268929"/>
              <a:ext cx="1437482" cy="1640992"/>
              <a:chOff x="5142093" y="1600566"/>
              <a:chExt cx="1916642" cy="2187989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5286212" y="2159483"/>
                <a:ext cx="1629071" cy="1629072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5498389" y="3106834"/>
                <a:ext cx="557093" cy="604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6201806" y="3106834"/>
                <a:ext cx="557093" cy="604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3" name="任意多边形 22"/>
              <p:cNvSpPr>
                <a:spLocks/>
              </p:cNvSpPr>
              <p:nvPr/>
            </p:nvSpPr>
            <p:spPr bwMode="auto">
              <a:xfrm>
                <a:off x="5142093" y="1600566"/>
                <a:ext cx="1916642" cy="1482921"/>
              </a:xfrm>
              <a:custGeom>
                <a:avLst/>
                <a:gdLst>
                  <a:gd name="connsiteX0" fmla="*/ 755725 w 1916642"/>
                  <a:gd name="connsiteY0" fmla="*/ 328 h 1482921"/>
                  <a:gd name="connsiteX1" fmla="*/ 1250919 w 1916642"/>
                  <a:gd name="connsiteY1" fmla="*/ 202148 h 1482921"/>
                  <a:gd name="connsiteX2" fmla="*/ 1731706 w 1916642"/>
                  <a:gd name="connsiteY2" fmla="*/ 421353 h 1482921"/>
                  <a:gd name="connsiteX3" fmla="*/ 1758258 w 1916642"/>
                  <a:gd name="connsiteY3" fmla="*/ 483719 h 1482921"/>
                  <a:gd name="connsiteX4" fmla="*/ 1775063 w 1916642"/>
                  <a:gd name="connsiteY4" fmla="*/ 551149 h 1482921"/>
                  <a:gd name="connsiteX5" fmla="*/ 1807098 w 1916642"/>
                  <a:gd name="connsiteY5" fmla="*/ 584331 h 1482921"/>
                  <a:gd name="connsiteX6" fmla="*/ 1868132 w 1916642"/>
                  <a:gd name="connsiteY6" fmla="*/ 1201623 h 1482921"/>
                  <a:gd name="connsiteX7" fmla="*/ 1728626 w 1916642"/>
                  <a:gd name="connsiteY7" fmla="*/ 1482921 h 1482921"/>
                  <a:gd name="connsiteX8" fmla="*/ 1728626 w 1916642"/>
                  <a:gd name="connsiteY8" fmla="*/ 1459480 h 1482921"/>
                  <a:gd name="connsiteX9" fmla="*/ 1719907 w 1916642"/>
                  <a:gd name="connsiteY9" fmla="*/ 1436038 h 1482921"/>
                  <a:gd name="connsiteX10" fmla="*/ 1680943 w 1916642"/>
                  <a:gd name="connsiteY10" fmla="*/ 1334825 h 1482921"/>
                  <a:gd name="connsiteX11" fmla="*/ 1658288 w 1916642"/>
                  <a:gd name="connsiteY11" fmla="*/ 1297764 h 1482921"/>
                  <a:gd name="connsiteX12" fmla="*/ 1649118 w 1916642"/>
                  <a:gd name="connsiteY12" fmla="*/ 1317058 h 1482921"/>
                  <a:gd name="connsiteX13" fmla="*/ 1601368 w 1916642"/>
                  <a:gd name="connsiteY13" fmla="*/ 1406514 h 1482921"/>
                  <a:gd name="connsiteX14" fmla="*/ 1601368 w 1916642"/>
                  <a:gd name="connsiteY14" fmla="*/ 1379957 h 1482921"/>
                  <a:gd name="connsiteX15" fmla="*/ 1592729 w 1916642"/>
                  <a:gd name="connsiteY15" fmla="*/ 1353539 h 1482921"/>
                  <a:gd name="connsiteX16" fmla="*/ 1495046 w 1916642"/>
                  <a:gd name="connsiteY16" fmla="*/ 1133614 h 1482921"/>
                  <a:gd name="connsiteX17" fmla="*/ 1470436 w 1916642"/>
                  <a:gd name="connsiteY17" fmla="*/ 1105328 h 1482921"/>
                  <a:gd name="connsiteX18" fmla="*/ 1423457 w 1916642"/>
                  <a:gd name="connsiteY18" fmla="*/ 1076602 h 1482921"/>
                  <a:gd name="connsiteX19" fmla="*/ 1161883 w 1916642"/>
                  <a:gd name="connsiteY19" fmla="*/ 1365714 h 1482921"/>
                  <a:gd name="connsiteX20" fmla="*/ 1143355 w 1916642"/>
                  <a:gd name="connsiteY20" fmla="*/ 1273901 h 1482921"/>
                  <a:gd name="connsiteX21" fmla="*/ 1117121 w 1916642"/>
                  <a:gd name="connsiteY21" fmla="*/ 1196700 h 1482921"/>
                  <a:gd name="connsiteX22" fmla="*/ 1095364 w 1916642"/>
                  <a:gd name="connsiteY22" fmla="*/ 1217150 h 1482921"/>
                  <a:gd name="connsiteX23" fmla="*/ 1025175 w 1916642"/>
                  <a:gd name="connsiteY23" fmla="*/ 1274007 h 1482921"/>
                  <a:gd name="connsiteX24" fmla="*/ 1015380 w 1916642"/>
                  <a:gd name="connsiteY24" fmla="*/ 1211548 h 1482921"/>
                  <a:gd name="connsiteX25" fmla="*/ 1009321 w 1916642"/>
                  <a:gd name="connsiteY25" fmla="*/ 1183707 h 1482921"/>
                  <a:gd name="connsiteX26" fmla="*/ 980552 w 1916642"/>
                  <a:gd name="connsiteY26" fmla="*/ 1218594 h 1482921"/>
                  <a:gd name="connsiteX27" fmla="*/ 778241 w 1916642"/>
                  <a:gd name="connsiteY27" fmla="*/ 1373528 h 1482921"/>
                  <a:gd name="connsiteX28" fmla="*/ 760803 w 1916642"/>
                  <a:gd name="connsiteY28" fmla="*/ 1280738 h 1482921"/>
                  <a:gd name="connsiteX29" fmla="*/ 739160 w 1916642"/>
                  <a:gd name="connsiteY29" fmla="*/ 1208992 h 1482921"/>
                  <a:gd name="connsiteX30" fmla="*/ 702158 w 1916642"/>
                  <a:gd name="connsiteY30" fmla="*/ 1238474 h 1482921"/>
                  <a:gd name="connsiteX31" fmla="*/ 635287 w 1916642"/>
                  <a:gd name="connsiteY31" fmla="*/ 1282719 h 1482921"/>
                  <a:gd name="connsiteX32" fmla="*/ 625957 w 1916642"/>
                  <a:gd name="connsiteY32" fmla="*/ 1219838 h 1482921"/>
                  <a:gd name="connsiteX33" fmla="*/ 620385 w 1916642"/>
                  <a:gd name="connsiteY33" fmla="*/ 1191871 h 1482921"/>
                  <a:gd name="connsiteX34" fmla="*/ 565713 w 1916642"/>
                  <a:gd name="connsiteY34" fmla="*/ 1250582 h 1482921"/>
                  <a:gd name="connsiteX35" fmla="*/ 281251 w 1916642"/>
                  <a:gd name="connsiteY35" fmla="*/ 1451666 h 1482921"/>
                  <a:gd name="connsiteX36" fmla="*/ 208092 w 1916642"/>
                  <a:gd name="connsiteY36" fmla="*/ 1335435 h 1482921"/>
                  <a:gd name="connsiteX37" fmla="*/ 204173 w 1916642"/>
                  <a:gd name="connsiteY37" fmla="*/ 1327572 h 1482921"/>
                  <a:gd name="connsiteX38" fmla="*/ 177635 w 1916642"/>
                  <a:gd name="connsiteY38" fmla="*/ 1345249 h 1482921"/>
                  <a:gd name="connsiteX39" fmla="*/ 130085 w 1916642"/>
                  <a:gd name="connsiteY39" fmla="*/ 1371385 h 1482921"/>
                  <a:gd name="connsiteX40" fmla="*/ 187554 w 1916642"/>
                  <a:gd name="connsiteY40" fmla="*/ 344772 h 1482921"/>
                  <a:gd name="connsiteX41" fmla="*/ 685995 w 1916642"/>
                  <a:gd name="connsiteY41" fmla="*/ 3317 h 1482921"/>
                  <a:gd name="connsiteX42" fmla="*/ 755725 w 1916642"/>
                  <a:gd name="connsiteY42" fmla="*/ 328 h 148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916642" h="1482921">
                    <a:moveTo>
                      <a:pt x="755725" y="328"/>
                    </a:moveTo>
                    <a:cubicBezTo>
                      <a:pt x="925091" y="6593"/>
                      <a:pt x="1134737" y="101573"/>
                      <a:pt x="1250919" y="202148"/>
                    </a:cubicBezTo>
                    <a:cubicBezTo>
                      <a:pt x="1392902" y="157885"/>
                      <a:pt x="1649822" y="273530"/>
                      <a:pt x="1731706" y="421353"/>
                    </a:cubicBezTo>
                    <a:cubicBezTo>
                      <a:pt x="1741942" y="439814"/>
                      <a:pt x="1750769" y="460768"/>
                      <a:pt x="1758258" y="483719"/>
                    </a:cubicBezTo>
                    <a:lnTo>
                      <a:pt x="1775063" y="551149"/>
                    </a:lnTo>
                    <a:lnTo>
                      <a:pt x="1807098" y="584331"/>
                    </a:lnTo>
                    <a:cubicBezTo>
                      <a:pt x="1955323" y="771863"/>
                      <a:pt x="1929166" y="1014091"/>
                      <a:pt x="1868132" y="1201623"/>
                    </a:cubicBezTo>
                    <a:cubicBezTo>
                      <a:pt x="1807098" y="1365714"/>
                      <a:pt x="1728626" y="1482921"/>
                      <a:pt x="1728626" y="1482921"/>
                    </a:cubicBezTo>
                    <a:cubicBezTo>
                      <a:pt x="1728626" y="1482921"/>
                      <a:pt x="1728626" y="1475107"/>
                      <a:pt x="1728626" y="1459480"/>
                    </a:cubicBezTo>
                    <a:cubicBezTo>
                      <a:pt x="1728626" y="1451666"/>
                      <a:pt x="1719907" y="1443852"/>
                      <a:pt x="1719907" y="1436038"/>
                    </a:cubicBezTo>
                    <a:cubicBezTo>
                      <a:pt x="1709008" y="1400876"/>
                      <a:pt x="1696474" y="1367179"/>
                      <a:pt x="1680943" y="1334825"/>
                    </a:cubicBezTo>
                    <a:lnTo>
                      <a:pt x="1658288" y="1297764"/>
                    </a:lnTo>
                    <a:lnTo>
                      <a:pt x="1649118" y="1317058"/>
                    </a:lnTo>
                    <a:cubicBezTo>
                      <a:pt x="1621370" y="1373387"/>
                      <a:pt x="1601368" y="1406514"/>
                      <a:pt x="1601368" y="1406514"/>
                    </a:cubicBezTo>
                    <a:lnTo>
                      <a:pt x="1601368" y="1379957"/>
                    </a:lnTo>
                    <a:cubicBezTo>
                      <a:pt x="1601368" y="1371385"/>
                      <a:pt x="1592729" y="1362392"/>
                      <a:pt x="1592729" y="1353539"/>
                    </a:cubicBezTo>
                    <a:cubicBezTo>
                      <a:pt x="1570474" y="1273937"/>
                      <a:pt x="1541598" y="1201009"/>
                      <a:pt x="1495046" y="1133614"/>
                    </a:cubicBezTo>
                    <a:lnTo>
                      <a:pt x="1470436" y="1105328"/>
                    </a:lnTo>
                    <a:lnTo>
                      <a:pt x="1423457" y="1076602"/>
                    </a:lnTo>
                    <a:cubicBezTo>
                      <a:pt x="1371142" y="1232879"/>
                      <a:pt x="1161883" y="1365714"/>
                      <a:pt x="1161883" y="1365714"/>
                    </a:cubicBezTo>
                    <a:cubicBezTo>
                      <a:pt x="1161883" y="1365714"/>
                      <a:pt x="1157523" y="1326644"/>
                      <a:pt x="1143355" y="1273901"/>
                    </a:cubicBezTo>
                    <a:lnTo>
                      <a:pt x="1117121" y="1196700"/>
                    </a:lnTo>
                    <a:lnTo>
                      <a:pt x="1095364" y="1217150"/>
                    </a:lnTo>
                    <a:cubicBezTo>
                      <a:pt x="1055124" y="1252884"/>
                      <a:pt x="1025175" y="1274007"/>
                      <a:pt x="1025175" y="1274007"/>
                    </a:cubicBezTo>
                    <a:cubicBezTo>
                      <a:pt x="1025175" y="1274007"/>
                      <a:pt x="1022692" y="1249149"/>
                      <a:pt x="1015380" y="1211548"/>
                    </a:cubicBezTo>
                    <a:lnTo>
                      <a:pt x="1009321" y="1183707"/>
                    </a:lnTo>
                    <a:lnTo>
                      <a:pt x="980552" y="1218594"/>
                    </a:lnTo>
                    <a:cubicBezTo>
                      <a:pt x="886141" y="1320784"/>
                      <a:pt x="778241" y="1373528"/>
                      <a:pt x="778241" y="1373528"/>
                    </a:cubicBezTo>
                    <a:cubicBezTo>
                      <a:pt x="778241" y="1373528"/>
                      <a:pt x="773882" y="1334458"/>
                      <a:pt x="760803" y="1280738"/>
                    </a:cubicBezTo>
                    <a:lnTo>
                      <a:pt x="739160" y="1208992"/>
                    </a:lnTo>
                    <a:lnTo>
                      <a:pt x="702158" y="1238474"/>
                    </a:lnTo>
                    <a:cubicBezTo>
                      <a:pt x="662727" y="1267820"/>
                      <a:pt x="635287" y="1282719"/>
                      <a:pt x="635287" y="1282719"/>
                    </a:cubicBezTo>
                    <a:cubicBezTo>
                      <a:pt x="635287" y="1282719"/>
                      <a:pt x="632804" y="1257881"/>
                      <a:pt x="625957" y="1219838"/>
                    </a:cubicBezTo>
                    <a:lnTo>
                      <a:pt x="620385" y="1191871"/>
                    </a:lnTo>
                    <a:lnTo>
                      <a:pt x="565713" y="1250582"/>
                    </a:lnTo>
                    <a:cubicBezTo>
                      <a:pt x="431656" y="1381341"/>
                      <a:pt x="287791" y="1451666"/>
                      <a:pt x="281251" y="1451666"/>
                    </a:cubicBezTo>
                    <a:cubicBezTo>
                      <a:pt x="272532" y="1439945"/>
                      <a:pt x="242560" y="1397457"/>
                      <a:pt x="208092" y="1335435"/>
                    </a:cubicBezTo>
                    <a:lnTo>
                      <a:pt x="204173" y="1327572"/>
                    </a:lnTo>
                    <a:lnTo>
                      <a:pt x="177635" y="1345249"/>
                    </a:lnTo>
                    <a:cubicBezTo>
                      <a:pt x="149945" y="1362533"/>
                      <a:pt x="132245" y="1371385"/>
                      <a:pt x="130085" y="1371385"/>
                    </a:cubicBezTo>
                    <a:cubicBezTo>
                      <a:pt x="94401" y="1318129"/>
                      <a:pt x="-175854" y="698311"/>
                      <a:pt x="187554" y="344772"/>
                    </a:cubicBezTo>
                    <a:cubicBezTo>
                      <a:pt x="196381" y="336060"/>
                      <a:pt x="508705" y="27064"/>
                      <a:pt x="685995" y="3317"/>
                    </a:cubicBezTo>
                    <a:cubicBezTo>
                      <a:pt x="708156" y="349"/>
                      <a:pt x="731529" y="-567"/>
                      <a:pt x="755725" y="328"/>
                    </a:cubicBezTo>
                    <a:close/>
                  </a:path>
                </a:pathLst>
              </a:custGeom>
              <a:solidFill>
                <a:srgbClr val="2E2E2E"/>
              </a:solidFill>
              <a:ln w="38100">
                <a:noFill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5682569" y="3106834"/>
                <a:ext cx="155150" cy="10614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6355956" y="3106834"/>
                <a:ext cx="155150" cy="10614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</p:grpSp>
      <p:sp>
        <p:nvSpPr>
          <p:cNvPr id="28" name="文本框 27"/>
          <p:cNvSpPr txBox="1"/>
          <p:nvPr/>
        </p:nvSpPr>
        <p:spPr>
          <a:xfrm>
            <a:off x="3148816" y="4200436"/>
            <a:ext cx="30994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2E2E2E"/>
                </a:solidFill>
              </a:rPr>
              <a:t>个人</a:t>
            </a:r>
            <a:r>
              <a:rPr lang="en-US" altLang="zh-CN" sz="1600" dirty="0" smtClean="0">
                <a:solidFill>
                  <a:srgbClr val="2E2E2E"/>
                </a:solidFill>
              </a:rPr>
              <a:t>PPT</a:t>
            </a:r>
            <a:r>
              <a:rPr lang="zh-CN" altLang="en-US" sz="1600" dirty="0" smtClean="0">
                <a:solidFill>
                  <a:srgbClr val="2E2E2E"/>
                </a:solidFill>
              </a:rPr>
              <a:t>作品主页</a:t>
            </a:r>
            <a:endParaRPr lang="en-US" altLang="zh-CN" sz="1600" dirty="0">
              <a:solidFill>
                <a:srgbClr val="2E2E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46393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754906" y="6021238"/>
            <a:ext cx="3211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FCDC0"/>
                </a:solidFill>
                <a:latin typeface="微软雅黑" panose="020B0503020204020204" pitchFamily="34" charset="-122"/>
              </a:rPr>
              <a:t>Simon PPT</a:t>
            </a:r>
            <a:endParaRPr lang="zh-CN" altLang="en-US" sz="2800" b="1" dirty="0">
              <a:solidFill>
                <a:srgbClr val="CFCDC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758195" y="6439619"/>
            <a:ext cx="3211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</a:rPr>
              <a:t>http://weibo.com/simonstudio2</a:t>
            </a:r>
            <a:endParaRPr lang="zh-CN" altLang="en-US" sz="1050" dirty="0">
              <a:solidFill>
                <a:srgbClr val="E7E6E6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195331" y="5990795"/>
            <a:ext cx="508168" cy="755106"/>
            <a:chOff x="4267692" y="2809289"/>
            <a:chExt cx="642193" cy="954258"/>
          </a:xfrm>
        </p:grpSpPr>
        <p:grpSp>
          <p:nvGrpSpPr>
            <p:cNvPr id="32" name="组合 31"/>
            <p:cNvGrpSpPr/>
            <p:nvPr/>
          </p:nvGrpSpPr>
          <p:grpSpPr>
            <a:xfrm>
              <a:off x="4267692" y="2809289"/>
              <a:ext cx="642193" cy="954258"/>
              <a:chOff x="4407553" y="2019888"/>
              <a:chExt cx="1239268" cy="1841473"/>
            </a:xfrm>
          </p:grpSpPr>
          <p:sp>
            <p:nvSpPr>
              <p:cNvPr id="34" name="Oval 16"/>
              <p:cNvSpPr>
                <a:spLocks noChangeArrowheads="1"/>
              </p:cNvSpPr>
              <p:nvPr/>
            </p:nvSpPr>
            <p:spPr bwMode="auto">
              <a:xfrm>
                <a:off x="4438348" y="3634884"/>
                <a:ext cx="1177671" cy="22647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5" name="Group 9"/>
              <p:cNvGrpSpPr>
                <a:grpSpLocks noChangeAspect="1"/>
              </p:cNvGrpSpPr>
              <p:nvPr/>
            </p:nvGrpSpPr>
            <p:grpSpPr bwMode="auto">
              <a:xfrm>
                <a:off x="4407553" y="2019888"/>
                <a:ext cx="1239268" cy="1712516"/>
                <a:chOff x="-1" y="1"/>
                <a:chExt cx="309" cy="427"/>
              </a:xfrm>
            </p:grpSpPr>
            <p:sp>
              <p:nvSpPr>
                <p:cNvPr id="36" name="AutoShape 8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" y="1"/>
                  <a:ext cx="305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Freeform 10"/>
                <p:cNvSpPr>
                  <a:spLocks/>
                </p:cNvSpPr>
                <p:nvPr/>
              </p:nvSpPr>
              <p:spPr bwMode="auto">
                <a:xfrm>
                  <a:off x="-1" y="3"/>
                  <a:ext cx="309" cy="425"/>
                </a:xfrm>
                <a:custGeom>
                  <a:avLst/>
                  <a:gdLst>
                    <a:gd name="T0" fmla="*/ 127 w 128"/>
                    <a:gd name="T1" fmla="*/ 68 h 177"/>
                    <a:gd name="T2" fmla="*/ 128 w 128"/>
                    <a:gd name="T3" fmla="*/ 64 h 177"/>
                    <a:gd name="T4" fmla="*/ 64 w 128"/>
                    <a:gd name="T5" fmla="*/ 0 h 177"/>
                    <a:gd name="T6" fmla="*/ 0 w 128"/>
                    <a:gd name="T7" fmla="*/ 64 h 177"/>
                    <a:gd name="T8" fmla="*/ 0 w 128"/>
                    <a:gd name="T9" fmla="*/ 70 h 177"/>
                    <a:gd name="T10" fmla="*/ 0 w 128"/>
                    <a:gd name="T11" fmla="*/ 71 h 177"/>
                    <a:gd name="T12" fmla="*/ 64 w 128"/>
                    <a:gd name="T13" fmla="*/ 177 h 177"/>
                    <a:gd name="T14" fmla="*/ 125 w 128"/>
                    <a:gd name="T15" fmla="*/ 83 h 177"/>
                    <a:gd name="T16" fmla="*/ 127 w 128"/>
                    <a:gd name="T17" fmla="*/ 68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177">
                      <a:moveTo>
                        <a:pt x="127" y="68"/>
                      </a:moveTo>
                      <a:cubicBezTo>
                        <a:pt x="128" y="65"/>
                        <a:pt x="128" y="64"/>
                        <a:pt x="128" y="64"/>
                      </a:cubicBezTo>
                      <a:cubicBezTo>
                        <a:pt x="128" y="28"/>
                        <a:pt x="99" y="0"/>
                        <a:pt x="64" y="0"/>
                      </a:cubicBezTo>
                      <a:cubicBezTo>
                        <a:pt x="28" y="0"/>
                        <a:pt x="0" y="28"/>
                        <a:pt x="0" y="64"/>
                      </a:cubicBezTo>
                      <a:cubicBezTo>
                        <a:pt x="0" y="66"/>
                        <a:pt x="0" y="68"/>
                        <a:pt x="0" y="70"/>
                      </a:cubicBezTo>
                      <a:cubicBezTo>
                        <a:pt x="0" y="70"/>
                        <a:pt x="0" y="70"/>
                        <a:pt x="0" y="71"/>
                      </a:cubicBezTo>
                      <a:cubicBezTo>
                        <a:pt x="5" y="122"/>
                        <a:pt x="64" y="177"/>
                        <a:pt x="64" y="177"/>
                      </a:cubicBezTo>
                      <a:cubicBezTo>
                        <a:pt x="105" y="138"/>
                        <a:pt x="119" y="103"/>
                        <a:pt x="125" y="83"/>
                      </a:cubicBezTo>
                      <a:cubicBezTo>
                        <a:pt x="126" y="78"/>
                        <a:pt x="127" y="73"/>
                        <a:pt x="127" y="68"/>
                      </a:cubicBezTo>
                      <a:close/>
                    </a:path>
                  </a:pathLst>
                </a:custGeom>
                <a:solidFill>
                  <a:srgbClr val="FFD0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Oval 11"/>
                <p:cNvSpPr>
                  <a:spLocks noChangeArrowheads="1"/>
                </p:cNvSpPr>
                <p:nvPr/>
              </p:nvSpPr>
              <p:spPr bwMode="auto">
                <a:xfrm>
                  <a:off x="52" y="51"/>
                  <a:ext cx="203" cy="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3" name="矩形 32"/>
            <p:cNvSpPr/>
            <p:nvPr/>
          </p:nvSpPr>
          <p:spPr>
            <a:xfrm>
              <a:off x="4395111" y="2909047"/>
              <a:ext cx="446078" cy="5056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D03B"/>
                  </a:solidFill>
                  <a:latin typeface="微软雅黑" panose="020B0503020204020204" pitchFamily="34" charset="-122"/>
                </a:rPr>
                <a:t>P</a:t>
              </a:r>
              <a:endParaRPr lang="zh-CN" altLang="en-US" sz="2000" dirty="0">
                <a:solidFill>
                  <a:srgbClr val="FFD03B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6537" y="1061720"/>
            <a:ext cx="3401422" cy="3401422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2027816" y="4662414"/>
            <a:ext cx="49588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2E2E2E"/>
                </a:solidFill>
              </a:rPr>
              <a:t>欢迎</a:t>
            </a:r>
            <a:r>
              <a:rPr lang="zh-CN" altLang="en-US" sz="1600" dirty="0">
                <a:solidFill>
                  <a:srgbClr val="2E2E2E"/>
                </a:solidFill>
              </a:rPr>
              <a:t>关注</a:t>
            </a:r>
            <a:r>
              <a:rPr lang="zh-CN" altLang="en-US" sz="2000" b="1" dirty="0" smtClean="0">
                <a:solidFill>
                  <a:srgbClr val="2E2E2E"/>
                </a:solidFill>
              </a:rPr>
              <a:t>进步主义</a:t>
            </a:r>
            <a:r>
              <a:rPr lang="zh-CN" altLang="en-US" sz="1600" dirty="0" smtClean="0">
                <a:solidFill>
                  <a:srgbClr val="2E2E2E"/>
                </a:solidFill>
              </a:rPr>
              <a:t>，</a:t>
            </a:r>
            <a:endParaRPr lang="en-US" altLang="zh-CN" sz="1600" dirty="0" smtClean="0">
              <a:solidFill>
                <a:srgbClr val="2E2E2E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rgbClr val="2E2E2E"/>
                </a:solidFill>
              </a:rPr>
              <a:t>第一时间获取</a:t>
            </a:r>
            <a:r>
              <a:rPr lang="en-US" altLang="zh-CN" sz="1600" dirty="0" smtClean="0">
                <a:solidFill>
                  <a:srgbClr val="2E2E2E"/>
                </a:solidFill>
              </a:rPr>
              <a:t>《</a:t>
            </a:r>
            <a:r>
              <a:rPr lang="zh-CN" altLang="en-US" sz="1600" dirty="0" smtClean="0">
                <a:solidFill>
                  <a:srgbClr val="2E2E2E"/>
                </a:solidFill>
              </a:rPr>
              <a:t>我懂个</a:t>
            </a:r>
            <a:r>
              <a:rPr lang="en-US" altLang="zh-CN" sz="1600" dirty="0" smtClean="0">
                <a:solidFill>
                  <a:srgbClr val="2E2E2E"/>
                </a:solidFill>
              </a:rPr>
              <a:t>P》</a:t>
            </a:r>
            <a:r>
              <a:rPr lang="zh-CN" altLang="en-US" sz="1600" dirty="0" smtClean="0">
                <a:solidFill>
                  <a:srgbClr val="2E2E2E"/>
                </a:solidFill>
              </a:rPr>
              <a:t>源文件</a:t>
            </a:r>
            <a:endParaRPr lang="en-US" altLang="zh-CN" sz="1600" dirty="0">
              <a:solidFill>
                <a:srgbClr val="2E2E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90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3" dur="200" fill="hold"/>
                                        <p:tgtEl>
                                          <p:spTgt spid="31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5" dur="300" fill="hold"/>
                                        <p:tgtEl>
                                          <p:spTgt spid="31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7" dur="200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29" dur="300" fill="hold"/>
                                        <p:tgtEl>
                                          <p:spTgt spid="3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>
            <a:off x="251520" y="5481228"/>
            <a:ext cx="864096" cy="792088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9144000" cy="1166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57032" y="1702413"/>
            <a:ext cx="6464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2E2E2E"/>
                </a:solidFill>
                <a:latin typeface="+mn-ea"/>
              </a:rPr>
              <a:t>很多时候，我们需要在</a:t>
            </a:r>
            <a:r>
              <a:rPr lang="en-US" altLang="zh-CN" sz="2800" dirty="0" smtClean="0">
                <a:solidFill>
                  <a:srgbClr val="2E2E2E"/>
                </a:solidFill>
                <a:latin typeface="+mn-ea"/>
              </a:rPr>
              <a:t>PPT</a:t>
            </a:r>
            <a:r>
              <a:rPr lang="zh-CN" altLang="en-US" sz="2800" dirty="0" smtClean="0">
                <a:solidFill>
                  <a:srgbClr val="2E2E2E"/>
                </a:solidFill>
                <a:latin typeface="+mn-ea"/>
              </a:rPr>
              <a:t>中展现数据，这要求我们进行</a:t>
            </a:r>
            <a:endParaRPr lang="zh-CN" altLang="en-US" sz="4000" b="1" dirty="0">
              <a:solidFill>
                <a:srgbClr val="2E2E2E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7198" y="2566831"/>
            <a:ext cx="7934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 smtClean="0">
                <a:solidFill>
                  <a:srgbClr val="2E2E2E"/>
                </a:solidFill>
                <a:latin typeface="+mj-ea"/>
                <a:ea typeface="+mj-ea"/>
              </a:rPr>
              <a:t>数据可视化</a:t>
            </a:r>
            <a:endParaRPr lang="zh-CN" altLang="en-US" sz="8800" b="1" dirty="0">
              <a:solidFill>
                <a:srgbClr val="2E2E2E"/>
              </a:solidFill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3568" y="6103992"/>
            <a:ext cx="796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放屁！不就是插入图表嘛</a:t>
            </a:r>
            <a:r>
              <a:rPr lang="en-US" altLang="zh-CN" sz="2400" dirty="0" smtClean="0">
                <a:solidFill>
                  <a:schemeClr val="bg1"/>
                </a:solidFill>
                <a:latin typeface="+mj-ea"/>
                <a:ea typeface="+mj-ea"/>
              </a:rPr>
              <a:t>……</a:t>
            </a:r>
            <a:r>
              <a:rPr lang="zh-CN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（我只是想说得专业点）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95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599440" y="2618879"/>
            <a:ext cx="7945120" cy="538480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99440" y="528320"/>
            <a:ext cx="7945120" cy="1117599"/>
          </a:xfrm>
          <a:prstGeom prst="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3200" b="1" dirty="0" smtClean="0">
                <a:solidFill>
                  <a:srgbClr val="2E2E2E"/>
                </a:solidFill>
                <a:latin typeface="+mj-ea"/>
                <a:ea typeface="+mj-ea"/>
              </a:rPr>
              <a:t>为什么要进行数据可视化？</a:t>
            </a:r>
            <a:endParaRPr lang="zh-CN" altLang="en-US" sz="3200" b="1" dirty="0">
              <a:solidFill>
                <a:srgbClr val="2E2E2E"/>
              </a:solidFill>
              <a:latin typeface="+mj-ea"/>
              <a:ea typeface="+mj-ea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4082256"/>
              </p:ext>
            </p:extLst>
          </p:nvPr>
        </p:nvGraphicFramePr>
        <p:xfrm>
          <a:off x="599435" y="4071480"/>
          <a:ext cx="7945125" cy="1595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6705"/>
                <a:gridCol w="666220"/>
                <a:gridCol w="666220"/>
                <a:gridCol w="666220"/>
                <a:gridCol w="666220"/>
                <a:gridCol w="666220"/>
                <a:gridCol w="666220"/>
                <a:gridCol w="666220"/>
                <a:gridCol w="666220"/>
                <a:gridCol w="666220"/>
                <a:gridCol w="666220"/>
                <a:gridCol w="666220"/>
              </a:tblGrid>
              <a:tr h="79756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城市</a:t>
                      </a:r>
                      <a:endParaRPr lang="zh-CN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>
                    <a:solidFill>
                      <a:srgbClr val="2E2E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北京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上海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广州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深圳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成都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南京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昆明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杭州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石家庄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天津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重庆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9756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正妹</a:t>
                      </a:r>
                    </a:p>
                  </a:txBody>
                  <a:tcPr marL="7620" marR="7620" marT="7620" marB="0" anchor="ctr">
                    <a:solidFill>
                      <a:srgbClr val="2E2E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11564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34356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23423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56756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12334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45764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123424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56787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34532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23423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34532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1097280" y="2665214"/>
            <a:ext cx="7120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</a:rPr>
              <a:t>举</a:t>
            </a:r>
            <a:r>
              <a:rPr lang="zh-CN" altLang="en-US" sz="2400" dirty="0" smtClean="0">
                <a:solidFill>
                  <a:schemeClr val="bg1"/>
                </a:solidFill>
                <a:latin typeface="+mj-ea"/>
              </a:rPr>
              <a:t>个例子，请在一秒钟内说出哪个城市的正妹最多 </a:t>
            </a:r>
            <a:r>
              <a:rPr lang="en-US" altLang="zh-CN" sz="2400" dirty="0" smtClean="0">
                <a:solidFill>
                  <a:schemeClr val="bg1"/>
                </a:solidFill>
                <a:latin typeface="+mj-ea"/>
              </a:rPr>
              <a:t>.</a:t>
            </a:r>
            <a:endParaRPr lang="zh-CN" altLang="en-US" sz="24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9880" y="817879"/>
            <a:ext cx="579120" cy="538480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255000" y="817879"/>
            <a:ext cx="579120" cy="538480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直角三角形 17"/>
          <p:cNvSpPr/>
          <p:nvPr/>
        </p:nvSpPr>
        <p:spPr>
          <a:xfrm rot="18900000">
            <a:off x="4368800" y="2938919"/>
            <a:ext cx="406400" cy="406400"/>
          </a:xfrm>
          <a:prstGeom prst="rtTriangle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678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99440" y="1133286"/>
            <a:ext cx="7945120" cy="538480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3" name="图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02118069"/>
              </p:ext>
            </p:extLst>
          </p:nvPr>
        </p:nvGraphicFramePr>
        <p:xfrm>
          <a:off x="1209040" y="2219960"/>
          <a:ext cx="650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 4"/>
          <p:cNvSpPr/>
          <p:nvPr/>
        </p:nvSpPr>
        <p:spPr>
          <a:xfrm>
            <a:off x="1432560" y="5469374"/>
            <a:ext cx="6187440" cy="40011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2E2E2E"/>
                </a:solidFill>
                <a:latin typeface="+mj-ea"/>
              </a:rPr>
              <a:t>注：例子中的数据只是随手乱填，别干我！</a:t>
            </a:r>
            <a:endParaRPr lang="zh-CN" altLang="en-US" sz="2000" dirty="0">
              <a:solidFill>
                <a:srgbClr val="2E2E2E"/>
              </a:solidFill>
              <a:latin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59886" y="1171694"/>
            <a:ext cx="5195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+mn-ea"/>
              </a:rPr>
              <a:t>嗯，时间到 </a:t>
            </a:r>
            <a:r>
              <a:rPr lang="en-US" altLang="zh-CN" sz="2400" dirty="0" smtClean="0">
                <a:solidFill>
                  <a:schemeClr val="bg1"/>
                </a:solidFill>
                <a:latin typeface="+mn-ea"/>
              </a:rPr>
              <a:t>… </a:t>
            </a:r>
            <a:r>
              <a:rPr lang="zh-CN" altLang="en-US" sz="2400" dirty="0" smtClean="0">
                <a:solidFill>
                  <a:schemeClr val="bg1"/>
                </a:solidFill>
                <a:latin typeface="+mn-ea"/>
              </a:rPr>
              <a:t>如果题目换成这样呢？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直角三角形 8"/>
          <p:cNvSpPr/>
          <p:nvPr/>
        </p:nvSpPr>
        <p:spPr>
          <a:xfrm rot="18900000">
            <a:off x="4368800" y="1449363"/>
            <a:ext cx="406400" cy="406400"/>
          </a:xfrm>
          <a:prstGeom prst="rtTriangle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110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>
            <a:off x="251520" y="5481228"/>
            <a:ext cx="864096" cy="792088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9144000" cy="1166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95143" y="5998437"/>
            <a:ext cx="7962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 smtClean="0">
                <a:solidFill>
                  <a:schemeClr val="bg1"/>
                </a:solidFill>
                <a:latin typeface="+mj-ea"/>
                <a:ea typeface="+mj-ea"/>
              </a:rPr>
              <a:t>其实可视化的概念远远不止这么简单，但我们还是从做好简单的图表开始吧。</a:t>
            </a:r>
            <a:endParaRPr lang="zh-CN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2821813" y="3833864"/>
            <a:ext cx="947720" cy="1021264"/>
            <a:chOff x="1568" y="1318"/>
            <a:chExt cx="1154" cy="1469"/>
          </a:xfrm>
          <a:solidFill>
            <a:srgbClr val="2E2E2E"/>
          </a:solidFill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568" y="1520"/>
              <a:ext cx="899" cy="1267"/>
            </a:xfrm>
            <a:custGeom>
              <a:avLst/>
              <a:gdLst>
                <a:gd name="T0" fmla="*/ 34 w 190"/>
                <a:gd name="T1" fmla="*/ 152 h 269"/>
                <a:gd name="T2" fmla="*/ 34 w 190"/>
                <a:gd name="T3" fmla="*/ 16 h 269"/>
                <a:gd name="T4" fmla="*/ 27 w 190"/>
                <a:gd name="T5" fmla="*/ 1 h 269"/>
                <a:gd name="T6" fmla="*/ 17 w 190"/>
                <a:gd name="T7" fmla="*/ 13 h 269"/>
                <a:gd name="T8" fmla="*/ 20 w 190"/>
                <a:gd name="T9" fmla="*/ 152 h 269"/>
                <a:gd name="T10" fmla="*/ 45 w 190"/>
                <a:gd name="T11" fmla="*/ 208 h 269"/>
                <a:gd name="T12" fmla="*/ 50 w 190"/>
                <a:gd name="T13" fmla="*/ 249 h 269"/>
                <a:gd name="T14" fmla="*/ 45 w 190"/>
                <a:gd name="T15" fmla="*/ 269 h 269"/>
                <a:gd name="T16" fmla="*/ 132 w 190"/>
                <a:gd name="T17" fmla="*/ 269 h 269"/>
                <a:gd name="T18" fmla="*/ 123 w 190"/>
                <a:gd name="T19" fmla="*/ 250 h 269"/>
                <a:gd name="T20" fmla="*/ 115 w 190"/>
                <a:gd name="T21" fmla="*/ 229 h 269"/>
                <a:gd name="T22" fmla="*/ 129 w 190"/>
                <a:gd name="T23" fmla="*/ 210 h 269"/>
                <a:gd name="T24" fmla="*/ 148 w 190"/>
                <a:gd name="T25" fmla="*/ 207 h 269"/>
                <a:gd name="T26" fmla="*/ 190 w 190"/>
                <a:gd name="T27" fmla="*/ 179 h 269"/>
                <a:gd name="T28" fmla="*/ 184 w 190"/>
                <a:gd name="T29" fmla="*/ 153 h 269"/>
                <a:gd name="T30" fmla="*/ 34 w 190"/>
                <a:gd name="T31" fmla="*/ 15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269">
                  <a:moveTo>
                    <a:pt x="34" y="152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5" y="0"/>
                    <a:pt x="27" y="1"/>
                  </a:cubicBezTo>
                  <a:cubicBezTo>
                    <a:pt x="22" y="1"/>
                    <a:pt x="19" y="7"/>
                    <a:pt x="17" y="13"/>
                  </a:cubicBezTo>
                  <a:cubicBezTo>
                    <a:pt x="8" y="36"/>
                    <a:pt x="0" y="91"/>
                    <a:pt x="20" y="152"/>
                  </a:cubicBezTo>
                  <a:cubicBezTo>
                    <a:pt x="19" y="182"/>
                    <a:pt x="35" y="194"/>
                    <a:pt x="45" y="208"/>
                  </a:cubicBezTo>
                  <a:cubicBezTo>
                    <a:pt x="55" y="221"/>
                    <a:pt x="56" y="232"/>
                    <a:pt x="50" y="249"/>
                  </a:cubicBezTo>
                  <a:cubicBezTo>
                    <a:pt x="45" y="260"/>
                    <a:pt x="45" y="269"/>
                    <a:pt x="45" y="269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2" y="260"/>
                    <a:pt x="127" y="257"/>
                    <a:pt x="123" y="250"/>
                  </a:cubicBezTo>
                  <a:cubicBezTo>
                    <a:pt x="118" y="243"/>
                    <a:pt x="115" y="238"/>
                    <a:pt x="115" y="229"/>
                  </a:cubicBezTo>
                  <a:cubicBezTo>
                    <a:pt x="116" y="217"/>
                    <a:pt x="122" y="212"/>
                    <a:pt x="129" y="210"/>
                  </a:cubicBezTo>
                  <a:cubicBezTo>
                    <a:pt x="137" y="209"/>
                    <a:pt x="148" y="207"/>
                    <a:pt x="148" y="207"/>
                  </a:cubicBezTo>
                  <a:cubicBezTo>
                    <a:pt x="178" y="202"/>
                    <a:pt x="183" y="191"/>
                    <a:pt x="190" y="179"/>
                  </a:cubicBezTo>
                  <a:cubicBezTo>
                    <a:pt x="187" y="165"/>
                    <a:pt x="184" y="154"/>
                    <a:pt x="184" y="153"/>
                  </a:cubicBezTo>
                  <a:cubicBezTo>
                    <a:pt x="177" y="152"/>
                    <a:pt x="34" y="152"/>
                    <a:pt x="34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838" y="1318"/>
              <a:ext cx="884" cy="1469"/>
            </a:xfrm>
            <a:custGeom>
              <a:avLst/>
              <a:gdLst>
                <a:gd name="T0" fmla="*/ 169 w 187"/>
                <a:gd name="T1" fmla="*/ 159 h 312"/>
                <a:gd name="T2" fmla="*/ 131 w 187"/>
                <a:gd name="T3" fmla="*/ 138 h 312"/>
                <a:gd name="T4" fmla="*/ 85 w 187"/>
                <a:gd name="T5" fmla="*/ 132 h 312"/>
                <a:gd name="T6" fmla="*/ 85 w 187"/>
                <a:gd name="T7" fmla="*/ 70 h 312"/>
                <a:gd name="T8" fmla="*/ 165 w 187"/>
                <a:gd name="T9" fmla="*/ 142 h 312"/>
                <a:gd name="T10" fmla="*/ 177 w 187"/>
                <a:gd name="T11" fmla="*/ 128 h 312"/>
                <a:gd name="T12" fmla="*/ 86 w 187"/>
                <a:gd name="T13" fmla="*/ 24 h 312"/>
                <a:gd name="T14" fmla="*/ 45 w 187"/>
                <a:gd name="T15" fmla="*/ 1 h 312"/>
                <a:gd name="T16" fmla="*/ 13 w 187"/>
                <a:gd name="T17" fmla="*/ 12 h 312"/>
                <a:gd name="T18" fmla="*/ 0 w 187"/>
                <a:gd name="T19" fmla="*/ 50 h 312"/>
                <a:gd name="T20" fmla="*/ 0 w 187"/>
                <a:gd name="T21" fmla="*/ 130 h 312"/>
                <a:gd name="T22" fmla="*/ 54 w 187"/>
                <a:gd name="T23" fmla="*/ 186 h 312"/>
                <a:gd name="T24" fmla="*/ 133 w 187"/>
                <a:gd name="T25" fmla="*/ 187 h 312"/>
                <a:gd name="T26" fmla="*/ 158 w 187"/>
                <a:gd name="T27" fmla="*/ 312 h 312"/>
                <a:gd name="T28" fmla="*/ 187 w 187"/>
                <a:gd name="T29" fmla="*/ 312 h 312"/>
                <a:gd name="T30" fmla="*/ 179 w 187"/>
                <a:gd name="T31" fmla="*/ 205 h 312"/>
                <a:gd name="T32" fmla="*/ 169 w 187"/>
                <a:gd name="T33" fmla="*/ 15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7" h="312">
                  <a:moveTo>
                    <a:pt x="169" y="159"/>
                  </a:moveTo>
                  <a:cubicBezTo>
                    <a:pt x="158" y="140"/>
                    <a:pt x="131" y="138"/>
                    <a:pt x="131" y="138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77" y="128"/>
                    <a:pt x="177" y="128"/>
                    <a:pt x="177" y="128"/>
                  </a:cubicBezTo>
                  <a:cubicBezTo>
                    <a:pt x="177" y="128"/>
                    <a:pt x="90" y="27"/>
                    <a:pt x="86" y="24"/>
                  </a:cubicBezTo>
                  <a:cubicBezTo>
                    <a:pt x="65" y="2"/>
                    <a:pt x="55" y="2"/>
                    <a:pt x="45" y="1"/>
                  </a:cubicBezTo>
                  <a:cubicBezTo>
                    <a:pt x="34" y="0"/>
                    <a:pt x="21" y="4"/>
                    <a:pt x="13" y="12"/>
                  </a:cubicBezTo>
                  <a:cubicBezTo>
                    <a:pt x="1" y="25"/>
                    <a:pt x="0" y="41"/>
                    <a:pt x="0" y="50"/>
                  </a:cubicBezTo>
                  <a:cubicBezTo>
                    <a:pt x="0" y="51"/>
                    <a:pt x="0" y="130"/>
                    <a:pt x="0" y="130"/>
                  </a:cubicBezTo>
                  <a:cubicBezTo>
                    <a:pt x="0" y="186"/>
                    <a:pt x="53" y="185"/>
                    <a:pt x="54" y="186"/>
                  </a:cubicBezTo>
                  <a:cubicBezTo>
                    <a:pt x="133" y="187"/>
                    <a:pt x="133" y="187"/>
                    <a:pt x="133" y="187"/>
                  </a:cubicBezTo>
                  <a:cubicBezTo>
                    <a:pt x="158" y="312"/>
                    <a:pt x="158" y="312"/>
                    <a:pt x="158" y="312"/>
                  </a:cubicBezTo>
                  <a:cubicBezTo>
                    <a:pt x="158" y="312"/>
                    <a:pt x="182" y="312"/>
                    <a:pt x="187" y="312"/>
                  </a:cubicBezTo>
                  <a:cubicBezTo>
                    <a:pt x="187" y="305"/>
                    <a:pt x="179" y="205"/>
                    <a:pt x="179" y="205"/>
                  </a:cubicBezTo>
                  <a:cubicBezTo>
                    <a:pt x="179" y="204"/>
                    <a:pt x="176" y="172"/>
                    <a:pt x="169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601051" y="2464473"/>
            <a:ext cx="1255022" cy="1317676"/>
            <a:chOff x="1511660" y="1527445"/>
            <a:chExt cx="3868662" cy="4061795"/>
          </a:xfrm>
          <a:solidFill>
            <a:srgbClr val="2E2E2E"/>
          </a:solidFill>
        </p:grpSpPr>
        <p:sp>
          <p:nvSpPr>
            <p:cNvPr id="15" name="椭圆 14"/>
            <p:cNvSpPr/>
            <p:nvPr/>
          </p:nvSpPr>
          <p:spPr>
            <a:xfrm>
              <a:off x="2017859" y="2564904"/>
              <a:ext cx="3024336" cy="302433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2E2E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511660" y="2060848"/>
              <a:ext cx="3868662" cy="2219448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9" h="153">
                  <a:moveTo>
                    <a:pt x="94" y="104"/>
                  </a:moveTo>
                  <a:cubicBezTo>
                    <a:pt x="102" y="119"/>
                    <a:pt x="104" y="139"/>
                    <a:pt x="104" y="139"/>
                  </a:cubicBezTo>
                  <a:cubicBezTo>
                    <a:pt x="104" y="139"/>
                    <a:pt x="126" y="127"/>
                    <a:pt x="137" y="104"/>
                  </a:cubicBezTo>
                  <a:cubicBezTo>
                    <a:pt x="146" y="118"/>
                    <a:pt x="148" y="138"/>
                    <a:pt x="148" y="138"/>
                  </a:cubicBezTo>
                  <a:cubicBezTo>
                    <a:pt x="148" y="138"/>
                    <a:pt x="172" y="121"/>
                    <a:pt x="178" y="101"/>
                  </a:cubicBezTo>
                  <a:cubicBezTo>
                    <a:pt x="199" y="114"/>
                    <a:pt x="207" y="129"/>
                    <a:pt x="212" y="147"/>
                  </a:cubicBezTo>
                  <a:cubicBezTo>
                    <a:pt x="212" y="148"/>
                    <a:pt x="213" y="149"/>
                    <a:pt x="213" y="150"/>
                  </a:cubicBezTo>
                  <a:cubicBezTo>
                    <a:pt x="213" y="152"/>
                    <a:pt x="213" y="153"/>
                    <a:pt x="213" y="153"/>
                  </a:cubicBezTo>
                  <a:cubicBezTo>
                    <a:pt x="213" y="153"/>
                    <a:pt x="222" y="138"/>
                    <a:pt x="229" y="117"/>
                  </a:cubicBezTo>
                  <a:cubicBezTo>
                    <a:pt x="236" y="93"/>
                    <a:pt x="239" y="62"/>
                    <a:pt x="222" y="38"/>
                  </a:cubicBezTo>
                  <a:cubicBezTo>
                    <a:pt x="205" y="14"/>
                    <a:pt x="177" y="14"/>
                    <a:pt x="161" y="19"/>
                  </a:cubicBezTo>
                  <a:cubicBezTo>
                    <a:pt x="146" y="6"/>
                    <a:pt x="129" y="0"/>
                    <a:pt x="112" y="0"/>
                  </a:cubicBezTo>
                  <a:cubicBezTo>
                    <a:pt x="73" y="1"/>
                    <a:pt x="42" y="33"/>
                    <a:pt x="41" y="34"/>
                  </a:cubicBezTo>
                  <a:cubicBezTo>
                    <a:pt x="0" y="74"/>
                    <a:pt x="43" y="143"/>
                    <a:pt x="47" y="149"/>
                  </a:cubicBezTo>
                  <a:cubicBezTo>
                    <a:pt x="48" y="149"/>
                    <a:pt x="77" y="133"/>
                    <a:pt x="94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/>
            </a:p>
          </p:txBody>
        </p:sp>
        <p:sp>
          <p:nvSpPr>
            <p:cNvPr id="17" name="矩形 16"/>
            <p:cNvSpPr/>
            <p:nvPr/>
          </p:nvSpPr>
          <p:spPr>
            <a:xfrm>
              <a:off x="2411760" y="4252862"/>
              <a:ext cx="1034231" cy="112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8" name="矩形 17"/>
            <p:cNvSpPr/>
            <p:nvPr/>
          </p:nvSpPr>
          <p:spPr>
            <a:xfrm>
              <a:off x="3717640" y="4252862"/>
              <a:ext cx="1034231" cy="112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1750185" y="1527445"/>
              <a:ext cx="3325872" cy="2611004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  <a:gd name="connsiteX0" fmla="*/ 2954 w 8835"/>
                <a:gd name="connsiteY0" fmla="*/ 7177 h 10380"/>
                <a:gd name="connsiteX1" fmla="*/ 3372 w 8835"/>
                <a:gd name="connsiteY1" fmla="*/ 9465 h 10380"/>
                <a:gd name="connsiteX2" fmla="*/ 4753 w 8835"/>
                <a:gd name="connsiteY2" fmla="*/ 7177 h 10380"/>
                <a:gd name="connsiteX3" fmla="*/ 5213 w 8835"/>
                <a:gd name="connsiteY3" fmla="*/ 9400 h 10380"/>
                <a:gd name="connsiteX4" fmla="*/ 6469 w 8835"/>
                <a:gd name="connsiteY4" fmla="*/ 6981 h 10380"/>
                <a:gd name="connsiteX5" fmla="*/ 7891 w 8835"/>
                <a:gd name="connsiteY5" fmla="*/ 9988 h 10380"/>
                <a:gd name="connsiteX6" fmla="*/ 7933 w 8835"/>
                <a:gd name="connsiteY6" fmla="*/ 10184 h 10380"/>
                <a:gd name="connsiteX7" fmla="*/ 7933 w 8835"/>
                <a:gd name="connsiteY7" fmla="*/ 10380 h 10380"/>
                <a:gd name="connsiteX8" fmla="*/ 8603 w 8835"/>
                <a:gd name="connsiteY8" fmla="*/ 8027 h 10380"/>
                <a:gd name="connsiteX9" fmla="*/ 8310 w 8835"/>
                <a:gd name="connsiteY9" fmla="*/ 2864 h 10380"/>
                <a:gd name="connsiteX10" fmla="*/ 5757 w 8835"/>
                <a:gd name="connsiteY10" fmla="*/ 1622 h 10380"/>
                <a:gd name="connsiteX11" fmla="*/ 3992 w 8835"/>
                <a:gd name="connsiteY11" fmla="*/ 0 h 10380"/>
                <a:gd name="connsiteX12" fmla="*/ 736 w 8835"/>
                <a:gd name="connsiteY12" fmla="*/ 2602 h 10380"/>
                <a:gd name="connsiteX13" fmla="*/ 988 w 8835"/>
                <a:gd name="connsiteY13" fmla="*/ 10119 h 10380"/>
                <a:gd name="connsiteX14" fmla="*/ 2954 w 8835"/>
                <a:gd name="connsiteY14" fmla="*/ 7177 h 10380"/>
                <a:gd name="connsiteX0" fmla="*/ 3344 w 9895"/>
                <a:gd name="connsiteY0" fmla="*/ 6940 h 10026"/>
                <a:gd name="connsiteX1" fmla="*/ 3817 w 9895"/>
                <a:gd name="connsiteY1" fmla="*/ 9144 h 10026"/>
                <a:gd name="connsiteX2" fmla="*/ 5380 w 9895"/>
                <a:gd name="connsiteY2" fmla="*/ 6940 h 10026"/>
                <a:gd name="connsiteX3" fmla="*/ 5900 w 9895"/>
                <a:gd name="connsiteY3" fmla="*/ 9082 h 10026"/>
                <a:gd name="connsiteX4" fmla="*/ 7322 w 9895"/>
                <a:gd name="connsiteY4" fmla="*/ 6751 h 10026"/>
                <a:gd name="connsiteX5" fmla="*/ 8932 w 9895"/>
                <a:gd name="connsiteY5" fmla="*/ 9648 h 10026"/>
                <a:gd name="connsiteX6" fmla="*/ 8979 w 9895"/>
                <a:gd name="connsiteY6" fmla="*/ 9837 h 10026"/>
                <a:gd name="connsiteX7" fmla="*/ 8979 w 9895"/>
                <a:gd name="connsiteY7" fmla="*/ 10026 h 10026"/>
                <a:gd name="connsiteX8" fmla="*/ 9737 w 9895"/>
                <a:gd name="connsiteY8" fmla="*/ 7759 h 10026"/>
                <a:gd name="connsiteX9" fmla="*/ 9406 w 9895"/>
                <a:gd name="connsiteY9" fmla="*/ 2785 h 10026"/>
                <a:gd name="connsiteX10" fmla="*/ 7107 w 9895"/>
                <a:gd name="connsiteY10" fmla="*/ 1443 h 10026"/>
                <a:gd name="connsiteX11" fmla="*/ 4518 w 9895"/>
                <a:gd name="connsiteY11" fmla="*/ 26 h 10026"/>
                <a:gd name="connsiteX12" fmla="*/ 833 w 9895"/>
                <a:gd name="connsiteY12" fmla="*/ 2533 h 10026"/>
                <a:gd name="connsiteX13" fmla="*/ 1118 w 9895"/>
                <a:gd name="connsiteY13" fmla="*/ 9775 h 10026"/>
                <a:gd name="connsiteX14" fmla="*/ 3344 w 9895"/>
                <a:gd name="connsiteY14" fmla="*/ 6940 h 10026"/>
                <a:gd name="connsiteX0" fmla="*/ 3379 w 10100"/>
                <a:gd name="connsiteY0" fmla="*/ 6922 h 10000"/>
                <a:gd name="connsiteX1" fmla="*/ 3858 w 10100"/>
                <a:gd name="connsiteY1" fmla="*/ 9120 h 10000"/>
                <a:gd name="connsiteX2" fmla="*/ 5437 w 10100"/>
                <a:gd name="connsiteY2" fmla="*/ 6922 h 10000"/>
                <a:gd name="connsiteX3" fmla="*/ 5963 w 10100"/>
                <a:gd name="connsiteY3" fmla="*/ 9058 h 10000"/>
                <a:gd name="connsiteX4" fmla="*/ 7400 w 10100"/>
                <a:gd name="connsiteY4" fmla="*/ 6733 h 10000"/>
                <a:gd name="connsiteX5" fmla="*/ 9027 w 10100"/>
                <a:gd name="connsiteY5" fmla="*/ 9623 h 10000"/>
                <a:gd name="connsiteX6" fmla="*/ 9074 w 10100"/>
                <a:gd name="connsiteY6" fmla="*/ 9811 h 10000"/>
                <a:gd name="connsiteX7" fmla="*/ 9074 w 10100"/>
                <a:gd name="connsiteY7" fmla="*/ 10000 h 10000"/>
                <a:gd name="connsiteX8" fmla="*/ 9840 w 10100"/>
                <a:gd name="connsiteY8" fmla="*/ 7739 h 10000"/>
                <a:gd name="connsiteX9" fmla="*/ 9778 w 10100"/>
                <a:gd name="connsiteY9" fmla="*/ 2997 h 10000"/>
                <a:gd name="connsiteX10" fmla="*/ 7182 w 10100"/>
                <a:gd name="connsiteY10" fmla="*/ 1439 h 10000"/>
                <a:gd name="connsiteX11" fmla="*/ 4566 w 10100"/>
                <a:gd name="connsiteY11" fmla="*/ 26 h 10000"/>
                <a:gd name="connsiteX12" fmla="*/ 842 w 10100"/>
                <a:gd name="connsiteY12" fmla="*/ 2526 h 10000"/>
                <a:gd name="connsiteX13" fmla="*/ 1130 w 10100"/>
                <a:gd name="connsiteY13" fmla="*/ 9750 h 10000"/>
                <a:gd name="connsiteX14" fmla="*/ 3379 w 10100"/>
                <a:gd name="connsiteY14" fmla="*/ 6922 h 10000"/>
                <a:gd name="connsiteX0" fmla="*/ 3379 w 10100"/>
                <a:gd name="connsiteY0" fmla="*/ 6922 h 10000"/>
                <a:gd name="connsiteX1" fmla="*/ 3858 w 10100"/>
                <a:gd name="connsiteY1" fmla="*/ 9120 h 10000"/>
                <a:gd name="connsiteX2" fmla="*/ 5437 w 10100"/>
                <a:gd name="connsiteY2" fmla="*/ 6922 h 10000"/>
                <a:gd name="connsiteX3" fmla="*/ 5963 w 10100"/>
                <a:gd name="connsiteY3" fmla="*/ 9058 h 10000"/>
                <a:gd name="connsiteX4" fmla="*/ 7400 w 10100"/>
                <a:gd name="connsiteY4" fmla="*/ 6733 h 10000"/>
                <a:gd name="connsiteX5" fmla="*/ 9027 w 10100"/>
                <a:gd name="connsiteY5" fmla="*/ 9623 h 10000"/>
                <a:gd name="connsiteX6" fmla="*/ 9074 w 10100"/>
                <a:gd name="connsiteY6" fmla="*/ 9811 h 10000"/>
                <a:gd name="connsiteX7" fmla="*/ 9074 w 10100"/>
                <a:gd name="connsiteY7" fmla="*/ 10000 h 10000"/>
                <a:gd name="connsiteX8" fmla="*/ 9840 w 10100"/>
                <a:gd name="connsiteY8" fmla="*/ 7739 h 10000"/>
                <a:gd name="connsiteX9" fmla="*/ 9778 w 10100"/>
                <a:gd name="connsiteY9" fmla="*/ 2997 h 10000"/>
                <a:gd name="connsiteX10" fmla="*/ 7182 w 10100"/>
                <a:gd name="connsiteY10" fmla="*/ 1439 h 10000"/>
                <a:gd name="connsiteX11" fmla="*/ 4132 w 10100"/>
                <a:gd name="connsiteY11" fmla="*/ 26 h 10000"/>
                <a:gd name="connsiteX12" fmla="*/ 842 w 10100"/>
                <a:gd name="connsiteY12" fmla="*/ 2526 h 10000"/>
                <a:gd name="connsiteX13" fmla="*/ 1130 w 10100"/>
                <a:gd name="connsiteY13" fmla="*/ 9750 h 10000"/>
                <a:gd name="connsiteX14" fmla="*/ 3379 w 10100"/>
                <a:gd name="connsiteY14" fmla="*/ 6922 h 10000"/>
                <a:gd name="connsiteX0" fmla="*/ 3419 w 10140"/>
                <a:gd name="connsiteY0" fmla="*/ 6910 h 9988"/>
                <a:gd name="connsiteX1" fmla="*/ 3898 w 10140"/>
                <a:gd name="connsiteY1" fmla="*/ 9108 h 9988"/>
                <a:gd name="connsiteX2" fmla="*/ 5477 w 10140"/>
                <a:gd name="connsiteY2" fmla="*/ 6910 h 9988"/>
                <a:gd name="connsiteX3" fmla="*/ 6003 w 10140"/>
                <a:gd name="connsiteY3" fmla="*/ 9046 h 9988"/>
                <a:gd name="connsiteX4" fmla="*/ 7440 w 10140"/>
                <a:gd name="connsiteY4" fmla="*/ 6721 h 9988"/>
                <a:gd name="connsiteX5" fmla="*/ 9067 w 10140"/>
                <a:gd name="connsiteY5" fmla="*/ 9611 h 9988"/>
                <a:gd name="connsiteX6" fmla="*/ 9114 w 10140"/>
                <a:gd name="connsiteY6" fmla="*/ 9799 h 9988"/>
                <a:gd name="connsiteX7" fmla="*/ 9114 w 10140"/>
                <a:gd name="connsiteY7" fmla="*/ 9988 h 9988"/>
                <a:gd name="connsiteX8" fmla="*/ 9880 w 10140"/>
                <a:gd name="connsiteY8" fmla="*/ 7727 h 9988"/>
                <a:gd name="connsiteX9" fmla="*/ 9818 w 10140"/>
                <a:gd name="connsiteY9" fmla="*/ 2985 h 9988"/>
                <a:gd name="connsiteX10" fmla="*/ 7222 w 10140"/>
                <a:gd name="connsiteY10" fmla="*/ 1427 h 9988"/>
                <a:gd name="connsiteX11" fmla="*/ 4172 w 10140"/>
                <a:gd name="connsiteY11" fmla="*/ 14 h 9988"/>
                <a:gd name="connsiteX12" fmla="*/ 828 w 10140"/>
                <a:gd name="connsiteY12" fmla="*/ 2149 h 9988"/>
                <a:gd name="connsiteX13" fmla="*/ 1170 w 10140"/>
                <a:gd name="connsiteY13" fmla="*/ 9738 h 9988"/>
                <a:gd name="connsiteX14" fmla="*/ 3419 w 10140"/>
                <a:gd name="connsiteY14" fmla="*/ 6910 h 9988"/>
                <a:gd name="connsiteX0" fmla="*/ 2911 w 9539"/>
                <a:gd name="connsiteY0" fmla="*/ 6927 h 10009"/>
                <a:gd name="connsiteX1" fmla="*/ 3383 w 9539"/>
                <a:gd name="connsiteY1" fmla="*/ 9128 h 10009"/>
                <a:gd name="connsiteX2" fmla="*/ 4940 w 9539"/>
                <a:gd name="connsiteY2" fmla="*/ 6927 h 10009"/>
                <a:gd name="connsiteX3" fmla="*/ 5459 w 9539"/>
                <a:gd name="connsiteY3" fmla="*/ 9066 h 10009"/>
                <a:gd name="connsiteX4" fmla="*/ 6876 w 9539"/>
                <a:gd name="connsiteY4" fmla="*/ 6738 h 10009"/>
                <a:gd name="connsiteX5" fmla="*/ 8481 w 9539"/>
                <a:gd name="connsiteY5" fmla="*/ 9632 h 10009"/>
                <a:gd name="connsiteX6" fmla="*/ 8527 w 9539"/>
                <a:gd name="connsiteY6" fmla="*/ 9820 h 10009"/>
                <a:gd name="connsiteX7" fmla="*/ 8527 w 9539"/>
                <a:gd name="connsiteY7" fmla="*/ 10009 h 10009"/>
                <a:gd name="connsiteX8" fmla="*/ 9283 w 9539"/>
                <a:gd name="connsiteY8" fmla="*/ 7745 h 10009"/>
                <a:gd name="connsiteX9" fmla="*/ 9221 w 9539"/>
                <a:gd name="connsiteY9" fmla="*/ 2998 h 10009"/>
                <a:gd name="connsiteX10" fmla="*/ 6661 w 9539"/>
                <a:gd name="connsiteY10" fmla="*/ 1438 h 10009"/>
                <a:gd name="connsiteX11" fmla="*/ 3653 w 9539"/>
                <a:gd name="connsiteY11" fmla="*/ 23 h 10009"/>
                <a:gd name="connsiteX12" fmla="*/ 999 w 9539"/>
                <a:gd name="connsiteY12" fmla="*/ 2453 h 10009"/>
                <a:gd name="connsiteX13" fmla="*/ 693 w 9539"/>
                <a:gd name="connsiteY13" fmla="*/ 9759 h 10009"/>
                <a:gd name="connsiteX14" fmla="*/ 2911 w 9539"/>
                <a:gd name="connsiteY14" fmla="*/ 6927 h 1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39" h="10009">
                  <a:moveTo>
                    <a:pt x="2911" y="6927"/>
                  </a:moveTo>
                  <a:cubicBezTo>
                    <a:pt x="3289" y="7871"/>
                    <a:pt x="3383" y="9128"/>
                    <a:pt x="3383" y="9128"/>
                  </a:cubicBezTo>
                  <a:cubicBezTo>
                    <a:pt x="3383" y="9128"/>
                    <a:pt x="4422" y="8374"/>
                    <a:pt x="4940" y="6927"/>
                  </a:cubicBezTo>
                  <a:cubicBezTo>
                    <a:pt x="5365" y="7808"/>
                    <a:pt x="5459" y="9066"/>
                    <a:pt x="5459" y="9066"/>
                  </a:cubicBezTo>
                  <a:cubicBezTo>
                    <a:pt x="5459" y="9066"/>
                    <a:pt x="6593" y="7997"/>
                    <a:pt x="6876" y="6738"/>
                  </a:cubicBezTo>
                  <a:cubicBezTo>
                    <a:pt x="7866" y="7556"/>
                    <a:pt x="8244" y="8499"/>
                    <a:pt x="8481" y="9632"/>
                  </a:cubicBezTo>
                  <a:cubicBezTo>
                    <a:pt x="8481" y="9695"/>
                    <a:pt x="8527" y="9759"/>
                    <a:pt x="8527" y="9820"/>
                  </a:cubicBezTo>
                  <a:lnTo>
                    <a:pt x="8527" y="10009"/>
                  </a:lnTo>
                  <a:cubicBezTo>
                    <a:pt x="8527" y="10009"/>
                    <a:pt x="8953" y="9066"/>
                    <a:pt x="9283" y="7745"/>
                  </a:cubicBezTo>
                  <a:cubicBezTo>
                    <a:pt x="9613" y="6236"/>
                    <a:pt x="9657" y="4049"/>
                    <a:pt x="9221" y="2998"/>
                  </a:cubicBezTo>
                  <a:cubicBezTo>
                    <a:pt x="8785" y="1946"/>
                    <a:pt x="7417" y="1123"/>
                    <a:pt x="6661" y="1438"/>
                  </a:cubicBezTo>
                  <a:cubicBezTo>
                    <a:pt x="5954" y="620"/>
                    <a:pt x="4597" y="-146"/>
                    <a:pt x="3653" y="23"/>
                  </a:cubicBezTo>
                  <a:cubicBezTo>
                    <a:pt x="2709" y="192"/>
                    <a:pt x="1046" y="2391"/>
                    <a:pt x="999" y="2453"/>
                  </a:cubicBezTo>
                  <a:cubicBezTo>
                    <a:pt x="-936" y="4969"/>
                    <a:pt x="503" y="9380"/>
                    <a:pt x="693" y="9759"/>
                  </a:cubicBezTo>
                  <a:cubicBezTo>
                    <a:pt x="739" y="9759"/>
                    <a:pt x="2109" y="8751"/>
                    <a:pt x="2911" y="69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/>
            </a:p>
          </p:txBody>
        </p:sp>
        <p:sp>
          <p:nvSpPr>
            <p:cNvPr id="20" name="椭圆 19"/>
            <p:cNvSpPr/>
            <p:nvPr/>
          </p:nvSpPr>
          <p:spPr>
            <a:xfrm>
              <a:off x="2827031" y="4252864"/>
              <a:ext cx="288033" cy="197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1" name="椭圆 20"/>
            <p:cNvSpPr/>
            <p:nvPr/>
          </p:nvSpPr>
          <p:spPr>
            <a:xfrm>
              <a:off x="4053721" y="4252864"/>
              <a:ext cx="288033" cy="197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2" name="组合 21"/>
          <p:cNvGrpSpPr/>
          <p:nvPr/>
        </p:nvGrpSpPr>
        <p:grpSpPr>
          <a:xfrm rot="19800000">
            <a:off x="4263584" y="712420"/>
            <a:ext cx="3970449" cy="3699750"/>
            <a:chOff x="5742525" y="2441908"/>
            <a:chExt cx="1886863" cy="1758220"/>
          </a:xfrm>
          <a:solidFill>
            <a:srgbClr val="FFC000"/>
          </a:solidFill>
        </p:grpSpPr>
        <p:sp>
          <p:nvSpPr>
            <p:cNvPr id="24" name="等腰三角形 23"/>
            <p:cNvSpPr/>
            <p:nvPr/>
          </p:nvSpPr>
          <p:spPr>
            <a:xfrm rot="16200000">
              <a:off x="5757781" y="3066613"/>
              <a:ext cx="489598" cy="52010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20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 rot="1800000">
              <a:off x="5871168" y="2441908"/>
              <a:ext cx="1758220" cy="17582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3600" dirty="0" smtClean="0">
                  <a:solidFill>
                    <a:srgbClr val="2E2E2E"/>
                  </a:solidFill>
                  <a:latin typeface="+mn-ea"/>
                </a:rPr>
                <a:t>下面我们就说说怎么做</a:t>
              </a:r>
              <a:r>
                <a:rPr lang="zh-CN" altLang="en-US" sz="6000" b="1" dirty="0" smtClean="0">
                  <a:solidFill>
                    <a:srgbClr val="2E2E2E"/>
                  </a:solidFill>
                  <a:latin typeface="+mj-ea"/>
                  <a:ea typeface="+mj-ea"/>
                </a:rPr>
                <a:t>图表</a:t>
              </a:r>
              <a:r>
                <a:rPr lang="zh-CN" altLang="en-US" sz="3600" dirty="0" smtClean="0">
                  <a:solidFill>
                    <a:srgbClr val="2E2E2E"/>
                  </a:solidFill>
                  <a:latin typeface="+mn-ea"/>
                </a:rPr>
                <a:t>吧！</a:t>
              </a:r>
              <a:endParaRPr lang="zh-CN" altLang="en-US" sz="3600" dirty="0">
                <a:solidFill>
                  <a:srgbClr val="2E2E2E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1825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我懂个P">
      <a:majorFont>
        <a:latin typeface="微软雅黑"/>
        <a:ea typeface="微软雅黑"/>
        <a:cs typeface=""/>
      </a:majorFont>
      <a:minorFont>
        <a:latin typeface="微软雅黑"/>
        <a:ea typeface="Microsoft JhengHei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E2E2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字幕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自定义 2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5852</TotalTime>
  <Words>1408</Words>
  <Application>Microsoft Office PowerPoint</Application>
  <PresentationFormat>全屏显示(4:3)</PresentationFormat>
  <Paragraphs>202</Paragraphs>
  <Slides>57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60" baseType="lpstr">
      <vt:lpstr>Office 主题</vt:lpstr>
      <vt:lpstr>1_Office 主题</vt:lpstr>
      <vt:lpstr>工作表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LEE SIMON</dc:creator>
  <cp:lastModifiedBy>Raymond</cp:lastModifiedBy>
  <cp:revision>104</cp:revision>
  <dcterms:created xsi:type="dcterms:W3CDTF">2013-10-20T04:02:55Z</dcterms:created>
  <dcterms:modified xsi:type="dcterms:W3CDTF">2013-10-30T05:18:49Z</dcterms:modified>
</cp:coreProperties>
</file>