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DC46C5-95E8-4D78-9FFE-E2E9288D0129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DB7F5-74DC-4C29-88FA-48043629FF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32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8E4D14B-7E64-4C19-810E-E0EFB44A6AB4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0781C54-B451-4A4D-BD1A-FD6CA9067E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520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 bwMode="auto">
          <a:xfrm>
            <a:off x="0" y="4419600"/>
            <a:ext cx="9144000" cy="18478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sz="1800" smtClean="0">
                <a:solidFill>
                  <a:srgbClr val="FFFFFF"/>
                </a:solidFill>
                <a:latin typeface="Calibri" charset="0"/>
              </a:rPr>
              <a:t> </a:t>
            </a:r>
          </a:p>
        </p:txBody>
      </p:sp>
      <p:grpSp>
        <p:nvGrpSpPr>
          <p:cNvPr id="10245" name="Gruppe 92"/>
          <p:cNvGrpSpPr>
            <a:grpSpLocks/>
          </p:cNvGrpSpPr>
          <p:nvPr/>
        </p:nvGrpSpPr>
        <p:grpSpPr bwMode="auto">
          <a:xfrm>
            <a:off x="2362200" y="838200"/>
            <a:ext cx="1676400" cy="1663700"/>
            <a:chOff x="3968648" y="3129285"/>
            <a:chExt cx="689211" cy="683966"/>
          </a:xfrm>
        </p:grpSpPr>
        <p:sp>
          <p:nvSpPr>
            <p:cNvPr id="10279" name="Ellipse 30"/>
            <p:cNvSpPr>
              <a:spLocks noChangeArrowheads="1"/>
            </p:cNvSpPr>
            <p:nvPr/>
          </p:nvSpPr>
          <p:spPr bwMode="auto">
            <a:xfrm>
              <a:off x="3975896" y="3129285"/>
              <a:ext cx="681963" cy="683966"/>
            </a:xfrm>
            <a:prstGeom prst="ellipse">
              <a:avLst/>
            </a:prstGeom>
            <a:gradFill rotWithShape="1"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  <a:ln w="12700">
              <a:solidFill>
                <a:srgbClr val="0070C0"/>
              </a:solidFill>
              <a:round/>
              <a:headEnd/>
              <a:tailEnd/>
            </a:ln>
          </p:spPr>
          <p:txBody>
            <a:bodyPr anchor="ctr"/>
            <a:lstStyle/>
            <a:p>
              <a:pPr indent="-342900" algn="ctr">
                <a:buFont typeface="Calibri" charset="0"/>
                <a:buAutoNum type="arabicPeriod"/>
              </a:pPr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0280" name="Ellipse 31"/>
            <p:cNvSpPr>
              <a:spLocks noChangeArrowheads="1"/>
            </p:cNvSpPr>
            <p:nvPr/>
          </p:nvSpPr>
          <p:spPr bwMode="auto">
            <a:xfrm>
              <a:off x="4060894" y="3135874"/>
              <a:ext cx="499447" cy="365045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charset="0"/>
                <a:buAutoNum type="arabicPeriod"/>
              </a:pPr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9" name="Måne 32"/>
            <p:cNvSpPr/>
            <p:nvPr/>
          </p:nvSpPr>
          <p:spPr bwMode="auto">
            <a:xfrm rot="16570711">
              <a:off x="4140219" y="3329651"/>
              <a:ext cx="311329" cy="654471"/>
            </a:xfrm>
            <a:prstGeom prst="moon">
              <a:avLst>
                <a:gd name="adj" fmla="val 8755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6" name="Text Box 52"/>
          <p:cNvSpPr txBox="1">
            <a:spLocks noChangeArrowheads="1"/>
          </p:cNvSpPr>
          <p:nvPr/>
        </p:nvSpPr>
        <p:spPr bwMode="gray">
          <a:xfrm>
            <a:off x="2754313" y="1485900"/>
            <a:ext cx="90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kern="0" noProof="1">
                <a:solidFill>
                  <a:srgbClr val="FFFFFF"/>
                </a:solidFill>
                <a:latin typeface="Calibri" charset="0"/>
                <a:ea typeface="+mn-ea"/>
                <a:cs typeface="Arial" charset="0"/>
              </a:rPr>
              <a:t>Tier 1</a:t>
            </a:r>
          </a:p>
        </p:txBody>
      </p:sp>
      <p:grpSp>
        <p:nvGrpSpPr>
          <p:cNvPr id="10247" name="Group 10"/>
          <p:cNvGrpSpPr>
            <a:grpSpLocks/>
          </p:cNvGrpSpPr>
          <p:nvPr/>
        </p:nvGrpSpPr>
        <p:grpSpPr bwMode="auto">
          <a:xfrm>
            <a:off x="1676400" y="2362200"/>
            <a:ext cx="1174750" cy="1165225"/>
            <a:chOff x="5616575" y="2471738"/>
            <a:chExt cx="1660525" cy="1647825"/>
          </a:xfrm>
        </p:grpSpPr>
        <p:grpSp>
          <p:nvGrpSpPr>
            <p:cNvPr id="10272" name="Gruppe 92"/>
            <p:cNvGrpSpPr>
              <a:grpSpLocks/>
            </p:cNvGrpSpPr>
            <p:nvPr/>
          </p:nvGrpSpPr>
          <p:grpSpPr bwMode="auto">
            <a:xfrm>
              <a:off x="5616575" y="2471738"/>
              <a:ext cx="1660525" cy="1647825"/>
              <a:chOff x="3968648" y="3129285"/>
              <a:chExt cx="689211" cy="683966"/>
            </a:xfrm>
          </p:grpSpPr>
          <p:sp>
            <p:nvSpPr>
              <p:cNvPr id="20" name="Ellipse 30"/>
              <p:cNvSpPr>
                <a:spLocks noChangeArrowheads="1"/>
              </p:cNvSpPr>
              <p:nvPr/>
            </p:nvSpPr>
            <p:spPr bwMode="auto">
              <a:xfrm>
                <a:off x="3976099" y="3129285"/>
                <a:ext cx="681760" cy="683966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>
                  <a:buFont typeface="Calibri" charset="0"/>
                  <a:buAutoNum type="arabicPeriod"/>
                </a:pPr>
                <a:endParaRPr lang="zh-CN" altLang="zh-CN" sz="1600">
                  <a:latin typeface="Calibri" charset="0"/>
                </a:endParaRPr>
              </a:p>
            </p:txBody>
          </p:sp>
          <p:sp>
            <p:nvSpPr>
              <p:cNvPr id="10275" name="Ellipse 31"/>
              <p:cNvSpPr>
                <a:spLocks noChangeArrowheads="1"/>
              </p:cNvSpPr>
              <p:nvPr/>
            </p:nvSpPr>
            <p:spPr bwMode="auto">
              <a:xfrm>
                <a:off x="4060894" y="3135874"/>
                <a:ext cx="499447" cy="365045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342900" indent="-342900" algn="ctr">
                  <a:buFont typeface="Calibri" charset="0"/>
                  <a:buAutoNum type="arabicPeriod"/>
                </a:pPr>
                <a:endParaRPr lang="zh-CN" altLang="zh-CN" sz="1600">
                  <a:latin typeface="Calibri" charset="0"/>
                </a:endParaRPr>
              </a:p>
            </p:txBody>
          </p:sp>
          <p:sp>
            <p:nvSpPr>
              <p:cNvPr id="22" name="Måne 32"/>
              <p:cNvSpPr/>
              <p:nvPr/>
            </p:nvSpPr>
            <p:spPr bwMode="auto">
              <a:xfrm rot="16570711">
                <a:off x="4140219" y="3329651"/>
                <a:ext cx="311329" cy="654471"/>
              </a:xfrm>
              <a:prstGeom prst="moon">
                <a:avLst>
                  <a:gd name="adj" fmla="val 8755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endParaRPr lang="zh-CN" altLang="zh-CN" sz="1600">
                  <a:latin typeface="Calibri" charset="0"/>
                </a:endParaRPr>
              </a:p>
            </p:txBody>
          </p:sp>
        </p:grpSp>
        <p:sp>
          <p:nvSpPr>
            <p:cNvPr id="19" name="Text Box 52"/>
            <p:cNvSpPr txBox="1">
              <a:spLocks noChangeArrowheads="1"/>
            </p:cNvSpPr>
            <p:nvPr/>
          </p:nvSpPr>
          <p:spPr bwMode="gray">
            <a:xfrm>
              <a:off x="5798336" y="3010536"/>
              <a:ext cx="1326175" cy="478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600" b="1" kern="0" noProof="1">
                  <a:latin typeface="Calibri" charset="0"/>
                  <a:ea typeface="+mn-ea"/>
                  <a:cs typeface="Arial" charset="0"/>
                </a:rPr>
                <a:t>Tier 2</a:t>
              </a:r>
            </a:p>
          </p:txBody>
        </p:sp>
      </p:grpSp>
      <p:grpSp>
        <p:nvGrpSpPr>
          <p:cNvPr id="10248" name="Group 51"/>
          <p:cNvGrpSpPr>
            <a:grpSpLocks/>
          </p:cNvGrpSpPr>
          <p:nvPr/>
        </p:nvGrpSpPr>
        <p:grpSpPr bwMode="auto">
          <a:xfrm>
            <a:off x="1143000" y="3505200"/>
            <a:ext cx="1174750" cy="1549400"/>
            <a:chOff x="1081093" y="4186238"/>
            <a:chExt cx="1425944" cy="1880505"/>
          </a:xfrm>
        </p:grpSpPr>
        <p:grpSp>
          <p:nvGrpSpPr>
            <p:cNvPr id="10261" name="Group 22"/>
            <p:cNvGrpSpPr>
              <a:grpSpLocks/>
            </p:cNvGrpSpPr>
            <p:nvPr/>
          </p:nvGrpSpPr>
          <p:grpSpPr bwMode="auto">
            <a:xfrm>
              <a:off x="1081093" y="4186238"/>
              <a:ext cx="1425944" cy="1414462"/>
              <a:chOff x="5616575" y="2471738"/>
              <a:chExt cx="1660525" cy="1647825"/>
            </a:xfrm>
          </p:grpSpPr>
          <p:grpSp>
            <p:nvGrpSpPr>
              <p:cNvPr id="10265" name="Gruppe 92"/>
              <p:cNvGrpSpPr>
                <a:grpSpLocks/>
              </p:cNvGrpSpPr>
              <p:nvPr/>
            </p:nvGrpSpPr>
            <p:grpSpPr bwMode="auto">
              <a:xfrm>
                <a:off x="5616575" y="2471738"/>
                <a:ext cx="1660525" cy="1647825"/>
                <a:chOff x="3968648" y="3129285"/>
                <a:chExt cx="689211" cy="683966"/>
              </a:xfrm>
            </p:grpSpPr>
            <p:sp>
              <p:nvSpPr>
                <p:cNvPr id="45" name="Ellipse 30"/>
                <p:cNvSpPr>
                  <a:spLocks noChangeArrowheads="1"/>
                </p:cNvSpPr>
                <p:nvPr/>
              </p:nvSpPr>
              <p:spPr bwMode="auto">
                <a:xfrm>
                  <a:off x="3976099" y="3129285"/>
                  <a:ext cx="681760" cy="68385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>
                    <a:buFont typeface="Calibri" charset="0"/>
                    <a:buAutoNum type="arabicPeriod"/>
                  </a:pPr>
                  <a:endParaRPr lang="zh-CN" altLang="zh-CN" sz="1600">
                    <a:latin typeface="Calibri" charset="0"/>
                  </a:endParaRPr>
                </a:p>
              </p:txBody>
            </p:sp>
            <p:sp>
              <p:nvSpPr>
                <p:cNvPr id="10268" name="Ellipse 31"/>
                <p:cNvSpPr>
                  <a:spLocks noChangeArrowheads="1"/>
                </p:cNvSpPr>
                <p:nvPr/>
              </p:nvSpPr>
              <p:spPr bwMode="auto">
                <a:xfrm>
                  <a:off x="4060894" y="3135874"/>
                  <a:ext cx="499447" cy="36504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CF9">
                        <a:alpha val="76999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342900" indent="-342900" algn="ctr">
                    <a:buFont typeface="Calibri" charset="0"/>
                    <a:buAutoNum type="arabicPeriod"/>
                  </a:pPr>
                  <a:endParaRPr lang="zh-CN" altLang="zh-CN" sz="1600">
                    <a:latin typeface="Calibri" charset="0"/>
                  </a:endParaRPr>
                </a:p>
              </p:txBody>
            </p:sp>
            <p:sp>
              <p:nvSpPr>
                <p:cNvPr id="47" name="Måne 32"/>
                <p:cNvSpPr/>
                <p:nvPr/>
              </p:nvSpPr>
              <p:spPr bwMode="auto">
                <a:xfrm rot="16570711">
                  <a:off x="4140219" y="3329651"/>
                  <a:ext cx="311329" cy="654471"/>
                </a:xfrm>
                <a:prstGeom prst="moon">
                  <a:avLst>
                    <a:gd name="adj" fmla="val 8755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hangingPunct="1"/>
                  <a:endParaRPr lang="zh-CN" altLang="zh-CN" sz="1600">
                    <a:latin typeface="Calibri" charset="0"/>
                  </a:endParaRPr>
                </a:p>
              </p:txBody>
            </p:sp>
          </p:grpSp>
          <p:sp>
            <p:nvSpPr>
              <p:cNvPr id="44" name="Text Box 52"/>
              <p:cNvSpPr txBox="1">
                <a:spLocks noChangeArrowheads="1"/>
              </p:cNvSpPr>
              <p:nvPr/>
            </p:nvSpPr>
            <p:spPr bwMode="gray">
              <a:xfrm>
                <a:off x="5724285" y="3010449"/>
                <a:ext cx="1406959" cy="478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defTabSz="801688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1600" b="1" kern="0" noProof="1">
                    <a:latin typeface="Calibri" charset="0"/>
                    <a:ea typeface="+mn-ea"/>
                    <a:cs typeface="Arial" charset="0"/>
                  </a:rPr>
                  <a:t>Tier 3</a:t>
                </a:r>
              </a:p>
            </p:txBody>
          </p:sp>
        </p:grpSp>
        <p:sp>
          <p:nvSpPr>
            <p:cNvPr id="42" name="Ellipse 33"/>
            <p:cNvSpPr/>
            <p:nvPr/>
          </p:nvSpPr>
          <p:spPr bwMode="auto">
            <a:xfrm>
              <a:off x="1104900" y="5638800"/>
              <a:ext cx="1378330" cy="427943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zh-CN" altLang="zh-CN" sz="1600">
                <a:latin typeface="Calibri" charset="0"/>
              </a:endParaRPr>
            </a:p>
          </p:txBody>
        </p:sp>
      </p:grpSp>
      <p:sp>
        <p:nvSpPr>
          <p:cNvPr id="10249" name="Rektangel 48"/>
          <p:cNvSpPr>
            <a:spLocks noChangeArrowheads="1"/>
          </p:cNvSpPr>
          <p:nvPr/>
        </p:nvSpPr>
        <p:spPr bwMode="auto">
          <a:xfrm>
            <a:off x="5105400" y="1143000"/>
            <a:ext cx="27432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00000"/>
                </a:solidFill>
                <a:latin typeface="Calibri" charset="0"/>
                <a:cs typeface="Arial" charset="0"/>
              </a:rPr>
              <a:t>This is an example text. Go ahead and replace it with your own text.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00000"/>
                </a:solidFill>
                <a:latin typeface="Calibri" charset="0"/>
                <a:cs typeface="Arial" charset="0"/>
              </a:rPr>
              <a:t>This is an example text. Go ahead and replace it with your own text. </a:t>
            </a:r>
            <a:endParaRPr lang="da-DK">
              <a:solidFill>
                <a:srgbClr val="000000"/>
              </a:solidFill>
              <a:latin typeface="Calibri" charset="0"/>
              <a:cs typeface="Arial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4191000" y="1676400"/>
            <a:ext cx="9144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51" name="Rectangle 8"/>
          <p:cNvSpPr>
            <a:spLocks noChangeArrowheads="1"/>
          </p:cNvSpPr>
          <p:nvPr/>
        </p:nvSpPr>
        <p:spPr bwMode="gray">
          <a:xfrm>
            <a:off x="152400" y="762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b="1">
                <a:solidFill>
                  <a:srgbClr val="080808"/>
                </a:solidFill>
                <a:latin typeface="Calibri" charset="0"/>
              </a:rPr>
              <a:t>THREE </a:t>
            </a:r>
            <a:r>
              <a:rPr lang="de-DE">
                <a:solidFill>
                  <a:srgbClr val="080808"/>
                </a:solidFill>
                <a:latin typeface="Calibri" charset="0"/>
              </a:rPr>
              <a:t>TIER MODEL</a:t>
            </a:r>
          </a:p>
        </p:txBody>
      </p:sp>
      <p:grpSp>
        <p:nvGrpSpPr>
          <p:cNvPr id="10252" name="Grupper 22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grpSp>
          <p:nvGrpSpPr>
            <p:cNvPr id="10253" name="Grupper 5"/>
            <p:cNvGrpSpPr>
              <a:grpSpLocks/>
            </p:cNvGrpSpPr>
            <p:nvPr/>
          </p:nvGrpSpPr>
          <p:grpSpPr bwMode="auto">
            <a:xfrm>
              <a:off x="-38100" y="5366940"/>
              <a:ext cx="9296400" cy="1325917"/>
              <a:chOff x="-38100" y="5366940"/>
              <a:chExt cx="9296400" cy="1325917"/>
            </a:xfrm>
          </p:grpSpPr>
          <p:sp>
            <p:nvSpPr>
              <p:cNvPr id="10255" name="Rektangel 43"/>
              <p:cNvSpPr>
                <a:spLocks noChangeArrowheads="1"/>
              </p:cNvSpPr>
              <p:nvPr/>
            </p:nvSpPr>
            <p:spPr bwMode="auto">
              <a:xfrm>
                <a:off x="-3175" y="5549551"/>
                <a:ext cx="9226550" cy="1143306"/>
              </a:xfrm>
              <a:prstGeom prst="rect">
                <a:avLst/>
              </a:prstGeom>
              <a:gradFill rotWithShape="1">
                <a:gsLst>
                  <a:gs pos="0">
                    <a:srgbClr val="171717"/>
                  </a:gs>
                  <a:gs pos="100000">
                    <a:srgbClr val="3A3A3A"/>
                  </a:gs>
                </a:gsLst>
                <a:lin ang="5400000"/>
              </a:gradFill>
              <a:ln w="9525">
                <a:solidFill>
                  <a:srgbClr val="171717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grpSp>
            <p:nvGrpSpPr>
              <p:cNvPr id="10256" name="Grupper 13"/>
              <p:cNvGrpSpPr>
                <a:grpSpLocks/>
              </p:cNvGrpSpPr>
              <p:nvPr/>
            </p:nvGrpSpPr>
            <p:grpSpPr bwMode="auto">
              <a:xfrm>
                <a:off x="-38100" y="5366940"/>
                <a:ext cx="9296400" cy="212782"/>
                <a:chOff x="0" y="1536700"/>
                <a:chExt cx="9144000" cy="317275"/>
              </a:xfrm>
            </p:grpSpPr>
            <p:sp>
              <p:nvSpPr>
                <p:cNvPr id="85" name="Rektangel 45"/>
                <p:cNvSpPr>
                  <a:spLocks noChangeArrowheads="1"/>
                </p:cNvSpPr>
                <p:nvPr/>
              </p:nvSpPr>
              <p:spPr bwMode="auto">
                <a:xfrm>
                  <a:off x="0" y="1536700"/>
                  <a:ext cx="9144000" cy="317275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  <p:sp>
              <p:nvSpPr>
                <p:cNvPr id="86" name="Rektangel 46"/>
                <p:cNvSpPr/>
                <p:nvPr/>
              </p:nvSpPr>
              <p:spPr>
                <a:xfrm>
                  <a:off x="0" y="1574800"/>
                  <a:ext cx="9144000" cy="152400"/>
                </a:xfrm>
                <a:prstGeom prst="rect">
                  <a:avLst/>
                </a:prstGeom>
                <a:gradFill rotWithShape="1">
                  <a:gsLst>
                    <a:gs pos="100000">
                      <a:srgbClr val="FFFCF9">
                        <a:alpha val="79000"/>
                      </a:srgbClr>
                    </a:gs>
                    <a:gs pos="0">
                      <a:srgbClr val="E6E6E6">
                        <a:tint val="50000"/>
                        <a:shade val="100000"/>
                        <a:satMod val="350000"/>
                        <a:alpha val="0"/>
                      </a:srgb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</p:grpSp>
        </p:grpSp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2711450" y="5762333"/>
              <a:ext cx="3746500" cy="701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just" eaLnBrk="1" hangingPunct="1">
                <a:spcBef>
                  <a:spcPct val="20000"/>
                </a:spcBef>
              </a:pPr>
              <a:r>
                <a:rPr lang="en-US" altLang="zh-CN" sz="1400">
                  <a:solidFill>
                    <a:srgbClr val="FFFFFF"/>
                  </a:solidFill>
                  <a:latin typeface="Calibri" charset="0"/>
                  <a:cs typeface="Arial" charset="0"/>
                </a:rPr>
                <a:t>This is an example text. Go ahead and replace it with your own text. It is meant to give you a feeling of how the designs looks including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019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74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TZ-手动增减;XG-高光;KJ-平面;DH-静态</cp:keywords>
  <dc:description>PPTfans.cn</dc:description>
  <cp:revision>192</cp:revision>
  <dcterms:created xsi:type="dcterms:W3CDTF">2010-04-22T06:46:05Z</dcterms:created>
  <dcterms:modified xsi:type="dcterms:W3CDTF">2012-07-18T17:02:19Z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