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tint val="80000"/>
                <a:satMod val="300000"/>
              </a:schemeClr>
            </a:gs>
            <a:gs pos="39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c 28"/>
          <p:cNvSpPr/>
          <p:nvPr/>
        </p:nvSpPr>
        <p:spPr>
          <a:xfrm>
            <a:off x="4953000" y="3307080"/>
            <a:ext cx="2255520" cy="2255520"/>
          </a:xfrm>
          <a:prstGeom prst="arc">
            <a:avLst>
              <a:gd name="adj1" fmla="val 16200000"/>
              <a:gd name="adj2" fmla="val 3795454"/>
            </a:avLst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667000" y="5257800"/>
            <a:ext cx="38100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/>
              <a:t>Traditional CRM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2667000"/>
            <a:ext cx="1524000" cy="101346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8A6D04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590800" y="2667000"/>
            <a:ext cx="1524000" cy="101346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953000" y="2667000"/>
            <a:ext cx="1524000" cy="1013460"/>
          </a:xfrm>
          <a:prstGeom prst="roundRect">
            <a:avLst/>
          </a:prstGeom>
          <a:gradFill flip="none" rotWithShape="1">
            <a:gsLst>
              <a:gs pos="0">
                <a:srgbClr val="9751CB">
                  <a:shade val="30000"/>
                  <a:satMod val="115000"/>
                </a:srgbClr>
              </a:gs>
              <a:gs pos="50000">
                <a:srgbClr val="9751CB">
                  <a:shade val="67500"/>
                  <a:satMod val="115000"/>
                </a:srgbClr>
              </a:gs>
              <a:gs pos="100000">
                <a:srgbClr val="9751CB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7030A0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315200" y="2667000"/>
            <a:ext cx="1524000" cy="101346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953000" y="1371600"/>
            <a:ext cx="1524000" cy="1013460"/>
          </a:xfrm>
          <a:prstGeom prst="roundRect">
            <a:avLst/>
          </a:prstGeom>
          <a:gradFill flip="none" rotWithShape="1">
            <a:gsLst>
              <a:gs pos="0">
                <a:srgbClr val="F08510">
                  <a:shade val="30000"/>
                  <a:satMod val="115000"/>
                </a:srgbClr>
              </a:gs>
              <a:gs pos="50000">
                <a:srgbClr val="F08510">
                  <a:shade val="67500"/>
                  <a:satMod val="115000"/>
                </a:srgbClr>
              </a:gs>
              <a:gs pos="100000">
                <a:srgbClr val="F0851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6F480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953000" y="3962400"/>
            <a:ext cx="1524000" cy="101346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3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971800"/>
            <a:ext cx="137160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Campaigns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2968823"/>
            <a:ext cx="96012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Leads 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1676400"/>
            <a:ext cx="96012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Account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2971800"/>
            <a:ext cx="144780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Opportunities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4267200"/>
            <a:ext cx="129540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Contacts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0" y="2971800"/>
            <a:ext cx="106680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Forecast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35580" y="5311140"/>
            <a:ext cx="366522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Analyzed to determine success</a:t>
            </a:r>
            <a:endParaRPr lang="en-US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742536" y="2819400"/>
            <a:ext cx="1076864" cy="685800"/>
          </a:xfrm>
          <a:prstGeom prst="rightArrow">
            <a:avLst>
              <a:gd name="adj1" fmla="val 50000"/>
              <a:gd name="adj2" fmla="val 31112"/>
            </a:avLst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104736" y="2743200"/>
            <a:ext cx="1076864" cy="838200"/>
          </a:xfrm>
          <a:prstGeom prst="rightArrow">
            <a:avLst>
              <a:gd name="adj1" fmla="val 50000"/>
              <a:gd name="adj2" fmla="val 25556"/>
            </a:avLst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2971800"/>
            <a:ext cx="14478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Generates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2895600"/>
            <a:ext cx="990600" cy="52322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Converts into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6482176" y="2743200"/>
            <a:ext cx="1076864" cy="838200"/>
          </a:xfrm>
          <a:prstGeom prst="rightArrow">
            <a:avLst>
              <a:gd name="adj1" fmla="val 50000"/>
              <a:gd name="adj2" fmla="val 25556"/>
            </a:avLst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00800" y="2971800"/>
            <a:ext cx="11430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Feeds into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Arc 29"/>
          <p:cNvSpPr/>
          <p:nvPr/>
        </p:nvSpPr>
        <p:spPr>
          <a:xfrm rot="10800000">
            <a:off x="914401" y="2057400"/>
            <a:ext cx="3437320" cy="3437320"/>
          </a:xfrm>
          <a:prstGeom prst="arc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4559896</TotalTime>
  <Words>17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DG-循环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2012-07-18T18:24:22Z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