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C359C9-EC2F-43C5-A395-2A89E737D4C3}" type="datetimeFigureOut">
              <a:rPr lang="zh-CN" altLang="en-US" smtClean="0"/>
              <a:t>2012/7/19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A51D12-C7DD-4432-98CC-A945741CB680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6674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9DA6A60-729C-457C-9821-6957C2B2B31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3000">
              <a:schemeClr val="bg1">
                <a:tint val="80000"/>
                <a:satMod val="300000"/>
              </a:schemeClr>
            </a:gs>
            <a:gs pos="67000">
              <a:schemeClr val="bg1">
                <a:lumMod val="75000"/>
              </a:schemeClr>
            </a:gs>
            <a:gs pos="76000">
              <a:schemeClr val="bg1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101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4196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/>
              <a:t>ASSETS MANAGEMENT -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grpSp>
        <p:nvGrpSpPr>
          <p:cNvPr id="25" name="Group 24"/>
          <p:cNvGrpSpPr/>
          <p:nvPr/>
        </p:nvGrpSpPr>
        <p:grpSpPr>
          <a:xfrm>
            <a:off x="2308226" y="1429762"/>
            <a:ext cx="4376112" cy="4376112"/>
            <a:chOff x="2308226" y="1429762"/>
            <a:chExt cx="4376112" cy="4376112"/>
          </a:xfrm>
        </p:grpSpPr>
        <p:sp>
          <p:nvSpPr>
            <p:cNvPr id="4" name="Freeform 12"/>
            <p:cNvSpPr>
              <a:spLocks/>
            </p:cNvSpPr>
            <p:nvPr/>
          </p:nvSpPr>
          <p:spPr bwMode="auto">
            <a:xfrm>
              <a:off x="2807327" y="1429762"/>
              <a:ext cx="2471546" cy="790575"/>
            </a:xfrm>
            <a:custGeom>
              <a:avLst/>
              <a:gdLst/>
              <a:ahLst/>
              <a:cxnLst>
                <a:cxn ang="0">
                  <a:pos x="0" y="84"/>
                </a:cxn>
                <a:cxn ang="0">
                  <a:pos x="179" y="0"/>
                </a:cxn>
                <a:cxn ang="0">
                  <a:pos x="262" y="15"/>
                </a:cxn>
              </a:cxnLst>
              <a:rect l="0" t="0" r="r" b="b"/>
              <a:pathLst>
                <a:path w="262" h="84">
                  <a:moveTo>
                    <a:pt x="0" y="84"/>
                  </a:moveTo>
                  <a:cubicBezTo>
                    <a:pt x="43" y="33"/>
                    <a:pt x="107" y="0"/>
                    <a:pt x="179" y="0"/>
                  </a:cubicBezTo>
                  <a:cubicBezTo>
                    <a:pt x="208" y="0"/>
                    <a:pt x="236" y="5"/>
                    <a:pt x="262" y="15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ysDot"/>
              <a:miter lim="800000"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" name="Freeform 13"/>
            <p:cNvSpPr>
              <a:spLocks/>
            </p:cNvSpPr>
            <p:nvPr/>
          </p:nvSpPr>
          <p:spPr bwMode="auto">
            <a:xfrm>
              <a:off x="2308226" y="2220336"/>
              <a:ext cx="499102" cy="2615286"/>
            </a:xfrm>
            <a:custGeom>
              <a:avLst/>
              <a:gdLst/>
              <a:ahLst/>
              <a:cxnLst>
                <a:cxn ang="0">
                  <a:pos x="39" y="277"/>
                </a:cxn>
                <a:cxn ang="0">
                  <a:pos x="0" y="148"/>
                </a:cxn>
                <a:cxn ang="0">
                  <a:pos x="53" y="0"/>
                </a:cxn>
              </a:cxnLst>
              <a:rect l="0" t="0" r="r" b="b"/>
              <a:pathLst>
                <a:path w="53" h="277">
                  <a:moveTo>
                    <a:pt x="39" y="277"/>
                  </a:moveTo>
                  <a:cubicBezTo>
                    <a:pt x="14" y="240"/>
                    <a:pt x="0" y="196"/>
                    <a:pt x="0" y="148"/>
                  </a:cubicBezTo>
                  <a:cubicBezTo>
                    <a:pt x="0" y="92"/>
                    <a:pt x="20" y="40"/>
                    <a:pt x="53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ysDot"/>
              <a:miter lim="800000"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" name="Freeform 14"/>
            <p:cNvSpPr>
              <a:spLocks/>
            </p:cNvSpPr>
            <p:nvPr/>
          </p:nvSpPr>
          <p:spPr bwMode="auto">
            <a:xfrm>
              <a:off x="2675564" y="4835622"/>
              <a:ext cx="2443595" cy="970252"/>
            </a:xfrm>
            <a:custGeom>
              <a:avLst/>
              <a:gdLst/>
              <a:ahLst/>
              <a:cxnLst>
                <a:cxn ang="0">
                  <a:pos x="259" y="94"/>
                </a:cxn>
                <a:cxn ang="0">
                  <a:pos x="193" y="103"/>
                </a:cxn>
                <a:cxn ang="0">
                  <a:pos x="0" y="0"/>
                </a:cxn>
              </a:cxnLst>
              <a:rect l="0" t="0" r="r" b="b"/>
              <a:pathLst>
                <a:path w="259" h="103">
                  <a:moveTo>
                    <a:pt x="259" y="94"/>
                  </a:moveTo>
                  <a:cubicBezTo>
                    <a:pt x="238" y="100"/>
                    <a:pt x="216" y="103"/>
                    <a:pt x="193" y="103"/>
                  </a:cubicBezTo>
                  <a:cubicBezTo>
                    <a:pt x="112" y="103"/>
                    <a:pt x="42" y="62"/>
                    <a:pt x="0" y="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ysDot"/>
              <a:miter lim="800000"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5"/>
            <p:cNvSpPr>
              <a:spLocks/>
            </p:cNvSpPr>
            <p:nvPr/>
          </p:nvSpPr>
          <p:spPr bwMode="auto">
            <a:xfrm>
              <a:off x="5119159" y="3645767"/>
              <a:ext cx="1565179" cy="2076256"/>
            </a:xfrm>
            <a:custGeom>
              <a:avLst/>
              <a:gdLst/>
              <a:ahLst/>
              <a:cxnLst>
                <a:cxn ang="0">
                  <a:pos x="166" y="0"/>
                </a:cxn>
                <a:cxn ang="0">
                  <a:pos x="0" y="220"/>
                </a:cxn>
              </a:cxnLst>
              <a:rect l="0" t="0" r="r" b="b"/>
              <a:pathLst>
                <a:path w="166" h="220">
                  <a:moveTo>
                    <a:pt x="166" y="0"/>
                  </a:moveTo>
                  <a:cubicBezTo>
                    <a:pt x="165" y="104"/>
                    <a:pt x="95" y="191"/>
                    <a:pt x="0" y="22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ysDot"/>
              <a:miter lim="800000"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16"/>
            <p:cNvSpPr>
              <a:spLocks/>
            </p:cNvSpPr>
            <p:nvPr/>
          </p:nvSpPr>
          <p:spPr bwMode="auto">
            <a:xfrm>
              <a:off x="5278871" y="1569511"/>
              <a:ext cx="1405466" cy="207625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49" y="217"/>
                </a:cxn>
                <a:cxn ang="0">
                  <a:pos x="149" y="220"/>
                </a:cxn>
              </a:cxnLst>
              <a:rect l="0" t="0" r="r" b="b"/>
              <a:pathLst>
                <a:path w="149" h="220">
                  <a:moveTo>
                    <a:pt x="0" y="0"/>
                  </a:moveTo>
                  <a:cubicBezTo>
                    <a:pt x="87" y="34"/>
                    <a:pt x="149" y="118"/>
                    <a:pt x="149" y="217"/>
                  </a:cubicBezTo>
                  <a:cubicBezTo>
                    <a:pt x="149" y="218"/>
                    <a:pt x="149" y="219"/>
                    <a:pt x="149" y="220"/>
                  </a:cubicBezTo>
                </a:path>
              </a:pathLst>
            </a:custGeom>
            <a:noFill/>
            <a:ln w="19050" cap="flat">
              <a:solidFill>
                <a:srgbClr val="000000"/>
              </a:solidFill>
              <a:prstDash val="sysDot"/>
              <a:miter lim="800000"/>
              <a:headEnd type="none" w="med" len="med"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" name="Freeform 20"/>
          <p:cNvSpPr>
            <a:spLocks/>
          </p:cNvSpPr>
          <p:nvPr/>
        </p:nvSpPr>
        <p:spPr bwMode="auto">
          <a:xfrm>
            <a:off x="5446569" y="3154652"/>
            <a:ext cx="1868631" cy="1680970"/>
          </a:xfrm>
          <a:custGeom>
            <a:avLst/>
            <a:gdLst/>
            <a:ahLst/>
            <a:cxnLst>
              <a:cxn ang="0">
                <a:pos x="0" y="421"/>
              </a:cxn>
              <a:cxn ang="0">
                <a:pos x="407" y="421"/>
              </a:cxn>
              <a:cxn ang="0">
                <a:pos x="468" y="234"/>
              </a:cxn>
              <a:cxn ang="0">
                <a:pos x="137" y="0"/>
              </a:cxn>
              <a:cxn ang="0">
                <a:pos x="0" y="421"/>
              </a:cxn>
            </a:cxnLst>
            <a:rect l="0" t="0" r="r" b="b"/>
            <a:pathLst>
              <a:path w="468" h="421">
                <a:moveTo>
                  <a:pt x="0" y="421"/>
                </a:moveTo>
                <a:lnTo>
                  <a:pt x="407" y="421"/>
                </a:lnTo>
                <a:lnTo>
                  <a:pt x="468" y="234"/>
                </a:lnTo>
                <a:lnTo>
                  <a:pt x="137" y="0"/>
                </a:lnTo>
                <a:lnTo>
                  <a:pt x="0" y="421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1"/>
          <p:cNvSpPr>
            <a:spLocks/>
          </p:cNvSpPr>
          <p:nvPr/>
        </p:nvSpPr>
        <p:spPr bwMode="auto">
          <a:xfrm>
            <a:off x="4560166" y="1146274"/>
            <a:ext cx="1908560" cy="1952481"/>
          </a:xfrm>
          <a:custGeom>
            <a:avLst/>
            <a:gdLst/>
            <a:ahLst/>
            <a:cxnLst>
              <a:cxn ang="0">
                <a:pos x="352" y="489"/>
              </a:cxn>
              <a:cxn ang="0">
                <a:pos x="478" y="106"/>
              </a:cxn>
              <a:cxn ang="0">
                <a:pos x="331" y="0"/>
              </a:cxn>
              <a:cxn ang="0">
                <a:pos x="0" y="239"/>
              </a:cxn>
              <a:cxn ang="0">
                <a:pos x="352" y="489"/>
              </a:cxn>
            </a:cxnLst>
            <a:rect l="0" t="0" r="r" b="b"/>
            <a:pathLst>
              <a:path w="478" h="489">
                <a:moveTo>
                  <a:pt x="352" y="489"/>
                </a:moveTo>
                <a:lnTo>
                  <a:pt x="478" y="106"/>
                </a:lnTo>
                <a:lnTo>
                  <a:pt x="331" y="0"/>
                </a:lnTo>
                <a:lnTo>
                  <a:pt x="0" y="239"/>
                </a:lnTo>
                <a:lnTo>
                  <a:pt x="352" y="489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2"/>
          <p:cNvSpPr>
            <a:spLocks/>
          </p:cNvSpPr>
          <p:nvPr/>
        </p:nvSpPr>
        <p:spPr bwMode="auto">
          <a:xfrm>
            <a:off x="2599702" y="1166237"/>
            <a:ext cx="1904568" cy="1960467"/>
          </a:xfrm>
          <a:custGeom>
            <a:avLst/>
            <a:gdLst/>
            <a:ahLst/>
            <a:cxnLst>
              <a:cxn ang="0">
                <a:pos x="52" y="264"/>
              </a:cxn>
              <a:cxn ang="0">
                <a:pos x="128" y="491"/>
              </a:cxn>
              <a:cxn ang="0">
                <a:pos x="477" y="236"/>
              </a:cxn>
              <a:cxn ang="0">
                <a:pos x="142" y="0"/>
              </a:cxn>
              <a:cxn ang="0">
                <a:pos x="0" y="101"/>
              </a:cxn>
              <a:cxn ang="0">
                <a:pos x="52" y="264"/>
              </a:cxn>
            </a:cxnLst>
            <a:rect l="0" t="0" r="r" b="b"/>
            <a:pathLst>
              <a:path w="477" h="491">
                <a:moveTo>
                  <a:pt x="52" y="264"/>
                </a:moveTo>
                <a:lnTo>
                  <a:pt x="128" y="491"/>
                </a:lnTo>
                <a:lnTo>
                  <a:pt x="477" y="236"/>
                </a:lnTo>
                <a:lnTo>
                  <a:pt x="142" y="0"/>
                </a:lnTo>
                <a:lnTo>
                  <a:pt x="0" y="101"/>
                </a:lnTo>
                <a:lnTo>
                  <a:pt x="52" y="264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23"/>
          <p:cNvSpPr>
            <a:spLocks/>
          </p:cNvSpPr>
          <p:nvPr/>
        </p:nvSpPr>
        <p:spPr bwMode="auto">
          <a:xfrm>
            <a:off x="2599702" y="1166237"/>
            <a:ext cx="1904568" cy="1960467"/>
          </a:xfrm>
          <a:custGeom>
            <a:avLst/>
            <a:gdLst/>
            <a:ahLst/>
            <a:cxnLst>
              <a:cxn ang="0">
                <a:pos x="52" y="264"/>
              </a:cxn>
              <a:cxn ang="0">
                <a:pos x="128" y="491"/>
              </a:cxn>
              <a:cxn ang="0">
                <a:pos x="477" y="236"/>
              </a:cxn>
              <a:cxn ang="0">
                <a:pos x="142" y="0"/>
              </a:cxn>
              <a:cxn ang="0">
                <a:pos x="0" y="101"/>
              </a:cxn>
              <a:cxn ang="0">
                <a:pos x="52" y="264"/>
              </a:cxn>
            </a:cxnLst>
            <a:rect l="0" t="0" r="r" b="b"/>
            <a:pathLst>
              <a:path w="477" h="491">
                <a:moveTo>
                  <a:pt x="52" y="264"/>
                </a:moveTo>
                <a:lnTo>
                  <a:pt x="128" y="491"/>
                </a:lnTo>
                <a:lnTo>
                  <a:pt x="477" y="236"/>
                </a:lnTo>
                <a:lnTo>
                  <a:pt x="142" y="0"/>
                </a:lnTo>
                <a:lnTo>
                  <a:pt x="0" y="101"/>
                </a:lnTo>
                <a:lnTo>
                  <a:pt x="52" y="264"/>
                </a:lnTo>
              </a:path>
            </a:pathLst>
          </a:custGeom>
          <a:noFill/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24"/>
          <p:cNvSpPr>
            <a:spLocks/>
          </p:cNvSpPr>
          <p:nvPr/>
        </p:nvSpPr>
        <p:spPr bwMode="auto">
          <a:xfrm>
            <a:off x="3685744" y="4871556"/>
            <a:ext cx="1704928" cy="1529244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25" y="383"/>
              </a:cxn>
              <a:cxn ang="0">
                <a:pos x="302" y="383"/>
              </a:cxn>
              <a:cxn ang="0">
                <a:pos x="427" y="0"/>
              </a:cxn>
              <a:cxn ang="0">
                <a:pos x="0" y="0"/>
              </a:cxn>
            </a:cxnLst>
            <a:rect l="0" t="0" r="r" b="b"/>
            <a:pathLst>
              <a:path w="427" h="383">
                <a:moveTo>
                  <a:pt x="0" y="0"/>
                </a:moveTo>
                <a:lnTo>
                  <a:pt x="125" y="383"/>
                </a:lnTo>
                <a:lnTo>
                  <a:pt x="302" y="383"/>
                </a:lnTo>
                <a:lnTo>
                  <a:pt x="427" y="0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25"/>
          <p:cNvSpPr>
            <a:spLocks/>
          </p:cNvSpPr>
          <p:nvPr/>
        </p:nvSpPr>
        <p:spPr bwMode="auto">
          <a:xfrm>
            <a:off x="1781176" y="3182602"/>
            <a:ext cx="1848669" cy="1653020"/>
          </a:xfrm>
          <a:custGeom>
            <a:avLst/>
            <a:gdLst/>
            <a:ahLst/>
            <a:cxnLst>
              <a:cxn ang="0">
                <a:pos x="328" y="0"/>
              </a:cxn>
              <a:cxn ang="0">
                <a:pos x="0" y="241"/>
              </a:cxn>
              <a:cxn ang="0">
                <a:pos x="54" y="414"/>
              </a:cxn>
              <a:cxn ang="0">
                <a:pos x="463" y="414"/>
              </a:cxn>
              <a:cxn ang="0">
                <a:pos x="328" y="0"/>
              </a:cxn>
            </a:cxnLst>
            <a:rect l="0" t="0" r="r" b="b"/>
            <a:pathLst>
              <a:path w="463" h="414">
                <a:moveTo>
                  <a:pt x="328" y="0"/>
                </a:moveTo>
                <a:lnTo>
                  <a:pt x="0" y="241"/>
                </a:lnTo>
                <a:lnTo>
                  <a:pt x="54" y="414"/>
                </a:lnTo>
                <a:lnTo>
                  <a:pt x="463" y="414"/>
                </a:lnTo>
                <a:lnTo>
                  <a:pt x="328" y="0"/>
                </a:lnTo>
                <a:close/>
              </a:path>
            </a:pathLst>
          </a:custGeom>
          <a:solidFill>
            <a:schemeClr val="accent2"/>
          </a:solidFill>
          <a:ln w="9525">
            <a:noFill/>
            <a:round/>
            <a:headEnd/>
            <a:tailEnd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26"/>
          <p:cNvSpPr>
            <a:spLocks/>
          </p:cNvSpPr>
          <p:nvPr/>
        </p:nvSpPr>
        <p:spPr bwMode="auto">
          <a:xfrm>
            <a:off x="3194628" y="2204365"/>
            <a:ext cx="2687157" cy="2555393"/>
          </a:xfrm>
          <a:custGeom>
            <a:avLst/>
            <a:gdLst/>
            <a:ahLst/>
            <a:cxnLst>
              <a:cxn ang="0">
                <a:pos x="335" y="0"/>
              </a:cxn>
              <a:cxn ang="0">
                <a:pos x="0" y="245"/>
              </a:cxn>
              <a:cxn ang="0">
                <a:pos x="130" y="640"/>
              </a:cxn>
              <a:cxn ang="0">
                <a:pos x="543" y="640"/>
              </a:cxn>
              <a:cxn ang="0">
                <a:pos x="673" y="238"/>
              </a:cxn>
              <a:cxn ang="0">
                <a:pos x="335" y="0"/>
              </a:cxn>
            </a:cxnLst>
            <a:rect l="0" t="0" r="r" b="b"/>
            <a:pathLst>
              <a:path w="673" h="640">
                <a:moveTo>
                  <a:pt x="335" y="0"/>
                </a:moveTo>
                <a:lnTo>
                  <a:pt x="0" y="245"/>
                </a:lnTo>
                <a:lnTo>
                  <a:pt x="130" y="640"/>
                </a:lnTo>
                <a:lnTo>
                  <a:pt x="543" y="640"/>
                </a:lnTo>
                <a:lnTo>
                  <a:pt x="673" y="238"/>
                </a:lnTo>
                <a:lnTo>
                  <a:pt x="335" y="0"/>
                </a:lnTo>
                <a:close/>
              </a:path>
            </a:pathLst>
          </a:custGeom>
          <a:gradFill flip="none" rotWithShape="1">
            <a:gsLst>
              <a:gs pos="0">
                <a:srgbClr val="000000"/>
              </a:gs>
              <a:gs pos="50000">
                <a:srgbClr val="4D4D4D">
                  <a:shade val="67500"/>
                  <a:satMod val="115000"/>
                </a:srgbClr>
              </a:gs>
              <a:gs pos="100000">
                <a:srgbClr val="4D4D4D">
                  <a:shade val="100000"/>
                  <a:satMod val="115000"/>
                </a:srgbClr>
              </a:gs>
            </a:gsLst>
            <a:lin ang="16200000" scaled="1"/>
            <a:tileRect/>
          </a:gra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819400" y="1828800"/>
            <a:ext cx="12954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Management review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4953000" y="1828800"/>
            <a:ext cx="12192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Policy &amp; strategy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981200" y="3886200"/>
            <a:ext cx="14478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Checking &amp; corrective action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733800" y="4953000"/>
            <a:ext cx="152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Implementation &amp; operation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5638800" y="3810000"/>
            <a:ext cx="152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400" dirty="0" smtClean="0">
                <a:solidFill>
                  <a:schemeClr val="bg1"/>
                </a:solidFill>
                <a:cs typeface="Arial" pitchFamily="34" charset="0"/>
              </a:rPr>
              <a:t>AM Info, risk assessment &amp; planning</a:t>
            </a:r>
            <a:endParaRPr lang="en-US" sz="1400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3657600" y="2971800"/>
            <a:ext cx="18288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cs typeface="Arial" pitchFamily="34" charset="0"/>
              </a:rPr>
              <a:t>Asset management system</a:t>
            </a:r>
            <a:endParaRPr lang="en-US" sz="2000" dirty="0">
              <a:solidFill>
                <a:schemeClr val="bg1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0777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4560175</TotalTime>
  <Words>29</Words>
  <Application>Microsoft Office PowerPoint</Application>
  <PresentationFormat>全屏显示(4:3)</PresentationFormat>
  <Paragraphs>8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>DG-循环</dc:subject>
  <dc:creator>PPTfans.cn</dc:creator>
  <cp:keywords>TZ-手动增减;KJ-平面;DH-静态;XJ-二级</cp:keywords>
  <dc:description>PPT设计教程网</dc:description>
  <dcterms:created xsi:type="dcterms:W3CDTF">2010-07-23T09:33:49Z</dcterms:created>
  <dcterms:modified xsi:type="dcterms:W3CDTF">2012-07-18T18:17:01Z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