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2254704" y="1404677"/>
            <a:ext cx="4602158" cy="4614314"/>
            <a:chOff x="2482642" y="1415355"/>
            <a:chExt cx="4602158" cy="4614314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4" name="Freeform 16"/>
            <p:cNvSpPr>
              <a:spLocks noEditPoints="1"/>
            </p:cNvSpPr>
            <p:nvPr/>
          </p:nvSpPr>
          <p:spPr bwMode="auto">
            <a:xfrm>
              <a:off x="2482642" y="1415355"/>
              <a:ext cx="4602158" cy="4614314"/>
            </a:xfrm>
            <a:custGeom>
              <a:avLst/>
              <a:gdLst/>
              <a:ahLst/>
              <a:cxnLst>
                <a:cxn ang="0">
                  <a:pos x="0" y="378"/>
                </a:cxn>
                <a:cxn ang="0">
                  <a:pos x="378" y="0"/>
                </a:cxn>
                <a:cxn ang="0">
                  <a:pos x="378" y="0"/>
                </a:cxn>
                <a:cxn ang="0">
                  <a:pos x="756" y="378"/>
                </a:cxn>
                <a:cxn ang="0">
                  <a:pos x="756" y="378"/>
                </a:cxn>
                <a:cxn ang="0">
                  <a:pos x="378" y="756"/>
                </a:cxn>
                <a:cxn ang="0">
                  <a:pos x="378" y="756"/>
                </a:cxn>
                <a:cxn ang="0">
                  <a:pos x="0" y="378"/>
                </a:cxn>
                <a:cxn ang="0">
                  <a:pos x="165" y="165"/>
                </a:cxn>
                <a:cxn ang="0">
                  <a:pos x="76" y="378"/>
                </a:cxn>
                <a:cxn ang="0">
                  <a:pos x="76" y="378"/>
                </a:cxn>
                <a:cxn ang="0">
                  <a:pos x="165" y="592"/>
                </a:cxn>
                <a:cxn ang="0">
                  <a:pos x="165" y="592"/>
                </a:cxn>
                <a:cxn ang="0">
                  <a:pos x="378" y="680"/>
                </a:cxn>
                <a:cxn ang="0">
                  <a:pos x="378" y="680"/>
                </a:cxn>
                <a:cxn ang="0">
                  <a:pos x="592" y="592"/>
                </a:cxn>
                <a:cxn ang="0">
                  <a:pos x="592" y="592"/>
                </a:cxn>
                <a:cxn ang="0">
                  <a:pos x="681" y="378"/>
                </a:cxn>
                <a:cxn ang="0">
                  <a:pos x="681" y="378"/>
                </a:cxn>
                <a:cxn ang="0">
                  <a:pos x="592" y="165"/>
                </a:cxn>
                <a:cxn ang="0">
                  <a:pos x="592" y="165"/>
                </a:cxn>
                <a:cxn ang="0">
                  <a:pos x="378" y="76"/>
                </a:cxn>
                <a:cxn ang="0">
                  <a:pos x="378" y="76"/>
                </a:cxn>
                <a:cxn ang="0">
                  <a:pos x="165" y="165"/>
                </a:cxn>
              </a:cxnLst>
              <a:rect l="0" t="0" r="r" b="b"/>
              <a:pathLst>
                <a:path w="756" h="756">
                  <a:moveTo>
                    <a:pt x="0" y="378"/>
                  </a:moveTo>
                  <a:cubicBezTo>
                    <a:pt x="1" y="170"/>
                    <a:pt x="170" y="0"/>
                    <a:pt x="378" y="0"/>
                  </a:cubicBezTo>
                  <a:cubicBezTo>
                    <a:pt x="378" y="0"/>
                    <a:pt x="378" y="0"/>
                    <a:pt x="378" y="0"/>
                  </a:cubicBezTo>
                  <a:cubicBezTo>
                    <a:pt x="587" y="0"/>
                    <a:pt x="756" y="170"/>
                    <a:pt x="756" y="378"/>
                  </a:cubicBezTo>
                  <a:cubicBezTo>
                    <a:pt x="756" y="378"/>
                    <a:pt x="756" y="378"/>
                    <a:pt x="756" y="378"/>
                  </a:cubicBezTo>
                  <a:cubicBezTo>
                    <a:pt x="756" y="587"/>
                    <a:pt x="587" y="756"/>
                    <a:pt x="378" y="756"/>
                  </a:cubicBezTo>
                  <a:cubicBezTo>
                    <a:pt x="378" y="756"/>
                    <a:pt x="378" y="756"/>
                    <a:pt x="378" y="756"/>
                  </a:cubicBezTo>
                  <a:cubicBezTo>
                    <a:pt x="170" y="756"/>
                    <a:pt x="1" y="587"/>
                    <a:pt x="0" y="378"/>
                  </a:cubicBezTo>
                  <a:close/>
                  <a:moveTo>
                    <a:pt x="165" y="165"/>
                  </a:moveTo>
                  <a:cubicBezTo>
                    <a:pt x="110" y="220"/>
                    <a:pt x="76" y="295"/>
                    <a:pt x="76" y="378"/>
                  </a:cubicBezTo>
                  <a:cubicBezTo>
                    <a:pt x="76" y="378"/>
                    <a:pt x="76" y="378"/>
                    <a:pt x="76" y="378"/>
                  </a:cubicBezTo>
                  <a:cubicBezTo>
                    <a:pt x="76" y="462"/>
                    <a:pt x="110" y="537"/>
                    <a:pt x="165" y="592"/>
                  </a:cubicBezTo>
                  <a:cubicBezTo>
                    <a:pt x="165" y="592"/>
                    <a:pt x="165" y="592"/>
                    <a:pt x="165" y="592"/>
                  </a:cubicBezTo>
                  <a:cubicBezTo>
                    <a:pt x="220" y="647"/>
                    <a:pt x="295" y="680"/>
                    <a:pt x="378" y="680"/>
                  </a:cubicBezTo>
                  <a:cubicBezTo>
                    <a:pt x="378" y="680"/>
                    <a:pt x="378" y="680"/>
                    <a:pt x="378" y="680"/>
                  </a:cubicBezTo>
                  <a:cubicBezTo>
                    <a:pt x="462" y="680"/>
                    <a:pt x="537" y="647"/>
                    <a:pt x="592" y="592"/>
                  </a:cubicBezTo>
                  <a:cubicBezTo>
                    <a:pt x="592" y="592"/>
                    <a:pt x="592" y="592"/>
                    <a:pt x="592" y="592"/>
                  </a:cubicBezTo>
                  <a:cubicBezTo>
                    <a:pt x="647" y="537"/>
                    <a:pt x="680" y="462"/>
                    <a:pt x="681" y="378"/>
                  </a:cubicBezTo>
                  <a:cubicBezTo>
                    <a:pt x="681" y="378"/>
                    <a:pt x="681" y="378"/>
                    <a:pt x="681" y="378"/>
                  </a:cubicBezTo>
                  <a:cubicBezTo>
                    <a:pt x="680" y="295"/>
                    <a:pt x="647" y="220"/>
                    <a:pt x="592" y="165"/>
                  </a:cubicBezTo>
                  <a:cubicBezTo>
                    <a:pt x="592" y="165"/>
                    <a:pt x="592" y="165"/>
                    <a:pt x="592" y="165"/>
                  </a:cubicBezTo>
                  <a:cubicBezTo>
                    <a:pt x="537" y="110"/>
                    <a:pt x="462" y="76"/>
                    <a:pt x="378" y="76"/>
                  </a:cubicBezTo>
                  <a:cubicBezTo>
                    <a:pt x="378" y="76"/>
                    <a:pt x="378" y="76"/>
                    <a:pt x="378" y="76"/>
                  </a:cubicBezTo>
                  <a:cubicBezTo>
                    <a:pt x="295" y="76"/>
                    <a:pt x="220" y="110"/>
                    <a:pt x="165" y="16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3050449" y="3749059"/>
              <a:ext cx="1706538" cy="1716034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0"/>
                </a:cxn>
                <a:cxn ang="0">
                  <a:pos x="269" y="270"/>
                </a:cxn>
                <a:cxn ang="0">
                  <a:pos x="269" y="168"/>
                </a:cxn>
                <a:cxn ang="0">
                  <a:pos x="102" y="0"/>
                </a:cxn>
              </a:cxnLst>
              <a:rect l="0" t="0" r="r" b="b"/>
              <a:pathLst>
                <a:path w="269" h="270">
                  <a:moveTo>
                    <a:pt x="10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147"/>
                    <a:pt x="123" y="265"/>
                    <a:pt x="269" y="270"/>
                  </a:cubicBezTo>
                  <a:cubicBezTo>
                    <a:pt x="269" y="168"/>
                    <a:pt x="269" y="168"/>
                    <a:pt x="269" y="168"/>
                  </a:cubicBezTo>
                  <a:cubicBezTo>
                    <a:pt x="179" y="163"/>
                    <a:pt x="107" y="90"/>
                    <a:pt x="1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3050449" y="1986140"/>
              <a:ext cx="1706538" cy="1709702"/>
            </a:xfrm>
            <a:custGeom>
              <a:avLst/>
              <a:gdLst/>
              <a:ahLst/>
              <a:cxnLst>
                <a:cxn ang="0">
                  <a:pos x="269" y="102"/>
                </a:cxn>
                <a:cxn ang="0">
                  <a:pos x="269" y="0"/>
                </a:cxn>
                <a:cxn ang="0">
                  <a:pos x="0" y="269"/>
                </a:cxn>
                <a:cxn ang="0">
                  <a:pos x="102" y="269"/>
                </a:cxn>
                <a:cxn ang="0">
                  <a:pos x="269" y="102"/>
                </a:cxn>
              </a:cxnLst>
              <a:rect l="0" t="0" r="r" b="b"/>
              <a:pathLst>
                <a:path w="269" h="269">
                  <a:moveTo>
                    <a:pt x="269" y="102"/>
                  </a:moveTo>
                  <a:cubicBezTo>
                    <a:pt x="269" y="0"/>
                    <a:pt x="269" y="0"/>
                    <a:pt x="269" y="0"/>
                  </a:cubicBezTo>
                  <a:cubicBezTo>
                    <a:pt x="123" y="5"/>
                    <a:pt x="5" y="122"/>
                    <a:pt x="0" y="269"/>
                  </a:cubicBezTo>
                  <a:cubicBezTo>
                    <a:pt x="102" y="269"/>
                    <a:pt x="102" y="269"/>
                    <a:pt x="102" y="269"/>
                  </a:cubicBezTo>
                  <a:cubicBezTo>
                    <a:pt x="107" y="179"/>
                    <a:pt x="179" y="107"/>
                    <a:pt x="269" y="10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6"/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4810331" y="3749060"/>
              <a:ext cx="1712870" cy="1716032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0" y="270"/>
                </a:cxn>
                <a:cxn ang="0">
                  <a:pos x="270" y="0"/>
                </a:cxn>
                <a:cxn ang="0">
                  <a:pos x="168" y="0"/>
                </a:cxn>
                <a:cxn ang="0">
                  <a:pos x="0" y="168"/>
                </a:cxn>
              </a:cxnLst>
              <a:rect l="0" t="0" r="r" b="b"/>
              <a:pathLst>
                <a:path w="270" h="270">
                  <a:moveTo>
                    <a:pt x="0" y="168"/>
                  </a:moveTo>
                  <a:cubicBezTo>
                    <a:pt x="0" y="270"/>
                    <a:pt x="0" y="270"/>
                    <a:pt x="0" y="270"/>
                  </a:cubicBezTo>
                  <a:cubicBezTo>
                    <a:pt x="147" y="265"/>
                    <a:pt x="265" y="147"/>
                    <a:pt x="270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3" y="90"/>
                    <a:pt x="91" y="163"/>
                    <a:pt x="0" y="16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4810331" y="1986140"/>
              <a:ext cx="1712870" cy="1709702"/>
            </a:xfrm>
            <a:custGeom>
              <a:avLst/>
              <a:gdLst/>
              <a:ahLst/>
              <a:cxnLst>
                <a:cxn ang="0">
                  <a:pos x="168" y="269"/>
                </a:cxn>
                <a:cxn ang="0">
                  <a:pos x="270" y="269"/>
                </a:cxn>
                <a:cxn ang="0">
                  <a:pos x="0" y="0"/>
                </a:cxn>
                <a:cxn ang="0">
                  <a:pos x="0" y="102"/>
                </a:cxn>
                <a:cxn ang="0">
                  <a:pos x="168" y="269"/>
                </a:cxn>
              </a:cxnLst>
              <a:rect l="0" t="0" r="r" b="b"/>
              <a:pathLst>
                <a:path w="270" h="269">
                  <a:moveTo>
                    <a:pt x="168" y="269"/>
                  </a:moveTo>
                  <a:cubicBezTo>
                    <a:pt x="270" y="269"/>
                    <a:pt x="270" y="269"/>
                    <a:pt x="270" y="269"/>
                  </a:cubicBezTo>
                  <a:cubicBezTo>
                    <a:pt x="265" y="122"/>
                    <a:pt x="147" y="5"/>
                    <a:pt x="0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1" y="107"/>
                    <a:pt x="163" y="179"/>
                    <a:pt x="168" y="26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chemeClr val="bg1">
                    <a:lumMod val="50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PERFORMANCE MANAGEMENT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" name="WordArt 2"/>
          <p:cNvSpPr>
            <a:spLocks noChangeArrowheads="1" noChangeShapeType="1" noTextEdit="1"/>
          </p:cNvSpPr>
          <p:nvPr/>
        </p:nvSpPr>
        <p:spPr bwMode="auto">
          <a:xfrm rot="18896191">
            <a:off x="2338852" y="2083385"/>
            <a:ext cx="2421335" cy="1175996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466956"/>
              </a:avLst>
            </a:prstTxWarp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cs typeface="Arial" pitchFamily="34" charset="0"/>
              </a:rPr>
              <a:t>Competency models</a:t>
            </a:r>
            <a:endParaRPr lang="en-US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WordArt 2"/>
          <p:cNvSpPr>
            <a:spLocks noChangeArrowheads="1" noChangeShapeType="1" noTextEdit="1"/>
          </p:cNvSpPr>
          <p:nvPr/>
        </p:nvSpPr>
        <p:spPr bwMode="auto">
          <a:xfrm rot="4451082">
            <a:off x="4568705" y="2560615"/>
            <a:ext cx="2506761" cy="1483625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466956"/>
              </a:avLst>
            </a:prstTxWarp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cs typeface="Arial" pitchFamily="34" charset="0"/>
              </a:rPr>
              <a:t>Employee development</a:t>
            </a:r>
            <a:endParaRPr lang="en-US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WordArt 3"/>
          <p:cNvSpPr>
            <a:spLocks noChangeArrowheads="1" noChangeShapeType="1" noTextEdit="1"/>
          </p:cNvSpPr>
          <p:nvPr/>
        </p:nvSpPr>
        <p:spPr bwMode="auto">
          <a:xfrm rot="11761915" flipH="1" flipV="1">
            <a:off x="2936669" y="4786582"/>
            <a:ext cx="2314334" cy="931758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1068962"/>
              </a:avLst>
            </a:prstTxWarp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Reporting and analysis 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WordArt 2"/>
          <p:cNvSpPr>
            <a:spLocks noChangeArrowheads="1" noChangeShapeType="1" noTextEdit="1"/>
          </p:cNvSpPr>
          <p:nvPr/>
        </p:nvSpPr>
        <p:spPr bwMode="auto">
          <a:xfrm rot="18757480">
            <a:off x="3257768" y="2722330"/>
            <a:ext cx="1450156" cy="792738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466956"/>
              </a:avLst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performance 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management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WordArt 2"/>
          <p:cNvSpPr>
            <a:spLocks noChangeArrowheads="1" noChangeShapeType="1" noTextEdit="1"/>
          </p:cNvSpPr>
          <p:nvPr/>
        </p:nvSpPr>
        <p:spPr bwMode="auto">
          <a:xfrm rot="2563112">
            <a:off x="4232692" y="2569678"/>
            <a:ext cx="1776996" cy="1175996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466956"/>
              </a:avLst>
            </a:prstTxWarp>
          </a:bodyPr>
          <a:lstStyle/>
          <a:p>
            <a:pPr algn="ctr"/>
            <a:r>
              <a:rPr lang="en-US" sz="1100" dirty="0" err="1" smtClean="0">
                <a:solidFill>
                  <a:schemeClr val="bg1"/>
                </a:solidFill>
                <a:cs typeface="Arial" pitchFamily="34" charset="0"/>
              </a:rPr>
              <a:t>Recruting</a:t>
            </a:r>
            <a:r>
              <a:rPr lang="en-US" sz="1100" dirty="0" smtClean="0">
                <a:solidFill>
                  <a:schemeClr val="bg1"/>
                </a:solidFill>
                <a:cs typeface="Arial" pitchFamily="34" charset="0"/>
              </a:rPr>
              <a:t> software</a:t>
            </a:r>
            <a:endParaRPr 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 rot="7939010" flipH="1" flipV="1">
            <a:off x="4678614" y="4238513"/>
            <a:ext cx="1430759" cy="570682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92740"/>
              </a:avLst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Learning management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WordArt 3"/>
          <p:cNvSpPr>
            <a:spLocks noChangeArrowheads="1" noChangeShapeType="1" noTextEdit="1"/>
          </p:cNvSpPr>
          <p:nvPr/>
        </p:nvSpPr>
        <p:spPr bwMode="auto">
          <a:xfrm rot="13720503" flipH="1" flipV="1">
            <a:off x="2899174" y="4183034"/>
            <a:ext cx="1721061" cy="651748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92740"/>
              </a:avLst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Compensation management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Freeform 12"/>
          <p:cNvSpPr>
            <a:spLocks/>
          </p:cNvSpPr>
          <p:nvPr/>
        </p:nvSpPr>
        <p:spPr bwMode="auto">
          <a:xfrm rot="1373044">
            <a:off x="3905786" y="1617161"/>
            <a:ext cx="2069454" cy="546974"/>
          </a:xfrm>
          <a:custGeom>
            <a:avLst/>
            <a:gdLst/>
            <a:ahLst/>
            <a:cxnLst>
              <a:cxn ang="0">
                <a:pos x="0" y="84"/>
              </a:cxn>
              <a:cxn ang="0">
                <a:pos x="179" y="0"/>
              </a:cxn>
              <a:cxn ang="0">
                <a:pos x="262" y="15"/>
              </a:cxn>
            </a:cxnLst>
            <a:rect l="0" t="0" r="r" b="b"/>
            <a:pathLst>
              <a:path w="262" h="84">
                <a:moveTo>
                  <a:pt x="0" y="84"/>
                </a:moveTo>
                <a:cubicBezTo>
                  <a:pt x="43" y="33"/>
                  <a:pt x="107" y="0"/>
                  <a:pt x="179" y="0"/>
                </a:cubicBezTo>
                <a:cubicBezTo>
                  <a:pt x="208" y="0"/>
                  <a:pt x="236" y="5"/>
                  <a:pt x="262" y="15"/>
                </a:cubicBezTo>
              </a:path>
            </a:pathLst>
          </a:custGeom>
          <a:noFill/>
          <a:ln w="19050" cap="flat">
            <a:solidFill>
              <a:schemeClr val="accent5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4"/>
          <p:cNvSpPr>
            <a:spLocks/>
          </p:cNvSpPr>
          <p:nvPr/>
        </p:nvSpPr>
        <p:spPr bwMode="auto">
          <a:xfrm rot="3592832">
            <a:off x="1777062" y="3732558"/>
            <a:ext cx="2046048" cy="706436"/>
          </a:xfrm>
          <a:custGeom>
            <a:avLst/>
            <a:gdLst/>
            <a:ahLst/>
            <a:cxnLst>
              <a:cxn ang="0">
                <a:pos x="259" y="94"/>
              </a:cxn>
              <a:cxn ang="0">
                <a:pos x="193" y="103"/>
              </a:cxn>
              <a:cxn ang="0">
                <a:pos x="0" y="0"/>
              </a:cxn>
            </a:cxnLst>
            <a:rect l="0" t="0" r="r" b="b"/>
            <a:pathLst>
              <a:path w="259" h="103">
                <a:moveTo>
                  <a:pt x="259" y="94"/>
                </a:moveTo>
                <a:cubicBezTo>
                  <a:pt x="238" y="100"/>
                  <a:pt x="216" y="103"/>
                  <a:pt x="193" y="103"/>
                </a:cubicBezTo>
                <a:cubicBezTo>
                  <a:pt x="112" y="103"/>
                  <a:pt x="42" y="62"/>
                  <a:pt x="0" y="0"/>
                </a:cubicBezTo>
              </a:path>
            </a:pathLst>
          </a:custGeom>
          <a:noFill/>
          <a:ln w="19050" cap="flat">
            <a:solidFill>
              <a:schemeClr val="accent5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5"/>
          <p:cNvSpPr>
            <a:spLocks/>
          </p:cNvSpPr>
          <p:nvPr/>
        </p:nvSpPr>
        <p:spPr bwMode="auto">
          <a:xfrm rot="824175">
            <a:off x="5220675" y="4119134"/>
            <a:ext cx="1090192" cy="1738474"/>
          </a:xfrm>
          <a:custGeom>
            <a:avLst/>
            <a:gdLst/>
            <a:ahLst/>
            <a:cxnLst>
              <a:cxn ang="0">
                <a:pos x="166" y="0"/>
              </a:cxn>
              <a:cxn ang="0">
                <a:pos x="0" y="220"/>
              </a:cxn>
            </a:cxnLst>
            <a:rect l="0" t="0" r="r" b="b"/>
            <a:pathLst>
              <a:path w="166" h="220">
                <a:moveTo>
                  <a:pt x="166" y="0"/>
                </a:moveTo>
                <a:cubicBezTo>
                  <a:pt x="165" y="104"/>
                  <a:pt x="95" y="191"/>
                  <a:pt x="0" y="220"/>
                </a:cubicBezTo>
              </a:path>
            </a:pathLst>
          </a:custGeom>
          <a:noFill/>
          <a:ln w="19050" cap="flat">
            <a:solidFill>
              <a:schemeClr val="accent5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4559958</TotalTime>
  <Words>17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1807</cp:revision>
  <dcterms:created xsi:type="dcterms:W3CDTF">2010-07-23T09:33:49Z</dcterms:created>
  <dcterms:modified xsi:type="dcterms:W3CDTF">2012-07-18T18:36:39Z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