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724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ANSOFF GROWTH MATRIX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8" name="Round Same Side Corner Rectangle 27"/>
          <p:cNvSpPr/>
          <p:nvPr/>
        </p:nvSpPr>
        <p:spPr>
          <a:xfrm rot="16200000">
            <a:off x="372428" y="3659658"/>
            <a:ext cx="4363126" cy="678426"/>
          </a:xfrm>
          <a:prstGeom prst="round2SameRect">
            <a:avLst>
              <a:gd name="adj1" fmla="val 38750"/>
              <a:gd name="adj2" fmla="val 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 Same Side Corner Rectangle 26"/>
          <p:cNvSpPr/>
          <p:nvPr/>
        </p:nvSpPr>
        <p:spPr>
          <a:xfrm>
            <a:off x="2566711" y="1490816"/>
            <a:ext cx="4384327" cy="678426"/>
          </a:xfrm>
          <a:prstGeom prst="round2SameRect">
            <a:avLst>
              <a:gd name="adj1" fmla="val 38750"/>
              <a:gd name="adj2" fmla="val 0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 rot="18900000">
            <a:off x="2913227" y="2125592"/>
            <a:ext cx="3645869" cy="373714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50000"/>
                </a:schemeClr>
              </a:gs>
              <a:gs pos="75000">
                <a:schemeClr val="bg1">
                  <a:lumMod val="50000"/>
                  <a:shade val="67500"/>
                  <a:satMod val="115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2549031" y="1824319"/>
            <a:ext cx="2140009" cy="2129331"/>
            <a:chOff x="2140574" y="1219200"/>
            <a:chExt cx="2312572" cy="2301034"/>
          </a:xfrm>
        </p:grpSpPr>
        <p:sp>
          <p:nvSpPr>
            <p:cNvPr id="31" name="Freeform 7"/>
            <p:cNvSpPr>
              <a:spLocks/>
            </p:cNvSpPr>
            <p:nvPr/>
          </p:nvSpPr>
          <p:spPr bwMode="auto">
            <a:xfrm>
              <a:off x="2200581" y="1263052"/>
              <a:ext cx="2252565" cy="2257182"/>
            </a:xfrm>
            <a:custGeom>
              <a:avLst/>
              <a:gdLst/>
              <a:ahLst/>
              <a:cxnLst>
                <a:cxn ang="0">
                  <a:pos x="413" y="346"/>
                </a:cxn>
                <a:cxn ang="0">
                  <a:pos x="345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5" y="0"/>
                </a:cxn>
                <a:cxn ang="0">
                  <a:pos x="413" y="68"/>
                </a:cxn>
                <a:cxn ang="0">
                  <a:pos x="413" y="346"/>
                </a:cxn>
              </a:cxnLst>
              <a:rect l="0" t="0" r="r" b="b"/>
              <a:pathLst>
                <a:path w="413" h="414">
                  <a:moveTo>
                    <a:pt x="413" y="346"/>
                  </a:moveTo>
                  <a:cubicBezTo>
                    <a:pt x="413" y="383"/>
                    <a:pt x="383" y="414"/>
                    <a:pt x="345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0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83" y="0"/>
                    <a:pt x="413" y="31"/>
                    <a:pt x="413" y="68"/>
                  </a:cubicBezTo>
                  <a:lnTo>
                    <a:pt x="413" y="34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0"/>
            <p:cNvSpPr>
              <a:spLocks/>
            </p:cNvSpPr>
            <p:nvPr/>
          </p:nvSpPr>
          <p:spPr bwMode="auto">
            <a:xfrm>
              <a:off x="2140574" y="1219200"/>
              <a:ext cx="2257181" cy="2257182"/>
            </a:xfrm>
            <a:custGeom>
              <a:avLst/>
              <a:gdLst/>
              <a:ahLst/>
              <a:cxnLst>
                <a:cxn ang="0">
                  <a:pos x="414" y="346"/>
                </a:cxn>
                <a:cxn ang="0">
                  <a:pos x="346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6" y="0"/>
                </a:cxn>
                <a:cxn ang="0">
                  <a:pos x="414" y="68"/>
                </a:cxn>
                <a:cxn ang="0">
                  <a:pos x="414" y="346"/>
                </a:cxn>
              </a:cxnLst>
              <a:rect l="0" t="0" r="r" b="b"/>
              <a:pathLst>
                <a:path w="414" h="414">
                  <a:moveTo>
                    <a:pt x="414" y="346"/>
                  </a:moveTo>
                  <a:cubicBezTo>
                    <a:pt x="414" y="383"/>
                    <a:pt x="383" y="414"/>
                    <a:pt x="346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1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1" y="0"/>
                    <a:pt x="68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83" y="0"/>
                    <a:pt x="414" y="31"/>
                    <a:pt x="414" y="68"/>
                  </a:cubicBezTo>
                  <a:lnTo>
                    <a:pt x="414" y="3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9525">
              <a:solidFill>
                <a:srgbClr val="8A6D0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549031" y="4043351"/>
            <a:ext cx="2140009" cy="2129330"/>
            <a:chOff x="2544434" y="4122382"/>
            <a:chExt cx="1922907" cy="1913311"/>
          </a:xfrm>
        </p:grpSpPr>
        <p:sp>
          <p:nvSpPr>
            <p:cNvPr id="33" name="Freeform 11"/>
            <p:cNvSpPr>
              <a:spLocks/>
            </p:cNvSpPr>
            <p:nvPr/>
          </p:nvSpPr>
          <p:spPr bwMode="auto">
            <a:xfrm>
              <a:off x="2594330" y="4122382"/>
              <a:ext cx="1873011" cy="1876850"/>
            </a:xfrm>
            <a:custGeom>
              <a:avLst/>
              <a:gdLst/>
              <a:ahLst/>
              <a:cxnLst>
                <a:cxn ang="0">
                  <a:pos x="413" y="346"/>
                </a:cxn>
                <a:cxn ang="0">
                  <a:pos x="345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5" y="0"/>
                </a:cxn>
                <a:cxn ang="0">
                  <a:pos x="413" y="68"/>
                </a:cxn>
                <a:cxn ang="0">
                  <a:pos x="413" y="346"/>
                </a:cxn>
              </a:cxnLst>
              <a:rect l="0" t="0" r="r" b="b"/>
              <a:pathLst>
                <a:path w="413" h="414">
                  <a:moveTo>
                    <a:pt x="413" y="346"/>
                  </a:moveTo>
                  <a:cubicBezTo>
                    <a:pt x="413" y="383"/>
                    <a:pt x="383" y="414"/>
                    <a:pt x="345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0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83" y="0"/>
                    <a:pt x="413" y="31"/>
                    <a:pt x="413" y="68"/>
                  </a:cubicBezTo>
                  <a:lnTo>
                    <a:pt x="413" y="34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2"/>
            <p:cNvSpPr>
              <a:spLocks/>
            </p:cNvSpPr>
            <p:nvPr/>
          </p:nvSpPr>
          <p:spPr bwMode="auto">
            <a:xfrm>
              <a:off x="2544434" y="4158843"/>
              <a:ext cx="1876849" cy="1876850"/>
            </a:xfrm>
            <a:custGeom>
              <a:avLst/>
              <a:gdLst/>
              <a:ahLst/>
              <a:cxnLst>
                <a:cxn ang="0">
                  <a:pos x="414" y="346"/>
                </a:cxn>
                <a:cxn ang="0">
                  <a:pos x="346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6" y="0"/>
                </a:cxn>
                <a:cxn ang="0">
                  <a:pos x="414" y="68"/>
                </a:cxn>
                <a:cxn ang="0">
                  <a:pos x="414" y="346"/>
                </a:cxn>
              </a:cxnLst>
              <a:rect l="0" t="0" r="r" b="b"/>
              <a:pathLst>
                <a:path w="414" h="414">
                  <a:moveTo>
                    <a:pt x="414" y="346"/>
                  </a:moveTo>
                  <a:cubicBezTo>
                    <a:pt x="414" y="383"/>
                    <a:pt x="383" y="414"/>
                    <a:pt x="346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1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1" y="0"/>
                    <a:pt x="68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83" y="0"/>
                    <a:pt x="414" y="31"/>
                    <a:pt x="414" y="68"/>
                  </a:cubicBezTo>
                  <a:lnTo>
                    <a:pt x="414" y="3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 w="9525">
              <a:solidFill>
                <a:srgbClr val="8A6D04"/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23781" y="1824319"/>
            <a:ext cx="2136692" cy="2129331"/>
            <a:chOff x="4588412" y="2128469"/>
            <a:chExt cx="1919926" cy="1913312"/>
          </a:xfrm>
        </p:grpSpPr>
        <p:sp>
          <p:nvSpPr>
            <p:cNvPr id="35" name="Freeform 13"/>
            <p:cNvSpPr>
              <a:spLocks/>
            </p:cNvSpPr>
            <p:nvPr/>
          </p:nvSpPr>
          <p:spPr bwMode="auto">
            <a:xfrm>
              <a:off x="4588412" y="2164932"/>
              <a:ext cx="1876849" cy="1876849"/>
            </a:xfrm>
            <a:custGeom>
              <a:avLst/>
              <a:gdLst/>
              <a:ahLst/>
              <a:cxnLst>
                <a:cxn ang="0">
                  <a:pos x="414" y="346"/>
                </a:cxn>
                <a:cxn ang="0">
                  <a:pos x="346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6" y="0"/>
                </a:cxn>
                <a:cxn ang="0">
                  <a:pos x="414" y="68"/>
                </a:cxn>
                <a:cxn ang="0">
                  <a:pos x="414" y="346"/>
                </a:cxn>
              </a:cxnLst>
              <a:rect l="0" t="0" r="r" b="b"/>
              <a:pathLst>
                <a:path w="414" h="414">
                  <a:moveTo>
                    <a:pt x="414" y="346"/>
                  </a:moveTo>
                  <a:cubicBezTo>
                    <a:pt x="414" y="383"/>
                    <a:pt x="383" y="414"/>
                    <a:pt x="346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1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1" y="0"/>
                    <a:pt x="68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83" y="0"/>
                    <a:pt x="414" y="31"/>
                    <a:pt x="414" y="68"/>
                  </a:cubicBezTo>
                  <a:lnTo>
                    <a:pt x="414" y="34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4"/>
            <p:cNvSpPr>
              <a:spLocks/>
            </p:cNvSpPr>
            <p:nvPr/>
          </p:nvSpPr>
          <p:spPr bwMode="auto">
            <a:xfrm>
              <a:off x="4635327" y="2128469"/>
              <a:ext cx="1873011" cy="1876849"/>
            </a:xfrm>
            <a:custGeom>
              <a:avLst/>
              <a:gdLst/>
              <a:ahLst/>
              <a:cxnLst>
                <a:cxn ang="0">
                  <a:pos x="413" y="346"/>
                </a:cxn>
                <a:cxn ang="0">
                  <a:pos x="345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5" y="0"/>
                </a:cxn>
                <a:cxn ang="0">
                  <a:pos x="413" y="68"/>
                </a:cxn>
                <a:cxn ang="0">
                  <a:pos x="413" y="346"/>
                </a:cxn>
              </a:cxnLst>
              <a:rect l="0" t="0" r="r" b="b"/>
              <a:pathLst>
                <a:path w="413" h="414">
                  <a:moveTo>
                    <a:pt x="413" y="346"/>
                  </a:moveTo>
                  <a:cubicBezTo>
                    <a:pt x="413" y="383"/>
                    <a:pt x="383" y="414"/>
                    <a:pt x="345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0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83" y="0"/>
                    <a:pt x="413" y="31"/>
                    <a:pt x="413" y="68"/>
                  </a:cubicBezTo>
                  <a:lnTo>
                    <a:pt x="413" y="3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9525">
              <a:solidFill>
                <a:srgbClr val="8A6D0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849222" y="4043351"/>
            <a:ext cx="2135737" cy="2129330"/>
            <a:chOff x="4611272" y="4122382"/>
            <a:chExt cx="1919068" cy="1913311"/>
          </a:xfrm>
        </p:grpSpPr>
        <p:sp>
          <p:nvSpPr>
            <p:cNvPr id="37" name="Freeform 15"/>
            <p:cNvSpPr>
              <a:spLocks/>
            </p:cNvSpPr>
            <p:nvPr/>
          </p:nvSpPr>
          <p:spPr bwMode="auto">
            <a:xfrm>
              <a:off x="4611272" y="4122382"/>
              <a:ext cx="1876849" cy="1876850"/>
            </a:xfrm>
            <a:custGeom>
              <a:avLst/>
              <a:gdLst/>
              <a:ahLst/>
              <a:cxnLst>
                <a:cxn ang="0">
                  <a:pos x="414" y="346"/>
                </a:cxn>
                <a:cxn ang="0">
                  <a:pos x="346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6" y="0"/>
                </a:cxn>
                <a:cxn ang="0">
                  <a:pos x="414" y="68"/>
                </a:cxn>
                <a:cxn ang="0">
                  <a:pos x="414" y="346"/>
                </a:cxn>
              </a:cxnLst>
              <a:rect l="0" t="0" r="r" b="b"/>
              <a:pathLst>
                <a:path w="414" h="414">
                  <a:moveTo>
                    <a:pt x="414" y="346"/>
                  </a:moveTo>
                  <a:cubicBezTo>
                    <a:pt x="414" y="383"/>
                    <a:pt x="383" y="414"/>
                    <a:pt x="346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1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1" y="0"/>
                    <a:pt x="68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83" y="0"/>
                    <a:pt x="414" y="31"/>
                    <a:pt x="414" y="68"/>
                  </a:cubicBezTo>
                  <a:lnTo>
                    <a:pt x="414" y="34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6"/>
            <p:cNvSpPr>
              <a:spLocks/>
            </p:cNvSpPr>
            <p:nvPr/>
          </p:nvSpPr>
          <p:spPr bwMode="auto">
            <a:xfrm>
              <a:off x="4657330" y="4158843"/>
              <a:ext cx="1873010" cy="1876850"/>
            </a:xfrm>
            <a:custGeom>
              <a:avLst/>
              <a:gdLst/>
              <a:ahLst/>
              <a:cxnLst>
                <a:cxn ang="0">
                  <a:pos x="413" y="346"/>
                </a:cxn>
                <a:cxn ang="0">
                  <a:pos x="345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5" y="0"/>
                </a:cxn>
                <a:cxn ang="0">
                  <a:pos x="413" y="68"/>
                </a:cxn>
                <a:cxn ang="0">
                  <a:pos x="413" y="346"/>
                </a:cxn>
              </a:cxnLst>
              <a:rect l="0" t="0" r="r" b="b"/>
              <a:pathLst>
                <a:path w="413" h="414">
                  <a:moveTo>
                    <a:pt x="413" y="346"/>
                  </a:moveTo>
                  <a:cubicBezTo>
                    <a:pt x="413" y="383"/>
                    <a:pt x="383" y="414"/>
                    <a:pt x="345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0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83" y="0"/>
                    <a:pt x="413" y="31"/>
                    <a:pt x="413" y="68"/>
                  </a:cubicBezTo>
                  <a:lnTo>
                    <a:pt x="413" y="34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 w="9525">
              <a:solidFill>
                <a:srgbClr val="8A6D04"/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2515829" y="4713338"/>
            <a:ext cx="21200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Market Development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600632" y="2508455"/>
            <a:ext cx="19504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Market Penetration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890319" y="4882945"/>
            <a:ext cx="2120081" cy="411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Diversification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975123" y="2423651"/>
            <a:ext cx="1865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Product Development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 rot="16200000">
            <a:off x="1220162" y="3804122"/>
            <a:ext cx="1441655" cy="376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Market</a:t>
            </a:r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618271" y="1066800"/>
            <a:ext cx="2120081" cy="376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Product</a:t>
            </a:r>
            <a:endParaRPr lang="en-US" sz="16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 rot="16200000">
            <a:off x="1920549" y="5050894"/>
            <a:ext cx="848032" cy="342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new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685435" y="1487503"/>
            <a:ext cx="1441655" cy="342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existing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 rot="16200000">
            <a:off x="1538935" y="2634002"/>
            <a:ext cx="1611261" cy="342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existing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483942" y="1487503"/>
            <a:ext cx="1119403" cy="342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new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03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4558004</TotalTime>
  <Words>16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TZ-手动增减;XG-渐变;KJ-平面;DH-静态;XJ-二级</cp:keywords>
  <dc:description>PPTfans.cn</dc:description>
  <cp:revision>1494</cp:revision>
  <dcterms:created xsi:type="dcterms:W3CDTF">2010-07-23T09:33:49Z</dcterms:created>
  <dcterms:modified xsi:type="dcterms:W3CDTF">2012-07-18T18:15:36Z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