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5000">
              <a:schemeClr val="bg1">
                <a:tint val="80000"/>
                <a:satMod val="300000"/>
              </a:schemeClr>
            </a:gs>
            <a:gs pos="65000">
              <a:schemeClr val="bg1">
                <a:lumMod val="85000"/>
              </a:schemeClr>
            </a:gs>
            <a:gs pos="76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204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3000">
              <a:schemeClr val="bg1">
                <a:tint val="80000"/>
                <a:satMod val="300000"/>
              </a:schemeClr>
            </a:gs>
            <a:gs pos="67000">
              <a:schemeClr val="bg1">
                <a:lumMod val="75000"/>
              </a:schemeClr>
            </a:gs>
            <a:gs pos="76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3558540" y="2971800"/>
            <a:ext cx="1905000" cy="1799614"/>
            <a:chOff x="3505200" y="4343400"/>
            <a:chExt cx="1905000" cy="1799614"/>
          </a:xfrm>
        </p:grpSpPr>
        <p:grpSp>
          <p:nvGrpSpPr>
            <p:cNvPr id="11" name="Group 29"/>
            <p:cNvGrpSpPr/>
            <p:nvPr/>
          </p:nvGrpSpPr>
          <p:grpSpPr>
            <a:xfrm>
              <a:off x="3588989" y="4343400"/>
              <a:ext cx="1799616" cy="1799614"/>
              <a:chOff x="3721100" y="1498600"/>
              <a:chExt cx="1687513" cy="1687513"/>
            </a:xfrm>
          </p:grpSpPr>
          <p:sp>
            <p:nvSpPr>
              <p:cNvPr id="13" name="Freeform 8"/>
              <p:cNvSpPr>
                <a:spLocks/>
              </p:cNvSpPr>
              <p:nvPr/>
            </p:nvSpPr>
            <p:spPr bwMode="auto">
              <a:xfrm>
                <a:off x="3721100" y="1498600"/>
                <a:ext cx="1687513" cy="1687513"/>
              </a:xfrm>
              <a:custGeom>
                <a:avLst/>
                <a:gdLst/>
                <a:ahLst/>
                <a:cxnLst>
                  <a:cxn ang="0">
                    <a:pos x="328" y="425"/>
                  </a:cxn>
                  <a:cxn ang="0">
                    <a:pos x="450" y="225"/>
                  </a:cxn>
                  <a:cxn ang="0">
                    <a:pos x="225" y="0"/>
                  </a:cxn>
                  <a:cxn ang="0">
                    <a:pos x="0" y="225"/>
                  </a:cxn>
                  <a:cxn ang="0">
                    <a:pos x="121" y="424"/>
                  </a:cxn>
                  <a:cxn ang="0">
                    <a:pos x="225" y="450"/>
                  </a:cxn>
                  <a:cxn ang="0">
                    <a:pos x="328" y="425"/>
                  </a:cxn>
                </a:cxnLst>
                <a:rect l="0" t="0" r="r" b="b"/>
                <a:pathLst>
                  <a:path w="450" h="450">
                    <a:moveTo>
                      <a:pt x="328" y="425"/>
                    </a:moveTo>
                    <a:cubicBezTo>
                      <a:pt x="401" y="387"/>
                      <a:pt x="450" y="312"/>
                      <a:pt x="450" y="225"/>
                    </a:cubicBezTo>
                    <a:cubicBezTo>
                      <a:pt x="450" y="101"/>
                      <a:pt x="349" y="0"/>
                      <a:pt x="225" y="0"/>
                    </a:cubicBezTo>
                    <a:cubicBezTo>
                      <a:pt x="101" y="0"/>
                      <a:pt x="0" y="101"/>
                      <a:pt x="0" y="225"/>
                    </a:cubicBezTo>
                    <a:cubicBezTo>
                      <a:pt x="0" y="312"/>
                      <a:pt x="49" y="387"/>
                      <a:pt x="121" y="424"/>
                    </a:cubicBezTo>
                    <a:cubicBezTo>
                      <a:pt x="152" y="441"/>
                      <a:pt x="188" y="450"/>
                      <a:pt x="225" y="450"/>
                    </a:cubicBezTo>
                    <a:cubicBezTo>
                      <a:pt x="262" y="450"/>
                      <a:pt x="297" y="441"/>
                      <a:pt x="328" y="425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000"/>
              </a:p>
            </p:txBody>
          </p:sp>
          <p:sp>
            <p:nvSpPr>
              <p:cNvPr id="14" name="Oval 33"/>
              <p:cNvSpPr>
                <a:spLocks noChangeArrowheads="1"/>
              </p:cNvSpPr>
              <p:nvPr/>
            </p:nvSpPr>
            <p:spPr bwMode="auto">
              <a:xfrm>
                <a:off x="3905249" y="1514475"/>
                <a:ext cx="1323975" cy="1008823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0">
                    <a:schemeClr val="bg1">
                      <a:alpha val="49000"/>
                    </a:schemeClr>
                  </a:gs>
                  <a:gs pos="100000">
                    <a:schemeClr val="bg1">
                      <a:shade val="100000"/>
                      <a:satMod val="115000"/>
                      <a:alpha val="0"/>
                    </a:schemeClr>
                  </a:gs>
                </a:gsLst>
                <a:lin ang="54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000"/>
              </a:p>
            </p:txBody>
          </p:sp>
        </p:grpSp>
        <p:sp>
          <p:nvSpPr>
            <p:cNvPr id="9" name="Rectangle 8"/>
            <p:cNvSpPr/>
            <p:nvPr/>
          </p:nvSpPr>
          <p:spPr>
            <a:xfrm>
              <a:off x="3505200" y="4953000"/>
              <a:ext cx="1905000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 err="1" smtClean="0">
                  <a:solidFill>
                    <a:schemeClr val="bg1"/>
                  </a:solidFill>
                  <a:cs typeface="Arial" pitchFamily="34" charset="0"/>
                </a:rPr>
                <a:t>Empoyment</a:t>
              </a:r>
              <a:r>
                <a:rPr lang="en-US" sz="2000" dirty="0" smtClean="0">
                  <a:solidFill>
                    <a:schemeClr val="bg1"/>
                  </a:solidFill>
                  <a:cs typeface="Arial" pitchFamily="34" charset="0"/>
                </a:rPr>
                <a:t> branding         </a:t>
              </a:r>
              <a:endParaRPr lang="en-US" sz="24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863340" y="1219200"/>
            <a:ext cx="1311936" cy="1311934"/>
            <a:chOff x="3721099" y="1498600"/>
            <a:chExt cx="1687513" cy="1687512"/>
          </a:xfrm>
        </p:grpSpPr>
        <p:sp>
          <p:nvSpPr>
            <p:cNvPr id="17" name="Freeform 8"/>
            <p:cNvSpPr>
              <a:spLocks/>
            </p:cNvSpPr>
            <p:nvPr/>
          </p:nvSpPr>
          <p:spPr bwMode="auto">
            <a:xfrm>
              <a:off x="3721099" y="1498600"/>
              <a:ext cx="1687513" cy="1687512"/>
            </a:xfrm>
            <a:custGeom>
              <a:avLst/>
              <a:gdLst/>
              <a:ahLst/>
              <a:cxnLst>
                <a:cxn ang="0">
                  <a:pos x="328" y="425"/>
                </a:cxn>
                <a:cxn ang="0">
                  <a:pos x="450" y="225"/>
                </a:cxn>
                <a:cxn ang="0">
                  <a:pos x="225" y="0"/>
                </a:cxn>
                <a:cxn ang="0">
                  <a:pos x="0" y="225"/>
                </a:cxn>
                <a:cxn ang="0">
                  <a:pos x="121" y="424"/>
                </a:cxn>
                <a:cxn ang="0">
                  <a:pos x="225" y="450"/>
                </a:cxn>
                <a:cxn ang="0">
                  <a:pos x="328" y="425"/>
                </a:cxn>
              </a:cxnLst>
              <a:rect l="0" t="0" r="r" b="b"/>
              <a:pathLst>
                <a:path w="450" h="450">
                  <a:moveTo>
                    <a:pt x="328" y="425"/>
                  </a:moveTo>
                  <a:cubicBezTo>
                    <a:pt x="401" y="387"/>
                    <a:pt x="450" y="312"/>
                    <a:pt x="450" y="225"/>
                  </a:cubicBezTo>
                  <a:cubicBezTo>
                    <a:pt x="450" y="101"/>
                    <a:pt x="349" y="0"/>
                    <a:pt x="225" y="0"/>
                  </a:cubicBezTo>
                  <a:cubicBezTo>
                    <a:pt x="101" y="0"/>
                    <a:pt x="0" y="101"/>
                    <a:pt x="0" y="225"/>
                  </a:cubicBezTo>
                  <a:cubicBezTo>
                    <a:pt x="0" y="312"/>
                    <a:pt x="49" y="387"/>
                    <a:pt x="121" y="424"/>
                  </a:cubicBezTo>
                  <a:cubicBezTo>
                    <a:pt x="152" y="441"/>
                    <a:pt x="188" y="450"/>
                    <a:pt x="225" y="450"/>
                  </a:cubicBezTo>
                  <a:cubicBezTo>
                    <a:pt x="262" y="450"/>
                    <a:pt x="297" y="441"/>
                    <a:pt x="328" y="425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9525">
              <a:solidFill>
                <a:srgbClr val="A65C0A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8" name="Oval 33"/>
            <p:cNvSpPr>
              <a:spLocks noChangeArrowheads="1"/>
            </p:cNvSpPr>
            <p:nvPr/>
          </p:nvSpPr>
          <p:spPr bwMode="auto">
            <a:xfrm>
              <a:off x="3905249" y="1514475"/>
              <a:ext cx="1323975" cy="1008823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50000">
                  <a:schemeClr val="bg1">
                    <a:alpha val="49000"/>
                  </a:schemeClr>
                </a:gs>
                <a:gs pos="100000">
                  <a:schemeClr val="bg1">
                    <a:shade val="100000"/>
                    <a:satMod val="115000"/>
                    <a:alpha val="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805940" y="2552700"/>
            <a:ext cx="1311936" cy="1311934"/>
            <a:chOff x="3721099" y="1498600"/>
            <a:chExt cx="1687513" cy="1687512"/>
          </a:xfrm>
        </p:grpSpPr>
        <p:sp>
          <p:nvSpPr>
            <p:cNvPr id="20" name="Freeform 8"/>
            <p:cNvSpPr>
              <a:spLocks/>
            </p:cNvSpPr>
            <p:nvPr/>
          </p:nvSpPr>
          <p:spPr bwMode="auto">
            <a:xfrm>
              <a:off x="3721099" y="1498600"/>
              <a:ext cx="1687513" cy="1687512"/>
            </a:xfrm>
            <a:custGeom>
              <a:avLst/>
              <a:gdLst/>
              <a:ahLst/>
              <a:cxnLst>
                <a:cxn ang="0">
                  <a:pos x="328" y="425"/>
                </a:cxn>
                <a:cxn ang="0">
                  <a:pos x="450" y="225"/>
                </a:cxn>
                <a:cxn ang="0">
                  <a:pos x="225" y="0"/>
                </a:cxn>
                <a:cxn ang="0">
                  <a:pos x="0" y="225"/>
                </a:cxn>
                <a:cxn ang="0">
                  <a:pos x="121" y="424"/>
                </a:cxn>
                <a:cxn ang="0">
                  <a:pos x="225" y="450"/>
                </a:cxn>
                <a:cxn ang="0">
                  <a:pos x="328" y="425"/>
                </a:cxn>
              </a:cxnLst>
              <a:rect l="0" t="0" r="r" b="b"/>
              <a:pathLst>
                <a:path w="450" h="450">
                  <a:moveTo>
                    <a:pt x="328" y="425"/>
                  </a:moveTo>
                  <a:cubicBezTo>
                    <a:pt x="401" y="387"/>
                    <a:pt x="450" y="312"/>
                    <a:pt x="450" y="225"/>
                  </a:cubicBezTo>
                  <a:cubicBezTo>
                    <a:pt x="450" y="101"/>
                    <a:pt x="349" y="0"/>
                    <a:pt x="225" y="0"/>
                  </a:cubicBezTo>
                  <a:cubicBezTo>
                    <a:pt x="101" y="0"/>
                    <a:pt x="0" y="101"/>
                    <a:pt x="0" y="225"/>
                  </a:cubicBezTo>
                  <a:cubicBezTo>
                    <a:pt x="0" y="312"/>
                    <a:pt x="49" y="387"/>
                    <a:pt x="121" y="424"/>
                  </a:cubicBezTo>
                  <a:cubicBezTo>
                    <a:pt x="152" y="441"/>
                    <a:pt x="188" y="450"/>
                    <a:pt x="225" y="450"/>
                  </a:cubicBezTo>
                  <a:cubicBezTo>
                    <a:pt x="262" y="450"/>
                    <a:pt x="297" y="441"/>
                    <a:pt x="328" y="425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9525">
              <a:solidFill>
                <a:srgbClr val="A65C0A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1" name="Oval 33"/>
            <p:cNvSpPr>
              <a:spLocks noChangeArrowheads="1"/>
            </p:cNvSpPr>
            <p:nvPr/>
          </p:nvSpPr>
          <p:spPr bwMode="auto">
            <a:xfrm>
              <a:off x="3905249" y="1514475"/>
              <a:ext cx="1323975" cy="1008823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50000">
                  <a:schemeClr val="bg1">
                    <a:alpha val="49000"/>
                  </a:schemeClr>
                </a:gs>
                <a:gs pos="100000">
                  <a:schemeClr val="bg1">
                    <a:shade val="100000"/>
                    <a:satMod val="115000"/>
                    <a:alpha val="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996940" y="2552700"/>
            <a:ext cx="1311936" cy="1311934"/>
            <a:chOff x="3721099" y="1498600"/>
            <a:chExt cx="1687513" cy="1687512"/>
          </a:xfrm>
        </p:grpSpPr>
        <p:sp>
          <p:nvSpPr>
            <p:cNvPr id="23" name="Freeform 8"/>
            <p:cNvSpPr>
              <a:spLocks/>
            </p:cNvSpPr>
            <p:nvPr/>
          </p:nvSpPr>
          <p:spPr bwMode="auto">
            <a:xfrm>
              <a:off x="3721099" y="1498600"/>
              <a:ext cx="1687513" cy="1687512"/>
            </a:xfrm>
            <a:custGeom>
              <a:avLst/>
              <a:gdLst/>
              <a:ahLst/>
              <a:cxnLst>
                <a:cxn ang="0">
                  <a:pos x="328" y="425"/>
                </a:cxn>
                <a:cxn ang="0">
                  <a:pos x="450" y="225"/>
                </a:cxn>
                <a:cxn ang="0">
                  <a:pos x="225" y="0"/>
                </a:cxn>
                <a:cxn ang="0">
                  <a:pos x="0" y="225"/>
                </a:cxn>
                <a:cxn ang="0">
                  <a:pos x="121" y="424"/>
                </a:cxn>
                <a:cxn ang="0">
                  <a:pos x="225" y="450"/>
                </a:cxn>
                <a:cxn ang="0">
                  <a:pos x="328" y="425"/>
                </a:cxn>
              </a:cxnLst>
              <a:rect l="0" t="0" r="r" b="b"/>
              <a:pathLst>
                <a:path w="450" h="450">
                  <a:moveTo>
                    <a:pt x="328" y="425"/>
                  </a:moveTo>
                  <a:cubicBezTo>
                    <a:pt x="401" y="387"/>
                    <a:pt x="450" y="312"/>
                    <a:pt x="450" y="225"/>
                  </a:cubicBezTo>
                  <a:cubicBezTo>
                    <a:pt x="450" y="101"/>
                    <a:pt x="349" y="0"/>
                    <a:pt x="225" y="0"/>
                  </a:cubicBezTo>
                  <a:cubicBezTo>
                    <a:pt x="101" y="0"/>
                    <a:pt x="0" y="101"/>
                    <a:pt x="0" y="225"/>
                  </a:cubicBezTo>
                  <a:cubicBezTo>
                    <a:pt x="0" y="312"/>
                    <a:pt x="49" y="387"/>
                    <a:pt x="121" y="424"/>
                  </a:cubicBezTo>
                  <a:cubicBezTo>
                    <a:pt x="152" y="441"/>
                    <a:pt x="188" y="450"/>
                    <a:pt x="225" y="450"/>
                  </a:cubicBezTo>
                  <a:cubicBezTo>
                    <a:pt x="262" y="450"/>
                    <a:pt x="297" y="441"/>
                    <a:pt x="328" y="425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9525">
              <a:solidFill>
                <a:srgbClr val="A65C0A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4" name="Oval 33"/>
            <p:cNvSpPr>
              <a:spLocks noChangeArrowheads="1"/>
            </p:cNvSpPr>
            <p:nvPr/>
          </p:nvSpPr>
          <p:spPr bwMode="auto">
            <a:xfrm>
              <a:off x="3905249" y="1514475"/>
              <a:ext cx="1323975" cy="1008823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50000">
                  <a:schemeClr val="bg1">
                    <a:alpha val="49000"/>
                  </a:schemeClr>
                </a:gs>
                <a:gs pos="100000">
                  <a:schemeClr val="bg1">
                    <a:shade val="100000"/>
                    <a:satMod val="115000"/>
                    <a:alpha val="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5417820" y="4784066"/>
            <a:ext cx="1311936" cy="1311934"/>
            <a:chOff x="3721099" y="1498600"/>
            <a:chExt cx="1687513" cy="1687512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26" name="Freeform 8"/>
            <p:cNvSpPr>
              <a:spLocks/>
            </p:cNvSpPr>
            <p:nvPr/>
          </p:nvSpPr>
          <p:spPr bwMode="auto">
            <a:xfrm>
              <a:off x="3721099" y="1498600"/>
              <a:ext cx="1687513" cy="1687512"/>
            </a:xfrm>
            <a:custGeom>
              <a:avLst/>
              <a:gdLst/>
              <a:ahLst/>
              <a:cxnLst>
                <a:cxn ang="0">
                  <a:pos x="328" y="425"/>
                </a:cxn>
                <a:cxn ang="0">
                  <a:pos x="450" y="225"/>
                </a:cxn>
                <a:cxn ang="0">
                  <a:pos x="225" y="0"/>
                </a:cxn>
                <a:cxn ang="0">
                  <a:pos x="0" y="225"/>
                </a:cxn>
                <a:cxn ang="0">
                  <a:pos x="121" y="424"/>
                </a:cxn>
                <a:cxn ang="0">
                  <a:pos x="225" y="450"/>
                </a:cxn>
                <a:cxn ang="0">
                  <a:pos x="328" y="425"/>
                </a:cxn>
              </a:cxnLst>
              <a:rect l="0" t="0" r="r" b="b"/>
              <a:pathLst>
                <a:path w="450" h="450">
                  <a:moveTo>
                    <a:pt x="328" y="425"/>
                  </a:moveTo>
                  <a:cubicBezTo>
                    <a:pt x="401" y="387"/>
                    <a:pt x="450" y="312"/>
                    <a:pt x="450" y="225"/>
                  </a:cubicBezTo>
                  <a:cubicBezTo>
                    <a:pt x="450" y="101"/>
                    <a:pt x="349" y="0"/>
                    <a:pt x="225" y="0"/>
                  </a:cubicBezTo>
                  <a:cubicBezTo>
                    <a:pt x="101" y="0"/>
                    <a:pt x="0" y="101"/>
                    <a:pt x="0" y="225"/>
                  </a:cubicBezTo>
                  <a:cubicBezTo>
                    <a:pt x="0" y="312"/>
                    <a:pt x="49" y="387"/>
                    <a:pt x="121" y="424"/>
                  </a:cubicBezTo>
                  <a:cubicBezTo>
                    <a:pt x="152" y="441"/>
                    <a:pt x="188" y="450"/>
                    <a:pt x="225" y="450"/>
                  </a:cubicBezTo>
                  <a:cubicBezTo>
                    <a:pt x="262" y="450"/>
                    <a:pt x="297" y="441"/>
                    <a:pt x="328" y="425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9525">
              <a:solidFill>
                <a:srgbClr val="A65C0A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7" name="Oval 33"/>
            <p:cNvSpPr>
              <a:spLocks noChangeArrowheads="1"/>
            </p:cNvSpPr>
            <p:nvPr/>
          </p:nvSpPr>
          <p:spPr bwMode="auto">
            <a:xfrm>
              <a:off x="3905249" y="1514475"/>
              <a:ext cx="1323975" cy="1008823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50000">
                  <a:schemeClr val="bg1">
                    <a:alpha val="49000"/>
                  </a:schemeClr>
                </a:gs>
                <a:gs pos="100000">
                  <a:schemeClr val="bg1">
                    <a:shade val="100000"/>
                    <a:satMod val="115000"/>
                    <a:alpha val="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2423160" y="4784066"/>
            <a:ext cx="1311936" cy="1311934"/>
            <a:chOff x="3721099" y="1498600"/>
            <a:chExt cx="1687513" cy="1687512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29" name="Freeform 8"/>
            <p:cNvSpPr>
              <a:spLocks/>
            </p:cNvSpPr>
            <p:nvPr/>
          </p:nvSpPr>
          <p:spPr bwMode="auto">
            <a:xfrm>
              <a:off x="3721099" y="1498600"/>
              <a:ext cx="1687513" cy="1687512"/>
            </a:xfrm>
            <a:custGeom>
              <a:avLst/>
              <a:gdLst/>
              <a:ahLst/>
              <a:cxnLst>
                <a:cxn ang="0">
                  <a:pos x="328" y="425"/>
                </a:cxn>
                <a:cxn ang="0">
                  <a:pos x="450" y="225"/>
                </a:cxn>
                <a:cxn ang="0">
                  <a:pos x="225" y="0"/>
                </a:cxn>
                <a:cxn ang="0">
                  <a:pos x="0" y="225"/>
                </a:cxn>
                <a:cxn ang="0">
                  <a:pos x="121" y="424"/>
                </a:cxn>
                <a:cxn ang="0">
                  <a:pos x="225" y="450"/>
                </a:cxn>
                <a:cxn ang="0">
                  <a:pos x="328" y="425"/>
                </a:cxn>
              </a:cxnLst>
              <a:rect l="0" t="0" r="r" b="b"/>
              <a:pathLst>
                <a:path w="450" h="450">
                  <a:moveTo>
                    <a:pt x="328" y="425"/>
                  </a:moveTo>
                  <a:cubicBezTo>
                    <a:pt x="401" y="387"/>
                    <a:pt x="450" y="312"/>
                    <a:pt x="450" y="225"/>
                  </a:cubicBezTo>
                  <a:cubicBezTo>
                    <a:pt x="450" y="101"/>
                    <a:pt x="349" y="0"/>
                    <a:pt x="225" y="0"/>
                  </a:cubicBezTo>
                  <a:cubicBezTo>
                    <a:pt x="101" y="0"/>
                    <a:pt x="0" y="101"/>
                    <a:pt x="0" y="225"/>
                  </a:cubicBezTo>
                  <a:cubicBezTo>
                    <a:pt x="0" y="312"/>
                    <a:pt x="49" y="387"/>
                    <a:pt x="121" y="424"/>
                  </a:cubicBezTo>
                  <a:cubicBezTo>
                    <a:pt x="152" y="441"/>
                    <a:pt x="188" y="450"/>
                    <a:pt x="225" y="450"/>
                  </a:cubicBezTo>
                  <a:cubicBezTo>
                    <a:pt x="262" y="450"/>
                    <a:pt x="297" y="441"/>
                    <a:pt x="328" y="425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9525">
              <a:solidFill>
                <a:srgbClr val="A65C0A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3905249" y="1514475"/>
              <a:ext cx="1323975" cy="1008823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50000">
                  <a:schemeClr val="bg1">
                    <a:alpha val="49000"/>
                  </a:schemeClr>
                </a:gs>
                <a:gs pos="100000">
                  <a:schemeClr val="bg1">
                    <a:shade val="100000"/>
                    <a:satMod val="115000"/>
                    <a:alpha val="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  <p:sp>
        <p:nvSpPr>
          <p:cNvPr id="3" name="AutoShape 64"/>
          <p:cNvSpPr>
            <a:spLocks noChangeArrowheads="1"/>
          </p:cNvSpPr>
          <p:nvPr/>
        </p:nvSpPr>
        <p:spPr bwMode="gray">
          <a:xfrm>
            <a:off x="457200" y="228600"/>
            <a:ext cx="4876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</a:rPr>
              <a:t>BRANDING - </a:t>
            </a: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</a:rPr>
              <a:t>Your Text Here</a:t>
            </a:r>
            <a:endParaRPr lang="en-US" sz="2800" b="1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70020" y="1432560"/>
            <a:ext cx="1143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cs typeface="Arial" pitchFamily="34" charset="0"/>
              </a:rPr>
              <a:t>1. </a:t>
            </a:r>
            <a:endParaRPr lang="ru-RU" sz="1400" dirty="0" smtClean="0">
              <a:solidFill>
                <a:srgbClr val="000000"/>
              </a:solidFill>
              <a:cs typeface="Arial" pitchFamily="34" charset="0"/>
            </a:endParaRPr>
          </a:p>
          <a:p>
            <a:pPr algn="ctr"/>
            <a:r>
              <a:rPr lang="en-US" sz="1400" dirty="0" smtClean="0">
                <a:solidFill>
                  <a:srgbClr val="000000"/>
                </a:solidFill>
                <a:cs typeface="Arial" pitchFamily="34" charset="0"/>
              </a:rPr>
              <a:t>Job satisfaction </a:t>
            </a:r>
            <a:endParaRPr lang="en-US" sz="16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89760" y="2766060"/>
            <a:ext cx="1143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cs typeface="Arial" pitchFamily="34" charset="0"/>
              </a:rPr>
              <a:t>2. </a:t>
            </a:r>
            <a:endParaRPr lang="ru-RU" sz="1400" dirty="0" smtClean="0">
              <a:solidFill>
                <a:srgbClr val="000000"/>
              </a:solidFill>
              <a:cs typeface="Arial" pitchFamily="34" charset="0"/>
            </a:endParaRPr>
          </a:p>
          <a:p>
            <a:pPr algn="ctr"/>
            <a:r>
              <a:rPr lang="en-US" sz="1400" dirty="0" smtClean="0">
                <a:solidFill>
                  <a:srgbClr val="000000"/>
                </a:solidFill>
                <a:cs typeface="Arial" pitchFamily="34" charset="0"/>
              </a:rPr>
              <a:t>Positive </a:t>
            </a:r>
            <a:r>
              <a:rPr lang="en-US" sz="1400" dirty="0" err="1" smtClean="0">
                <a:solidFill>
                  <a:srgbClr val="000000"/>
                </a:solidFill>
                <a:cs typeface="Arial" pitchFamily="34" charset="0"/>
              </a:rPr>
              <a:t>percepiton</a:t>
            </a:r>
            <a:endParaRPr lang="en-US" sz="16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943600" y="2788920"/>
            <a:ext cx="14478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cs typeface="Arial" pitchFamily="34" charset="0"/>
              </a:rPr>
              <a:t>3. </a:t>
            </a:r>
            <a:endParaRPr lang="ru-RU" sz="1400" dirty="0" smtClean="0">
              <a:solidFill>
                <a:srgbClr val="000000"/>
              </a:solidFill>
              <a:cs typeface="Arial" pitchFamily="34" charset="0"/>
            </a:endParaRPr>
          </a:p>
          <a:p>
            <a:pPr algn="ctr"/>
            <a:r>
              <a:rPr lang="en-US" sz="1400" dirty="0" smtClean="0">
                <a:solidFill>
                  <a:srgbClr val="000000"/>
                </a:solidFill>
                <a:cs typeface="Arial" pitchFamily="34" charset="0"/>
              </a:rPr>
              <a:t>Communicating regularly</a:t>
            </a:r>
            <a:endParaRPr lang="en-US" sz="16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46020" y="5027906"/>
            <a:ext cx="12954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cs typeface="Arial" pitchFamily="34" charset="0"/>
              </a:rPr>
              <a:t>4. </a:t>
            </a:r>
            <a:endParaRPr lang="ru-RU" sz="1400" dirty="0" smtClean="0">
              <a:solidFill>
                <a:srgbClr val="000000"/>
              </a:solidFill>
              <a:cs typeface="Arial" pitchFamily="34" charset="0"/>
            </a:endParaRPr>
          </a:p>
          <a:p>
            <a:pPr algn="ctr"/>
            <a:r>
              <a:rPr lang="en-US" sz="1400" dirty="0" smtClean="0">
                <a:solidFill>
                  <a:srgbClr val="000000"/>
                </a:solidFill>
                <a:cs typeface="Arial" pitchFamily="34" charset="0"/>
              </a:rPr>
              <a:t>Continuing education</a:t>
            </a:r>
            <a:endParaRPr lang="en-US" sz="16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87340" y="4997426"/>
            <a:ext cx="14478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cs typeface="Arial" pitchFamily="34" charset="0"/>
              </a:rPr>
              <a:t>5. </a:t>
            </a:r>
            <a:endParaRPr lang="ru-RU" sz="1400" dirty="0" smtClean="0">
              <a:solidFill>
                <a:srgbClr val="000000"/>
              </a:solidFill>
              <a:cs typeface="Arial" pitchFamily="34" charset="0"/>
            </a:endParaRPr>
          </a:p>
          <a:p>
            <a:pPr algn="ctr"/>
            <a:r>
              <a:rPr lang="en-US" sz="1400" dirty="0" err="1" smtClean="0">
                <a:solidFill>
                  <a:srgbClr val="000000"/>
                </a:solidFill>
                <a:cs typeface="Arial" pitchFamily="34" charset="0"/>
              </a:rPr>
              <a:t>Recognising</a:t>
            </a:r>
            <a:r>
              <a:rPr lang="en-US" sz="1400" dirty="0" smtClean="0">
                <a:solidFill>
                  <a:srgbClr val="000000"/>
                </a:solidFill>
                <a:cs typeface="Arial" pitchFamily="34" charset="0"/>
              </a:rPr>
              <a:t> achievements</a:t>
            </a:r>
            <a:endParaRPr lang="en-US" sz="1600" dirty="0">
              <a:solidFill>
                <a:srgbClr val="000000"/>
              </a:solidFill>
              <a:cs typeface="Arial" pitchFamily="34" charset="0"/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 rot="5400000">
            <a:off x="4283234" y="2628106"/>
            <a:ext cx="533400" cy="1588"/>
          </a:xfrm>
          <a:prstGeom prst="straightConnector1">
            <a:avLst/>
          </a:prstGeom>
          <a:ln>
            <a:solidFill>
              <a:schemeClr val="tx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5400000" flipH="1" flipV="1">
            <a:off x="3441928" y="4498767"/>
            <a:ext cx="470099" cy="464166"/>
          </a:xfrm>
          <a:prstGeom prst="straightConnector1">
            <a:avLst/>
          </a:prstGeom>
          <a:ln>
            <a:solidFill>
              <a:schemeClr val="tx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16200000" flipV="1">
            <a:off x="5231974" y="4498767"/>
            <a:ext cx="470099" cy="464166"/>
          </a:xfrm>
          <a:prstGeom prst="straightConnector1">
            <a:avLst/>
          </a:prstGeom>
          <a:ln>
            <a:solidFill>
              <a:schemeClr val="tx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3101340" y="3200400"/>
            <a:ext cx="555606" cy="291900"/>
          </a:xfrm>
          <a:prstGeom prst="straightConnector1">
            <a:avLst/>
          </a:prstGeom>
          <a:ln>
            <a:solidFill>
              <a:schemeClr val="tx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>
            <a:off x="5448300" y="3200400"/>
            <a:ext cx="555606" cy="291900"/>
          </a:xfrm>
          <a:prstGeom prst="straightConnector1">
            <a:avLst/>
          </a:prstGeom>
          <a:ln>
            <a:solidFill>
              <a:schemeClr val="tx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8875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4559857</TotalTime>
  <Words>27</Words>
  <Application>Microsoft Office PowerPoint</Application>
  <PresentationFormat>全屏显示(4:3)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DG-聚合</dc:subject>
  <dc:creator>PPTfans.cn</dc:creator>
  <cp:keywords>TZ-手动增减;XG-高光;KJ-平面;DH-静态;XJ-二级</cp:keywords>
  <dc:description>PPTfans.cn</dc:description>
  <cp:revision>1747</cp:revision>
  <dcterms:created xsi:type="dcterms:W3CDTF">2010-07-23T09:33:49Z</dcterms:created>
  <dcterms:modified xsi:type="dcterms:W3CDTF">2012-07-18T18:18:22Z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