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5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9"/>
          <p:cNvGrpSpPr/>
          <p:nvPr/>
        </p:nvGrpSpPr>
        <p:grpSpPr>
          <a:xfrm>
            <a:off x="880462" y="4141826"/>
            <a:ext cx="1557938" cy="1557934"/>
            <a:chOff x="3721100" y="1498600"/>
            <a:chExt cx="1687513" cy="1687513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21100" y="1498600"/>
              <a:ext cx="1687513" cy="1687513"/>
            </a:xfrm>
            <a:custGeom>
              <a:avLst/>
              <a:gdLst/>
              <a:ahLst/>
              <a:cxnLst>
                <a:cxn ang="0">
                  <a:pos x="328" y="425"/>
                </a:cxn>
                <a:cxn ang="0">
                  <a:pos x="450" y="225"/>
                </a:cxn>
                <a:cxn ang="0">
                  <a:pos x="225" y="0"/>
                </a:cxn>
                <a:cxn ang="0">
                  <a:pos x="0" y="225"/>
                </a:cxn>
                <a:cxn ang="0">
                  <a:pos x="121" y="424"/>
                </a:cxn>
                <a:cxn ang="0">
                  <a:pos x="225" y="450"/>
                </a:cxn>
                <a:cxn ang="0">
                  <a:pos x="328" y="425"/>
                </a:cxn>
              </a:cxnLst>
              <a:rect l="0" t="0" r="r" b="b"/>
              <a:pathLst>
                <a:path w="450" h="450">
                  <a:moveTo>
                    <a:pt x="328" y="425"/>
                  </a:moveTo>
                  <a:cubicBezTo>
                    <a:pt x="401" y="387"/>
                    <a:pt x="450" y="312"/>
                    <a:pt x="450" y="225"/>
                  </a:cubicBezTo>
                  <a:cubicBezTo>
                    <a:pt x="450" y="101"/>
                    <a:pt x="349" y="0"/>
                    <a:pt x="225" y="0"/>
                  </a:cubicBezTo>
                  <a:cubicBezTo>
                    <a:pt x="101" y="0"/>
                    <a:pt x="0" y="101"/>
                    <a:pt x="0" y="225"/>
                  </a:cubicBezTo>
                  <a:cubicBezTo>
                    <a:pt x="0" y="312"/>
                    <a:pt x="49" y="387"/>
                    <a:pt x="121" y="424"/>
                  </a:cubicBezTo>
                  <a:cubicBezTo>
                    <a:pt x="152" y="441"/>
                    <a:pt x="188" y="450"/>
                    <a:pt x="225" y="450"/>
                  </a:cubicBezTo>
                  <a:cubicBezTo>
                    <a:pt x="262" y="450"/>
                    <a:pt x="297" y="441"/>
                    <a:pt x="328" y="42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3905249" y="1514475"/>
              <a:ext cx="1323975" cy="100882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grpSp>
        <p:nvGrpSpPr>
          <p:cNvPr id="36" name="Group 29"/>
          <p:cNvGrpSpPr/>
          <p:nvPr/>
        </p:nvGrpSpPr>
        <p:grpSpPr>
          <a:xfrm>
            <a:off x="6824062" y="4130040"/>
            <a:ext cx="1557938" cy="1557934"/>
            <a:chOff x="3721100" y="1498600"/>
            <a:chExt cx="1687513" cy="1687513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3721100" y="1498600"/>
              <a:ext cx="1687513" cy="1687513"/>
            </a:xfrm>
            <a:custGeom>
              <a:avLst/>
              <a:gdLst/>
              <a:ahLst/>
              <a:cxnLst>
                <a:cxn ang="0">
                  <a:pos x="328" y="425"/>
                </a:cxn>
                <a:cxn ang="0">
                  <a:pos x="450" y="225"/>
                </a:cxn>
                <a:cxn ang="0">
                  <a:pos x="225" y="0"/>
                </a:cxn>
                <a:cxn ang="0">
                  <a:pos x="0" y="225"/>
                </a:cxn>
                <a:cxn ang="0">
                  <a:pos x="121" y="424"/>
                </a:cxn>
                <a:cxn ang="0">
                  <a:pos x="225" y="450"/>
                </a:cxn>
                <a:cxn ang="0">
                  <a:pos x="328" y="425"/>
                </a:cxn>
              </a:cxnLst>
              <a:rect l="0" t="0" r="r" b="b"/>
              <a:pathLst>
                <a:path w="450" h="450">
                  <a:moveTo>
                    <a:pt x="328" y="425"/>
                  </a:moveTo>
                  <a:cubicBezTo>
                    <a:pt x="401" y="387"/>
                    <a:pt x="450" y="312"/>
                    <a:pt x="450" y="225"/>
                  </a:cubicBezTo>
                  <a:cubicBezTo>
                    <a:pt x="450" y="101"/>
                    <a:pt x="349" y="0"/>
                    <a:pt x="225" y="0"/>
                  </a:cubicBezTo>
                  <a:cubicBezTo>
                    <a:pt x="101" y="0"/>
                    <a:pt x="0" y="101"/>
                    <a:pt x="0" y="225"/>
                  </a:cubicBezTo>
                  <a:cubicBezTo>
                    <a:pt x="0" y="312"/>
                    <a:pt x="49" y="387"/>
                    <a:pt x="121" y="424"/>
                  </a:cubicBezTo>
                  <a:cubicBezTo>
                    <a:pt x="152" y="441"/>
                    <a:pt x="188" y="450"/>
                    <a:pt x="225" y="450"/>
                  </a:cubicBezTo>
                  <a:cubicBezTo>
                    <a:pt x="262" y="450"/>
                    <a:pt x="297" y="441"/>
                    <a:pt x="328" y="42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8" name="Oval 33"/>
            <p:cNvSpPr>
              <a:spLocks noChangeArrowheads="1"/>
            </p:cNvSpPr>
            <p:nvPr/>
          </p:nvSpPr>
          <p:spPr bwMode="auto">
            <a:xfrm>
              <a:off x="3905249" y="1514475"/>
              <a:ext cx="1323975" cy="100882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grpSp>
        <p:nvGrpSpPr>
          <p:cNvPr id="39" name="Group 80"/>
          <p:cNvGrpSpPr/>
          <p:nvPr/>
        </p:nvGrpSpPr>
        <p:grpSpPr>
          <a:xfrm>
            <a:off x="2362200" y="2188801"/>
            <a:ext cx="1219200" cy="862978"/>
            <a:chOff x="1960562" y="1754188"/>
            <a:chExt cx="2763838" cy="1878013"/>
          </a:xfrm>
        </p:grpSpPr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80"/>
          <p:cNvGrpSpPr/>
          <p:nvPr/>
        </p:nvGrpSpPr>
        <p:grpSpPr>
          <a:xfrm>
            <a:off x="5715480" y="2188801"/>
            <a:ext cx="1219200" cy="862978"/>
            <a:chOff x="1960562" y="1754188"/>
            <a:chExt cx="2763838" cy="1878013"/>
          </a:xfrm>
        </p:grpSpPr>
        <p:sp>
          <p:nvSpPr>
            <p:cNvPr id="43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4876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ACTIVITY BASED COSTING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19" name="Group 80"/>
          <p:cNvGrpSpPr/>
          <p:nvPr/>
        </p:nvGrpSpPr>
        <p:grpSpPr>
          <a:xfrm>
            <a:off x="457200" y="2057400"/>
            <a:ext cx="1679476" cy="1201979"/>
            <a:chOff x="1960562" y="1754188"/>
            <a:chExt cx="2763838" cy="1878013"/>
          </a:xfrm>
        </p:grpSpPr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0"/>
          <p:cNvGrpSpPr/>
          <p:nvPr/>
        </p:nvGrpSpPr>
        <p:grpSpPr>
          <a:xfrm>
            <a:off x="3806924" y="2057400"/>
            <a:ext cx="1679476" cy="1201979"/>
            <a:chOff x="1960562" y="1754188"/>
            <a:chExt cx="2763838" cy="1878013"/>
          </a:xfrm>
        </p:grpSpPr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80"/>
          <p:cNvGrpSpPr/>
          <p:nvPr/>
        </p:nvGrpSpPr>
        <p:grpSpPr>
          <a:xfrm>
            <a:off x="7155180" y="2057400"/>
            <a:ext cx="1679476" cy="1201979"/>
            <a:chOff x="1960562" y="1754188"/>
            <a:chExt cx="2763838" cy="1878013"/>
          </a:xfrm>
        </p:grpSpPr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609600" y="2370892"/>
            <a:ext cx="137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Resources 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2286000"/>
            <a:ext cx="106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Resources</a:t>
            </a:r>
            <a:r>
              <a:rPr lang="ru-RU" sz="12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cost assignment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2370892"/>
            <a:ext cx="137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Activities 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2362200"/>
            <a:ext cx="1089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Activity cost assignment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370892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Cost </a:t>
            </a:r>
            <a:r>
              <a:rPr lang="en-US" dirty="0" err="1" smtClean="0">
                <a:solidFill>
                  <a:schemeClr val="bg1"/>
                </a:solidFill>
                <a:cs typeface="Arial" pitchFamily="34" charset="0"/>
              </a:rPr>
              <a:t>odjects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25636" y="4568906"/>
            <a:ext cx="1219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Resource drivers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5836" y="4580692"/>
            <a:ext cx="1219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Activity drivers 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133600" y="2590800"/>
            <a:ext cx="2286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81400" y="2590800"/>
            <a:ext cx="2286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478780" y="2590800"/>
            <a:ext cx="2286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934200" y="2590800"/>
            <a:ext cx="2286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5400000" flipH="1" flipV="1">
            <a:off x="1790700" y="3695700"/>
            <a:ext cx="1828800" cy="533400"/>
          </a:xfrm>
          <a:prstGeom prst="bentConnector3">
            <a:avLst>
              <a:gd name="adj1" fmla="val 833"/>
            </a:avLst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rot="16200000" flipV="1">
            <a:off x="5676900" y="3695701"/>
            <a:ext cx="1828800" cy="533400"/>
          </a:xfrm>
          <a:prstGeom prst="bentConnector3">
            <a:avLst>
              <a:gd name="adj1" fmla="val 833"/>
            </a:avLst>
          </a:prstGeom>
          <a:ln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3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4560344</TotalTime>
  <Words>21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TZ-手动增减;XG-高光;KJ-平面;DH-静态;XJ-二级</cp:keywords>
  <dc:description>PPTfans.cn</dc:description>
  <cp:revision>1826</cp:revision>
  <dcterms:created xsi:type="dcterms:W3CDTF">2010-07-23T09:33:49Z</dcterms:created>
  <dcterms:modified xsi:type="dcterms:W3CDTF">2012-07-18T18:15:30Z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