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4678731" y="2150318"/>
            <a:ext cx="3140834" cy="3134625"/>
          </a:xfrm>
          <a:prstGeom prst="ellipse">
            <a:avLst/>
          </a:prstGeom>
          <a:gradFill>
            <a:gsLst>
              <a:gs pos="0">
                <a:srgbClr val="000000"/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grpSp>
        <p:nvGrpSpPr>
          <p:cNvPr id="2" name="Group 25"/>
          <p:cNvGrpSpPr/>
          <p:nvPr/>
        </p:nvGrpSpPr>
        <p:grpSpPr>
          <a:xfrm>
            <a:off x="3886200" y="1371600"/>
            <a:ext cx="4702601" cy="4701192"/>
            <a:chOff x="1960562" y="1080135"/>
            <a:chExt cx="5308601" cy="5307013"/>
          </a:xfr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75000"/>
                </a:schemeClr>
              </a:gs>
              <a:gs pos="89000">
                <a:schemeClr val="tx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5191125" y="4301172"/>
              <a:ext cx="1866900" cy="1871663"/>
            </a:xfrm>
            <a:custGeom>
              <a:avLst/>
              <a:gdLst/>
              <a:ahLst/>
              <a:cxnLst>
                <a:cxn ang="0">
                  <a:pos x="0" y="179"/>
                </a:cxn>
                <a:cxn ang="0">
                  <a:pos x="114" y="453"/>
                </a:cxn>
                <a:cxn ang="0">
                  <a:pos x="452" y="113"/>
                </a:cxn>
                <a:cxn ang="0">
                  <a:pos x="178" y="0"/>
                </a:cxn>
                <a:cxn ang="0">
                  <a:pos x="0" y="179"/>
                </a:cxn>
              </a:cxnLst>
              <a:rect l="0" t="0" r="r" b="b"/>
              <a:pathLst>
                <a:path w="452" h="453">
                  <a:moveTo>
                    <a:pt x="0" y="179"/>
                  </a:moveTo>
                  <a:cubicBezTo>
                    <a:pt x="114" y="453"/>
                    <a:pt x="114" y="453"/>
                    <a:pt x="114" y="453"/>
                  </a:cubicBezTo>
                  <a:cubicBezTo>
                    <a:pt x="266" y="387"/>
                    <a:pt x="387" y="265"/>
                    <a:pt x="452" y="113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43" y="80"/>
                    <a:pt x="79" y="144"/>
                    <a:pt x="0" y="1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630613" y="5061585"/>
              <a:ext cx="1978025" cy="1325563"/>
            </a:xfrm>
            <a:custGeom>
              <a:avLst/>
              <a:gdLst/>
              <a:ahLst/>
              <a:cxnLst>
                <a:cxn ang="0">
                  <a:pos x="238" y="24"/>
                </a:cxn>
                <a:cxn ang="0">
                  <a:pos x="113" y="1"/>
                </a:cxn>
                <a:cxn ang="0">
                  <a:pos x="0" y="275"/>
                </a:cxn>
                <a:cxn ang="0">
                  <a:pos x="238" y="321"/>
                </a:cxn>
                <a:cxn ang="0">
                  <a:pos x="479" y="274"/>
                </a:cxn>
                <a:cxn ang="0">
                  <a:pos x="365" y="0"/>
                </a:cxn>
                <a:cxn ang="0">
                  <a:pos x="238" y="24"/>
                </a:cxn>
              </a:cxnLst>
              <a:rect l="0" t="0" r="r" b="b"/>
              <a:pathLst>
                <a:path w="479" h="321">
                  <a:moveTo>
                    <a:pt x="238" y="24"/>
                  </a:moveTo>
                  <a:cubicBezTo>
                    <a:pt x="194" y="24"/>
                    <a:pt x="152" y="16"/>
                    <a:pt x="113" y="1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74" y="304"/>
                    <a:pt x="154" y="321"/>
                    <a:pt x="238" y="321"/>
                  </a:cubicBezTo>
                  <a:cubicBezTo>
                    <a:pt x="324" y="321"/>
                    <a:pt x="405" y="304"/>
                    <a:pt x="479" y="274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326" y="16"/>
                    <a:pt x="283" y="24"/>
                    <a:pt x="238" y="2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176463" y="4309110"/>
              <a:ext cx="1866900" cy="1868488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0" y="114"/>
                </a:cxn>
                <a:cxn ang="0">
                  <a:pos x="339" y="452"/>
                </a:cxn>
                <a:cxn ang="0">
                  <a:pos x="452" y="177"/>
                </a:cxn>
                <a:cxn ang="0">
                  <a:pos x="274" y="0"/>
                </a:cxn>
              </a:cxnLst>
              <a:rect l="0" t="0" r="r" b="b"/>
              <a:pathLst>
                <a:path w="452" h="452">
                  <a:moveTo>
                    <a:pt x="274" y="0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65" y="265"/>
                    <a:pt x="187" y="387"/>
                    <a:pt x="339" y="452"/>
                  </a:cubicBezTo>
                  <a:cubicBezTo>
                    <a:pt x="452" y="177"/>
                    <a:pt x="452" y="177"/>
                    <a:pt x="452" y="177"/>
                  </a:cubicBezTo>
                  <a:cubicBezTo>
                    <a:pt x="373" y="143"/>
                    <a:pt x="309" y="79"/>
                    <a:pt x="27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171700" y="1294447"/>
              <a:ext cx="1866900" cy="1866900"/>
            </a:xfrm>
            <a:custGeom>
              <a:avLst/>
              <a:gdLst/>
              <a:ahLst/>
              <a:cxnLst>
                <a:cxn ang="0">
                  <a:pos x="452" y="274"/>
                </a:cxn>
                <a:cxn ang="0">
                  <a:pos x="338" y="0"/>
                </a:cxn>
                <a:cxn ang="0">
                  <a:pos x="0" y="339"/>
                </a:cxn>
                <a:cxn ang="0">
                  <a:pos x="274" y="452"/>
                </a:cxn>
                <a:cxn ang="0">
                  <a:pos x="452" y="274"/>
                </a:cxn>
              </a:cxnLst>
              <a:rect l="0" t="0" r="r" b="b"/>
              <a:pathLst>
                <a:path w="452" h="452">
                  <a:moveTo>
                    <a:pt x="452" y="274"/>
                  </a:moveTo>
                  <a:cubicBezTo>
                    <a:pt x="338" y="0"/>
                    <a:pt x="338" y="0"/>
                    <a:pt x="338" y="0"/>
                  </a:cubicBezTo>
                  <a:cubicBezTo>
                    <a:pt x="186" y="65"/>
                    <a:pt x="65" y="187"/>
                    <a:pt x="0" y="339"/>
                  </a:cubicBezTo>
                  <a:cubicBezTo>
                    <a:pt x="274" y="452"/>
                    <a:pt x="274" y="452"/>
                    <a:pt x="274" y="452"/>
                  </a:cubicBezTo>
                  <a:cubicBezTo>
                    <a:pt x="309" y="373"/>
                    <a:pt x="373" y="309"/>
                    <a:pt x="452" y="2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960562" y="2748597"/>
              <a:ext cx="1327150" cy="1978025"/>
            </a:xfrm>
            <a:custGeom>
              <a:avLst/>
              <a:gdLst/>
              <a:ahLst/>
              <a:cxnLst>
                <a:cxn ang="0">
                  <a:pos x="297" y="238"/>
                </a:cxn>
                <a:cxn ang="0">
                  <a:pos x="320" y="113"/>
                </a:cxn>
                <a:cxn ang="0">
                  <a:pos x="46" y="0"/>
                </a:cxn>
                <a:cxn ang="0">
                  <a:pos x="0" y="238"/>
                </a:cxn>
                <a:cxn ang="0">
                  <a:pos x="47" y="479"/>
                </a:cxn>
                <a:cxn ang="0">
                  <a:pos x="321" y="365"/>
                </a:cxn>
                <a:cxn ang="0">
                  <a:pos x="297" y="238"/>
                </a:cxn>
              </a:cxnLst>
              <a:rect l="0" t="0" r="r" b="b"/>
              <a:pathLst>
                <a:path w="321" h="479">
                  <a:moveTo>
                    <a:pt x="297" y="238"/>
                  </a:moveTo>
                  <a:cubicBezTo>
                    <a:pt x="297" y="194"/>
                    <a:pt x="305" y="152"/>
                    <a:pt x="320" y="11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16" y="74"/>
                    <a:pt x="0" y="154"/>
                    <a:pt x="0" y="238"/>
                  </a:cubicBezTo>
                  <a:cubicBezTo>
                    <a:pt x="0" y="323"/>
                    <a:pt x="17" y="405"/>
                    <a:pt x="47" y="479"/>
                  </a:cubicBezTo>
                  <a:cubicBezTo>
                    <a:pt x="321" y="365"/>
                    <a:pt x="321" y="365"/>
                    <a:pt x="321" y="365"/>
                  </a:cubicBezTo>
                  <a:cubicBezTo>
                    <a:pt x="305" y="326"/>
                    <a:pt x="297" y="283"/>
                    <a:pt x="297" y="2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6">
                    <a:shade val="67500"/>
                    <a:satMod val="115000"/>
                  </a:schemeClr>
                </a:gs>
                <a:gs pos="62000">
                  <a:schemeClr val="accent6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5187950" y="1289685"/>
              <a:ext cx="1866900" cy="1868488"/>
            </a:xfrm>
            <a:custGeom>
              <a:avLst/>
              <a:gdLst/>
              <a:ahLst/>
              <a:cxnLst>
                <a:cxn ang="0">
                  <a:pos x="178" y="452"/>
                </a:cxn>
                <a:cxn ang="0">
                  <a:pos x="452" y="338"/>
                </a:cxn>
                <a:cxn ang="0">
                  <a:pos x="113" y="0"/>
                </a:cxn>
                <a:cxn ang="0">
                  <a:pos x="0" y="274"/>
                </a:cxn>
                <a:cxn ang="0">
                  <a:pos x="178" y="452"/>
                </a:cxn>
              </a:cxnLst>
              <a:rect l="0" t="0" r="r" b="b"/>
              <a:pathLst>
                <a:path w="452" h="452">
                  <a:moveTo>
                    <a:pt x="178" y="452"/>
                  </a:moveTo>
                  <a:cubicBezTo>
                    <a:pt x="452" y="338"/>
                    <a:pt x="452" y="338"/>
                    <a:pt x="452" y="338"/>
                  </a:cubicBezTo>
                  <a:cubicBezTo>
                    <a:pt x="387" y="186"/>
                    <a:pt x="265" y="65"/>
                    <a:pt x="113" y="0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79" y="309"/>
                    <a:pt x="143" y="373"/>
                    <a:pt x="178" y="4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621088" y="1080135"/>
              <a:ext cx="1979613" cy="1320800"/>
            </a:xfrm>
            <a:custGeom>
              <a:avLst/>
              <a:gdLst/>
              <a:ahLst/>
              <a:cxnLst>
                <a:cxn ang="0">
                  <a:pos x="240" y="296"/>
                </a:cxn>
                <a:cxn ang="0">
                  <a:pos x="366" y="320"/>
                </a:cxn>
                <a:cxn ang="0">
                  <a:pos x="479" y="46"/>
                </a:cxn>
                <a:cxn ang="0">
                  <a:pos x="240" y="0"/>
                </a:cxn>
                <a:cxn ang="0">
                  <a:pos x="0" y="47"/>
                </a:cxn>
                <a:cxn ang="0">
                  <a:pos x="114" y="320"/>
                </a:cxn>
                <a:cxn ang="0">
                  <a:pos x="240" y="296"/>
                </a:cxn>
              </a:cxnLst>
              <a:rect l="0" t="0" r="r" b="b"/>
              <a:pathLst>
                <a:path w="479" h="320">
                  <a:moveTo>
                    <a:pt x="240" y="296"/>
                  </a:moveTo>
                  <a:cubicBezTo>
                    <a:pt x="285" y="296"/>
                    <a:pt x="327" y="305"/>
                    <a:pt x="366" y="320"/>
                  </a:cubicBezTo>
                  <a:cubicBezTo>
                    <a:pt x="479" y="46"/>
                    <a:pt x="479" y="46"/>
                    <a:pt x="479" y="46"/>
                  </a:cubicBezTo>
                  <a:cubicBezTo>
                    <a:pt x="405" y="16"/>
                    <a:pt x="325" y="0"/>
                    <a:pt x="240" y="0"/>
                  </a:cubicBezTo>
                  <a:cubicBezTo>
                    <a:pt x="155" y="0"/>
                    <a:pt x="74" y="17"/>
                    <a:pt x="0" y="47"/>
                  </a:cubicBezTo>
                  <a:cubicBezTo>
                    <a:pt x="114" y="320"/>
                    <a:pt x="114" y="320"/>
                    <a:pt x="114" y="320"/>
                  </a:cubicBezTo>
                  <a:cubicBezTo>
                    <a:pt x="153" y="305"/>
                    <a:pt x="196" y="296"/>
                    <a:pt x="24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5943600" y="2740660"/>
              <a:ext cx="1325563" cy="1978025"/>
            </a:xfrm>
            <a:custGeom>
              <a:avLst/>
              <a:gdLst/>
              <a:ahLst/>
              <a:cxnLst>
                <a:cxn ang="0">
                  <a:pos x="24" y="240"/>
                </a:cxn>
                <a:cxn ang="0">
                  <a:pos x="1" y="366"/>
                </a:cxn>
                <a:cxn ang="0">
                  <a:pos x="275" y="479"/>
                </a:cxn>
                <a:cxn ang="0">
                  <a:pos x="321" y="240"/>
                </a:cxn>
                <a:cxn ang="0">
                  <a:pos x="274" y="0"/>
                </a:cxn>
                <a:cxn ang="0">
                  <a:pos x="0" y="114"/>
                </a:cxn>
                <a:cxn ang="0">
                  <a:pos x="24" y="240"/>
                </a:cxn>
              </a:cxnLst>
              <a:rect l="0" t="0" r="r" b="b"/>
              <a:pathLst>
                <a:path w="321" h="479">
                  <a:moveTo>
                    <a:pt x="24" y="240"/>
                  </a:moveTo>
                  <a:cubicBezTo>
                    <a:pt x="24" y="285"/>
                    <a:pt x="16" y="327"/>
                    <a:pt x="1" y="366"/>
                  </a:cubicBezTo>
                  <a:cubicBezTo>
                    <a:pt x="275" y="479"/>
                    <a:pt x="275" y="479"/>
                    <a:pt x="275" y="479"/>
                  </a:cubicBezTo>
                  <a:cubicBezTo>
                    <a:pt x="304" y="405"/>
                    <a:pt x="321" y="325"/>
                    <a:pt x="321" y="240"/>
                  </a:cubicBezTo>
                  <a:cubicBezTo>
                    <a:pt x="321" y="155"/>
                    <a:pt x="304" y="74"/>
                    <a:pt x="274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16" y="153"/>
                    <a:pt x="24" y="196"/>
                    <a:pt x="24" y="2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715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BOWMAN'S STRATEGY CLOCK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5061851" y="3720086"/>
            <a:ext cx="2352707" cy="1407"/>
          </a:xfrm>
          <a:prstGeom prst="line">
            <a:avLst/>
          </a:prstGeom>
          <a:noFill/>
          <a:ln w="10" cap="flat">
            <a:solidFill>
              <a:schemeClr val="bg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6236094" y="2545843"/>
            <a:ext cx="1407" cy="2352706"/>
          </a:xfrm>
          <a:prstGeom prst="line">
            <a:avLst/>
          </a:prstGeom>
          <a:noFill/>
          <a:ln w="10" cap="flat">
            <a:solidFill>
              <a:schemeClr val="bg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 flipV="1">
            <a:off x="5404983" y="2890382"/>
            <a:ext cx="1665035" cy="1663629"/>
          </a:xfrm>
          <a:prstGeom prst="line">
            <a:avLst/>
          </a:prstGeom>
          <a:noFill/>
          <a:ln w="10" cap="flat">
            <a:solidFill>
              <a:schemeClr val="bg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5404983" y="2890382"/>
            <a:ext cx="1665035" cy="1663629"/>
          </a:xfrm>
          <a:prstGeom prst="line">
            <a:avLst/>
          </a:prstGeom>
          <a:noFill/>
          <a:ln w="10" cap="flat">
            <a:solidFill>
              <a:schemeClr val="bg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1" name="Rectangle 40"/>
          <p:cNvSpPr/>
          <p:nvPr/>
        </p:nvSpPr>
        <p:spPr>
          <a:xfrm>
            <a:off x="3962400" y="3504011"/>
            <a:ext cx="11080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Low price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76992" y="4676162"/>
            <a:ext cx="13500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Low price &amp; low value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72000" y="2346151"/>
            <a:ext cx="10384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Hybrid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49829" y="1681473"/>
            <a:ext cx="1459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Differentiation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477000" y="2143648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Focused differentiation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547973" y="3276600"/>
            <a:ext cx="1215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Increased price/</a:t>
            </a:r>
          </a:p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standard product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34200" y="4595336"/>
            <a:ext cx="145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Increased price/low </a:t>
            </a:r>
          </a:p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values</a:t>
            </a:r>
            <a:endParaRPr lang="en-US" sz="1400" dirty="0" smtClean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715000" y="5065693"/>
            <a:ext cx="10800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low value/</a:t>
            </a:r>
          </a:p>
          <a:p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standart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price</a:t>
            </a:r>
            <a:endParaRPr lang="en-US" sz="1400" dirty="0" smtClean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338887" y="3570458"/>
            <a:ext cx="337507" cy="33750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1447800"/>
            <a:ext cx="2590800" cy="46482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07720" y="1857375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90600" y="44151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90600" y="4916269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90600" y="368617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52" name="Round Same Side Corner Rectangle 51"/>
          <p:cNvSpPr/>
          <p:nvPr/>
        </p:nvSpPr>
        <p:spPr>
          <a:xfrm>
            <a:off x="609600" y="1219200"/>
            <a:ext cx="25908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219200" y="1261646"/>
            <a:ext cx="1533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PRICE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4557139</TotalTime>
  <Words>113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TZ-手动增减;XG-渐变;KJ-平面;DH-静态;XJ-二级</cp:keywords>
  <dc:description>PPTfans.cn</dc:description>
  <cp:revision>1343</cp:revision>
  <dcterms:created xsi:type="dcterms:W3CDTF">2010-07-23T09:33:49Z</dcterms:created>
  <dcterms:modified xsi:type="dcterms:W3CDTF">2012-07-18T18:18:11Z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