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4800600"/>
            <a:ext cx="9144000" cy="20574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41148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rgbClr val="CFCFC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69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54"/>
          <p:cNvGrpSpPr/>
          <p:nvPr/>
        </p:nvGrpSpPr>
        <p:grpSpPr>
          <a:xfrm>
            <a:off x="1981200" y="3644900"/>
            <a:ext cx="2636324" cy="1820368"/>
            <a:chOff x="4782528" y="3781502"/>
            <a:chExt cx="2636324" cy="1820368"/>
          </a:xfrm>
        </p:grpSpPr>
        <p:sp>
          <p:nvSpPr>
            <p:cNvPr id="37" name="Freeform 10"/>
            <p:cNvSpPr>
              <a:spLocks/>
            </p:cNvSpPr>
            <p:nvPr/>
          </p:nvSpPr>
          <p:spPr bwMode="auto">
            <a:xfrm>
              <a:off x="4782528" y="3781502"/>
              <a:ext cx="2636324" cy="1820368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>
              <a:gsLst>
                <a:gs pos="1000">
                  <a:srgbClr val="71C2FF"/>
                </a:gs>
                <a:gs pos="100000">
                  <a:srgbClr val="BDEEFF"/>
                </a:gs>
              </a:gsLst>
              <a:lin ang="5400000" scaled="1"/>
            </a:gra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1"/>
            <p:cNvSpPr>
              <a:spLocks/>
            </p:cNvSpPr>
            <p:nvPr/>
          </p:nvSpPr>
          <p:spPr bwMode="auto">
            <a:xfrm>
              <a:off x="4914901" y="3886200"/>
              <a:ext cx="2362200" cy="1162676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6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2" name="Group 54"/>
          <p:cNvGrpSpPr/>
          <p:nvPr/>
        </p:nvGrpSpPr>
        <p:grpSpPr>
          <a:xfrm>
            <a:off x="1981200" y="1689100"/>
            <a:ext cx="2636324" cy="1820368"/>
            <a:chOff x="4782528" y="3781502"/>
            <a:chExt cx="2636324" cy="1820368"/>
          </a:xfrm>
        </p:grpSpPr>
        <p:sp>
          <p:nvSpPr>
            <p:cNvPr id="34" name="Freeform 10"/>
            <p:cNvSpPr>
              <a:spLocks/>
            </p:cNvSpPr>
            <p:nvPr/>
          </p:nvSpPr>
          <p:spPr bwMode="auto">
            <a:xfrm>
              <a:off x="4782528" y="3781502"/>
              <a:ext cx="2636324" cy="1820368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>
              <a:gsLst>
                <a:gs pos="1000">
                  <a:srgbClr val="25A2FF"/>
                </a:gs>
                <a:gs pos="100000">
                  <a:srgbClr val="79DCFF"/>
                </a:gs>
              </a:gsLst>
              <a:lin ang="5400000" scaled="1"/>
            </a:gra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1"/>
            <p:cNvSpPr>
              <a:spLocks/>
            </p:cNvSpPr>
            <p:nvPr/>
          </p:nvSpPr>
          <p:spPr bwMode="auto">
            <a:xfrm>
              <a:off x="4914901" y="3886200"/>
              <a:ext cx="2362200" cy="1162676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6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" name="Group 54"/>
          <p:cNvGrpSpPr/>
          <p:nvPr/>
        </p:nvGrpSpPr>
        <p:grpSpPr>
          <a:xfrm>
            <a:off x="4749800" y="3657600"/>
            <a:ext cx="2636324" cy="1820368"/>
            <a:chOff x="4782528" y="3781502"/>
            <a:chExt cx="2636324" cy="1820368"/>
          </a:xfrm>
        </p:grpSpPr>
        <p:sp>
          <p:nvSpPr>
            <p:cNvPr id="30" name="Freeform 10"/>
            <p:cNvSpPr>
              <a:spLocks/>
            </p:cNvSpPr>
            <p:nvPr/>
          </p:nvSpPr>
          <p:spPr bwMode="auto">
            <a:xfrm>
              <a:off x="4782528" y="3781502"/>
              <a:ext cx="2636324" cy="1820368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>
              <a:gsLst>
                <a:gs pos="1000">
                  <a:srgbClr val="25A2FF"/>
                </a:gs>
                <a:gs pos="100000">
                  <a:srgbClr val="79DCFF"/>
                </a:gs>
              </a:gsLst>
              <a:lin ang="5400000" scaled="1"/>
            </a:gra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1"/>
            <p:cNvSpPr>
              <a:spLocks/>
            </p:cNvSpPr>
            <p:nvPr/>
          </p:nvSpPr>
          <p:spPr bwMode="auto">
            <a:xfrm>
              <a:off x="4914901" y="3886200"/>
              <a:ext cx="2362200" cy="1162676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6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" name="Group 54"/>
          <p:cNvGrpSpPr/>
          <p:nvPr/>
        </p:nvGrpSpPr>
        <p:grpSpPr>
          <a:xfrm>
            <a:off x="4755076" y="1685925"/>
            <a:ext cx="2636324" cy="1820368"/>
            <a:chOff x="4782528" y="3781502"/>
            <a:chExt cx="2636324" cy="1820368"/>
          </a:xfrm>
        </p:grpSpPr>
        <p:sp>
          <p:nvSpPr>
            <p:cNvPr id="56" name="Freeform 10"/>
            <p:cNvSpPr>
              <a:spLocks/>
            </p:cNvSpPr>
            <p:nvPr/>
          </p:nvSpPr>
          <p:spPr bwMode="auto">
            <a:xfrm>
              <a:off x="4782528" y="3781502"/>
              <a:ext cx="2636324" cy="1820368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>
              <a:gsLst>
                <a:gs pos="1000">
                  <a:schemeClr val="accent2">
                    <a:lumMod val="75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1"/>
            <p:cNvSpPr>
              <a:spLocks/>
            </p:cNvSpPr>
            <p:nvPr/>
          </p:nvSpPr>
          <p:spPr bwMode="auto">
            <a:xfrm>
              <a:off x="4914901" y="3886200"/>
              <a:ext cx="2362200" cy="1162676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6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AutoShape 64"/>
          <p:cNvSpPr>
            <a:spLocks noChangeArrowheads="1"/>
          </p:cNvSpPr>
          <p:nvPr/>
        </p:nvSpPr>
        <p:spPr bwMode="gray">
          <a:xfrm>
            <a:off x="1143000" y="3810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Risk Matrix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5281147" y="2733598"/>
            <a:ext cx="152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High Impact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4976347" y="2057978"/>
            <a:ext cx="2133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8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High Risk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2532575" y="4667096"/>
            <a:ext cx="152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kern="0" dirty="0" smtClean="0">
                <a:latin typeface="+mn-lt"/>
                <a:ea typeface="굴림" charset="-127"/>
                <a:cs typeface="Arial" pitchFamily="34" charset="0"/>
              </a:rPr>
              <a:t>Low Impact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2227775" y="4057496"/>
            <a:ext cx="2133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800" kern="0" dirty="0" smtClean="0">
                <a:latin typeface="+mn-lt"/>
                <a:ea typeface="굴림" charset="-127"/>
                <a:cs typeface="Arial" pitchFamily="34" charset="0"/>
              </a:rPr>
              <a:t>Low Risk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5268447" y="4743296"/>
            <a:ext cx="152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Low Impact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4963647" y="4057496"/>
            <a:ext cx="2133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8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Medium Risk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3111499" y="6172140"/>
            <a:ext cx="2717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kern="0" dirty="0" smtClean="0">
                <a:latin typeface="+mn-lt"/>
                <a:ea typeface="굴림" charset="-127"/>
                <a:cs typeface="Arial" pitchFamily="34" charset="0"/>
              </a:rPr>
              <a:t>Chance of Change</a:t>
            </a:r>
          </a:p>
        </p:txBody>
      </p:sp>
      <p:sp>
        <p:nvSpPr>
          <p:cNvPr id="113" name="Rectangle 112"/>
          <p:cNvSpPr/>
          <p:nvPr/>
        </p:nvSpPr>
        <p:spPr>
          <a:xfrm rot="16200000">
            <a:off x="-330232" y="3749645"/>
            <a:ext cx="2717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kern="0" dirty="0" smtClean="0">
                <a:latin typeface="+mn-lt"/>
                <a:ea typeface="굴림" charset="-127"/>
                <a:cs typeface="Arial" pitchFamily="34" charset="0"/>
              </a:rPr>
              <a:t>Business  Importance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516700" y="2790688"/>
            <a:ext cx="152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Low Impact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211900" y="2134178"/>
            <a:ext cx="2133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8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Medium Risk</a:t>
            </a:r>
          </a:p>
        </p:txBody>
      </p:sp>
      <p:sp>
        <p:nvSpPr>
          <p:cNvPr id="28" name="Freeform 6"/>
          <p:cNvSpPr>
            <a:spLocks/>
          </p:cNvSpPr>
          <p:nvPr/>
        </p:nvSpPr>
        <p:spPr bwMode="auto">
          <a:xfrm>
            <a:off x="1231900" y="1201740"/>
            <a:ext cx="7023100" cy="5026023"/>
          </a:xfrm>
          <a:custGeom>
            <a:avLst/>
            <a:gdLst/>
            <a:ahLst/>
            <a:cxnLst>
              <a:cxn ang="0">
                <a:pos x="5057" y="3427"/>
              </a:cxn>
              <a:cxn ang="0">
                <a:pos x="4838" y="3234"/>
              </a:cxn>
              <a:cxn ang="0">
                <a:pos x="4838" y="3331"/>
              </a:cxn>
              <a:cxn ang="0">
                <a:pos x="288" y="3331"/>
              </a:cxn>
              <a:cxn ang="0">
                <a:pos x="288" y="220"/>
              </a:cxn>
              <a:cxn ang="0">
                <a:pos x="385" y="220"/>
              </a:cxn>
              <a:cxn ang="0">
                <a:pos x="191" y="0"/>
              </a:cxn>
              <a:cxn ang="0">
                <a:pos x="0" y="220"/>
              </a:cxn>
              <a:cxn ang="0">
                <a:pos x="97" y="220"/>
              </a:cxn>
              <a:cxn ang="0">
                <a:pos x="97" y="3522"/>
              </a:cxn>
              <a:cxn ang="0">
                <a:pos x="4838" y="3522"/>
              </a:cxn>
              <a:cxn ang="0">
                <a:pos x="4838" y="3619"/>
              </a:cxn>
              <a:cxn ang="0">
                <a:pos x="5057" y="3427"/>
              </a:cxn>
            </a:cxnLst>
            <a:rect l="0" t="0" r="r" b="b"/>
            <a:pathLst>
              <a:path w="5057" h="3619">
                <a:moveTo>
                  <a:pt x="5057" y="3427"/>
                </a:moveTo>
                <a:lnTo>
                  <a:pt x="4838" y="3234"/>
                </a:lnTo>
                <a:lnTo>
                  <a:pt x="4838" y="3331"/>
                </a:lnTo>
                <a:lnTo>
                  <a:pt x="288" y="3331"/>
                </a:lnTo>
                <a:lnTo>
                  <a:pt x="288" y="220"/>
                </a:lnTo>
                <a:lnTo>
                  <a:pt x="385" y="220"/>
                </a:lnTo>
                <a:lnTo>
                  <a:pt x="191" y="0"/>
                </a:lnTo>
                <a:lnTo>
                  <a:pt x="0" y="220"/>
                </a:lnTo>
                <a:lnTo>
                  <a:pt x="97" y="220"/>
                </a:lnTo>
                <a:lnTo>
                  <a:pt x="97" y="3522"/>
                </a:lnTo>
                <a:lnTo>
                  <a:pt x="4838" y="3522"/>
                </a:lnTo>
                <a:lnTo>
                  <a:pt x="4838" y="3619"/>
                </a:lnTo>
                <a:lnTo>
                  <a:pt x="5057" y="3427"/>
                </a:lnTo>
                <a:close/>
              </a:path>
            </a:pathLst>
          </a:custGeom>
          <a:gradFill flip="none" rotWithShape="1">
            <a:gsLst>
              <a:gs pos="10000">
                <a:schemeClr val="bg1"/>
              </a:gs>
              <a:gs pos="28000">
                <a:schemeClr val="accent1"/>
              </a:gs>
              <a:gs pos="51000">
                <a:schemeClr val="accent2"/>
              </a:gs>
            </a:gsLst>
            <a:lin ang="18000000" scaled="0"/>
            <a:tileRect/>
          </a:gradFill>
          <a:ln w="12700">
            <a:solidFill>
              <a:schemeClr val="accent2">
                <a:lumMod val="5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6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4553311</TotalTime>
  <Words>27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DG-阵列</dc:subject>
  <dc:creator>PPTfans.cn</dc:creator>
  <cp:keywords>TZ-手动增减;XG-高光;KJ-平面;DH-静态;XJ-二级</cp:keywords>
  <dc:description>PPT设计教程网</dc:description>
  <dcterms:created xsi:type="dcterms:W3CDTF">2010-07-23T09:33:49Z</dcterms:created>
  <dcterms:modified xsi:type="dcterms:W3CDTF">2012-07-18T18:40:48Z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