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7/19/2012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bg1">
                <a:tint val="80000"/>
                <a:satMod val="300000"/>
              </a:schemeClr>
            </a:gs>
            <a:gs pos="65000">
              <a:schemeClr val="bg1">
                <a:lumMod val="85000"/>
              </a:schemeClr>
            </a:gs>
            <a:gs pos="76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30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>
                <a:tint val="80000"/>
                <a:satMod val="300000"/>
              </a:schemeClr>
            </a:gs>
            <a:gs pos="68000">
              <a:schemeClr val="bg1">
                <a:lumMod val="85000"/>
              </a:schemeClr>
            </a:gs>
            <a:gs pos="76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4"/>
          <p:cNvSpPr>
            <a:spLocks noChangeArrowheads="1"/>
          </p:cNvSpPr>
          <p:nvPr/>
        </p:nvSpPr>
        <p:spPr bwMode="gray">
          <a:xfrm>
            <a:off x="457200" y="228600"/>
            <a:ext cx="6248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MARKETING MIX 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–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Ps 7</a:t>
            </a:r>
            <a:endParaRPr lang="en-US" sz="28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2495550" y="1371600"/>
            <a:ext cx="4229100" cy="4206764"/>
            <a:chOff x="2638425" y="1524000"/>
            <a:chExt cx="3943350" cy="3922524"/>
          </a:xfrm>
        </p:grpSpPr>
        <p:grpSp>
          <p:nvGrpSpPr>
            <p:cNvPr id="40" name="Group 39"/>
            <p:cNvGrpSpPr/>
            <p:nvPr/>
          </p:nvGrpSpPr>
          <p:grpSpPr>
            <a:xfrm>
              <a:off x="2659252" y="1524000"/>
              <a:ext cx="3922523" cy="3922524"/>
              <a:chOff x="2659252" y="1676400"/>
              <a:chExt cx="3922523" cy="3922524"/>
            </a:xfrm>
          </p:grpSpPr>
          <p:sp>
            <p:nvSpPr>
              <p:cNvPr id="3079" name="Freeform 7"/>
              <p:cNvSpPr>
                <a:spLocks/>
              </p:cNvSpPr>
              <p:nvPr/>
            </p:nvSpPr>
            <p:spPr bwMode="auto">
              <a:xfrm>
                <a:off x="5157370" y="2449937"/>
                <a:ext cx="1424405" cy="1629334"/>
              </a:xfrm>
              <a:custGeom>
                <a:avLst/>
                <a:gdLst/>
                <a:ahLst/>
                <a:cxnLst>
                  <a:cxn ang="0">
                    <a:pos x="36" y="387"/>
                  </a:cxn>
                  <a:cxn ang="0">
                    <a:pos x="403" y="478"/>
                  </a:cxn>
                  <a:cxn ang="0">
                    <a:pos x="418" y="349"/>
                  </a:cxn>
                  <a:cxn ang="0">
                    <a:pos x="300" y="0"/>
                  </a:cxn>
                  <a:cxn ang="0">
                    <a:pos x="0" y="229"/>
                  </a:cxn>
                  <a:cxn ang="0">
                    <a:pos x="40" y="349"/>
                  </a:cxn>
                  <a:cxn ang="0">
                    <a:pos x="36" y="387"/>
                  </a:cxn>
                </a:cxnLst>
                <a:rect l="0" t="0" r="r" b="b"/>
                <a:pathLst>
                  <a:path w="418" h="478">
                    <a:moveTo>
                      <a:pt x="36" y="387"/>
                    </a:moveTo>
                    <a:cubicBezTo>
                      <a:pt x="403" y="478"/>
                      <a:pt x="403" y="478"/>
                      <a:pt x="403" y="478"/>
                    </a:cubicBezTo>
                    <a:cubicBezTo>
                      <a:pt x="413" y="436"/>
                      <a:pt x="418" y="393"/>
                      <a:pt x="418" y="349"/>
                    </a:cubicBezTo>
                    <a:cubicBezTo>
                      <a:pt x="418" y="217"/>
                      <a:pt x="374" y="96"/>
                      <a:pt x="300" y="0"/>
                    </a:cubicBezTo>
                    <a:cubicBezTo>
                      <a:pt x="0" y="229"/>
                      <a:pt x="0" y="229"/>
                      <a:pt x="0" y="229"/>
                    </a:cubicBezTo>
                    <a:cubicBezTo>
                      <a:pt x="25" y="263"/>
                      <a:pt x="40" y="304"/>
                      <a:pt x="40" y="349"/>
                    </a:cubicBezTo>
                    <a:cubicBezTo>
                      <a:pt x="40" y="362"/>
                      <a:pt x="39" y="374"/>
                      <a:pt x="36" y="38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 w="9525">
                <a:solidFill>
                  <a:srgbClr val="7030A0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auto">
              <a:xfrm>
                <a:off x="2659252" y="2460039"/>
                <a:ext cx="1417188" cy="1609129"/>
              </a:xfrm>
              <a:custGeom>
                <a:avLst/>
                <a:gdLst/>
                <a:ahLst/>
                <a:cxnLst>
                  <a:cxn ang="0">
                    <a:pos x="416" y="229"/>
                  </a:cxn>
                  <a:cxn ang="0">
                    <a:pos x="116" y="0"/>
                  </a:cxn>
                  <a:cxn ang="0">
                    <a:pos x="0" y="346"/>
                  </a:cxn>
                  <a:cxn ang="0">
                    <a:pos x="14" y="472"/>
                  </a:cxn>
                  <a:cxn ang="0">
                    <a:pos x="382" y="382"/>
                  </a:cxn>
                  <a:cxn ang="0">
                    <a:pos x="378" y="346"/>
                  </a:cxn>
                  <a:cxn ang="0">
                    <a:pos x="416" y="229"/>
                  </a:cxn>
                </a:cxnLst>
                <a:rect l="0" t="0" r="r" b="b"/>
                <a:pathLst>
                  <a:path w="416" h="472">
                    <a:moveTo>
                      <a:pt x="416" y="229"/>
                    </a:moveTo>
                    <a:cubicBezTo>
                      <a:pt x="116" y="0"/>
                      <a:pt x="116" y="0"/>
                      <a:pt x="116" y="0"/>
                    </a:cubicBezTo>
                    <a:cubicBezTo>
                      <a:pt x="43" y="96"/>
                      <a:pt x="0" y="216"/>
                      <a:pt x="0" y="346"/>
                    </a:cubicBezTo>
                    <a:cubicBezTo>
                      <a:pt x="0" y="389"/>
                      <a:pt x="5" y="431"/>
                      <a:pt x="14" y="472"/>
                    </a:cubicBezTo>
                    <a:cubicBezTo>
                      <a:pt x="382" y="382"/>
                      <a:pt x="382" y="382"/>
                      <a:pt x="382" y="382"/>
                    </a:cubicBezTo>
                    <a:cubicBezTo>
                      <a:pt x="379" y="370"/>
                      <a:pt x="378" y="358"/>
                      <a:pt x="378" y="346"/>
                    </a:cubicBezTo>
                    <a:cubicBezTo>
                      <a:pt x="378" y="302"/>
                      <a:pt x="392" y="262"/>
                      <a:pt x="416" y="22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50000"/>
                      <a:tint val="66000"/>
                      <a:satMod val="160000"/>
                    </a:schemeClr>
                  </a:gs>
                  <a:gs pos="50000">
                    <a:schemeClr val="bg1">
                      <a:lumMod val="50000"/>
                      <a:tint val="44500"/>
                      <a:satMod val="160000"/>
                    </a:schemeClr>
                  </a:gs>
                  <a:gs pos="100000">
                    <a:schemeClr val="bg1">
                      <a:lumMod val="50000"/>
                      <a:tint val="23500"/>
                      <a:satMod val="160000"/>
                    </a:schemeClr>
                  </a:gs>
                </a:gsLst>
                <a:lin ang="0" scaled="1"/>
                <a:tileRect/>
              </a:gradFill>
              <a:ln w="9525">
                <a:solidFill>
                  <a:srgbClr val="4D4D4D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auto">
              <a:xfrm>
                <a:off x="3077770" y="1676400"/>
                <a:ext cx="1513881" cy="1534085"/>
              </a:xfrm>
              <a:custGeom>
                <a:avLst/>
                <a:gdLst/>
                <a:ahLst/>
                <a:cxnLst>
                  <a:cxn ang="0">
                    <a:pos x="444" y="378"/>
                  </a:cxn>
                  <a:cxn ang="0">
                    <a:pos x="444" y="0"/>
                  </a:cxn>
                  <a:cxn ang="0">
                    <a:pos x="0" y="220"/>
                  </a:cxn>
                  <a:cxn ang="0">
                    <a:pos x="301" y="450"/>
                  </a:cxn>
                  <a:cxn ang="0">
                    <a:pos x="444" y="378"/>
                  </a:cxn>
                </a:cxnLst>
                <a:rect l="0" t="0" r="r" b="b"/>
                <a:pathLst>
                  <a:path w="444" h="450">
                    <a:moveTo>
                      <a:pt x="444" y="378"/>
                    </a:moveTo>
                    <a:cubicBezTo>
                      <a:pt x="444" y="0"/>
                      <a:pt x="444" y="0"/>
                      <a:pt x="444" y="0"/>
                    </a:cubicBezTo>
                    <a:cubicBezTo>
                      <a:pt x="264" y="3"/>
                      <a:pt x="104" y="88"/>
                      <a:pt x="0" y="220"/>
                    </a:cubicBezTo>
                    <a:cubicBezTo>
                      <a:pt x="301" y="450"/>
                      <a:pt x="301" y="450"/>
                      <a:pt x="301" y="450"/>
                    </a:cubicBezTo>
                    <a:cubicBezTo>
                      <a:pt x="335" y="408"/>
                      <a:pt x="387" y="381"/>
                      <a:pt x="444" y="37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tint val="66000"/>
                      <a:satMod val="160000"/>
                    </a:schemeClr>
                  </a:gs>
                  <a:gs pos="50000">
                    <a:schemeClr val="accent6">
                      <a:tint val="44500"/>
                      <a:satMod val="160000"/>
                    </a:schemeClr>
                  </a:gs>
                  <a:gs pos="100000">
                    <a:schemeClr val="accent6"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9525">
                <a:solidFill>
                  <a:schemeClr val="accent6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2716979" y="3803626"/>
                <a:ext cx="3804183" cy="1795298"/>
                <a:chOff x="2716979" y="3803626"/>
                <a:chExt cx="3804183" cy="1795298"/>
              </a:xfrm>
              <a:effectLst>
                <a:reflection blurRad="6350" stA="52000" endA="300" endPos="35000" dir="5400000" sy="-100000" algn="bl" rotWithShape="0"/>
              </a:effectLst>
            </p:grpSpPr>
            <p:sp>
              <p:nvSpPr>
                <p:cNvPr id="3078" name="Freeform 6"/>
                <p:cNvSpPr>
                  <a:spLocks/>
                </p:cNvSpPr>
                <p:nvPr/>
              </p:nvSpPr>
              <p:spPr bwMode="auto">
                <a:xfrm>
                  <a:off x="2716979" y="3803626"/>
                  <a:ext cx="1584595" cy="1587482"/>
                </a:xfrm>
                <a:custGeom>
                  <a:avLst/>
                  <a:gdLst/>
                  <a:ahLst/>
                  <a:cxnLst>
                    <a:cxn ang="0">
                      <a:pos x="367" y="0"/>
                    </a:cxn>
                    <a:cxn ang="0">
                      <a:pos x="0" y="89"/>
                    </a:cxn>
                    <a:cxn ang="0">
                      <a:pos x="302" y="466"/>
                    </a:cxn>
                    <a:cxn ang="0">
                      <a:pos x="465" y="125"/>
                    </a:cxn>
                    <a:cxn ang="0">
                      <a:pos x="367" y="0"/>
                    </a:cxn>
                  </a:cxnLst>
                  <a:rect l="0" t="0" r="r" b="b"/>
                  <a:pathLst>
                    <a:path w="465" h="466">
                      <a:moveTo>
                        <a:pt x="367" y="0"/>
                      </a:moveTo>
                      <a:cubicBezTo>
                        <a:pt x="0" y="89"/>
                        <a:pt x="0" y="89"/>
                        <a:pt x="0" y="89"/>
                      </a:cubicBezTo>
                      <a:cubicBezTo>
                        <a:pt x="40" y="255"/>
                        <a:pt x="153" y="392"/>
                        <a:pt x="302" y="466"/>
                      </a:cubicBezTo>
                      <a:cubicBezTo>
                        <a:pt x="465" y="125"/>
                        <a:pt x="465" y="125"/>
                        <a:pt x="465" y="125"/>
                      </a:cubicBezTo>
                      <a:cubicBezTo>
                        <a:pt x="417" y="99"/>
                        <a:pt x="381" y="54"/>
                        <a:pt x="367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C000">
                        <a:tint val="66000"/>
                        <a:satMod val="160000"/>
                      </a:srgbClr>
                    </a:gs>
                    <a:gs pos="50000">
                      <a:srgbClr val="FFC000">
                        <a:tint val="44500"/>
                        <a:satMod val="160000"/>
                      </a:srgbClr>
                    </a:gs>
                    <a:gs pos="100000">
                      <a:srgbClr val="FFC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ln w="9525">
                  <a:solidFill>
                    <a:srgbClr val="F0851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3080" name="Freeform 8"/>
                <p:cNvSpPr>
                  <a:spLocks/>
                </p:cNvSpPr>
                <p:nvPr/>
              </p:nvSpPr>
              <p:spPr bwMode="auto">
                <a:xfrm>
                  <a:off x="3780591" y="4249564"/>
                  <a:ext cx="1656754" cy="1349360"/>
                </a:xfrm>
                <a:custGeom>
                  <a:avLst/>
                  <a:gdLst/>
                  <a:ahLst/>
                  <a:cxnLst>
                    <a:cxn ang="0">
                      <a:pos x="163" y="0"/>
                    </a:cxn>
                    <a:cxn ang="0">
                      <a:pos x="0" y="341"/>
                    </a:cxn>
                    <a:cxn ang="0">
                      <a:pos x="247" y="396"/>
                    </a:cxn>
                    <a:cxn ang="0">
                      <a:pos x="486" y="344"/>
                    </a:cxn>
                    <a:cxn ang="0">
                      <a:pos x="325" y="2"/>
                    </a:cxn>
                    <a:cxn ang="0">
                      <a:pos x="247" y="18"/>
                    </a:cxn>
                    <a:cxn ang="0">
                      <a:pos x="163" y="0"/>
                    </a:cxn>
                  </a:cxnLst>
                  <a:rect l="0" t="0" r="r" b="b"/>
                  <a:pathLst>
                    <a:path w="486" h="396">
                      <a:moveTo>
                        <a:pt x="163" y="0"/>
                      </a:moveTo>
                      <a:cubicBezTo>
                        <a:pt x="0" y="341"/>
                        <a:pt x="0" y="341"/>
                        <a:pt x="0" y="341"/>
                      </a:cubicBezTo>
                      <a:cubicBezTo>
                        <a:pt x="75" y="376"/>
                        <a:pt x="158" y="396"/>
                        <a:pt x="247" y="396"/>
                      </a:cubicBezTo>
                      <a:cubicBezTo>
                        <a:pt x="332" y="396"/>
                        <a:pt x="413" y="377"/>
                        <a:pt x="486" y="344"/>
                      </a:cubicBezTo>
                      <a:cubicBezTo>
                        <a:pt x="325" y="2"/>
                        <a:pt x="325" y="2"/>
                        <a:pt x="325" y="2"/>
                      </a:cubicBezTo>
                      <a:cubicBezTo>
                        <a:pt x="301" y="12"/>
                        <a:pt x="274" y="18"/>
                        <a:pt x="247" y="18"/>
                      </a:cubicBezTo>
                      <a:cubicBezTo>
                        <a:pt x="217" y="18"/>
                        <a:pt x="189" y="11"/>
                        <a:pt x="163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3">
                        <a:tint val="66000"/>
                        <a:satMod val="160000"/>
                      </a:schemeClr>
                    </a:gs>
                    <a:gs pos="50000">
                      <a:schemeClr val="accent3">
                        <a:tint val="44500"/>
                        <a:satMod val="160000"/>
                      </a:schemeClr>
                    </a:gs>
                    <a:gs pos="100000">
                      <a:schemeClr val="accent3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n w="9525">
                  <a:solidFill>
                    <a:schemeClr val="accent4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3083" name="Freeform 11"/>
                <p:cNvSpPr>
                  <a:spLocks/>
                </p:cNvSpPr>
                <p:nvPr/>
              </p:nvSpPr>
              <p:spPr bwMode="auto">
                <a:xfrm>
                  <a:off x="4925021" y="3806512"/>
                  <a:ext cx="1596141" cy="1599027"/>
                </a:xfrm>
                <a:custGeom>
                  <a:avLst/>
                  <a:gdLst/>
                  <a:ahLst/>
                  <a:cxnLst>
                    <a:cxn ang="0">
                      <a:pos x="0" y="127"/>
                    </a:cxn>
                    <a:cxn ang="0">
                      <a:pos x="161" y="469"/>
                    </a:cxn>
                    <a:cxn ang="0">
                      <a:pos x="468" y="92"/>
                    </a:cxn>
                    <a:cxn ang="0">
                      <a:pos x="102" y="0"/>
                    </a:cxn>
                    <a:cxn ang="0">
                      <a:pos x="0" y="127"/>
                    </a:cxn>
                  </a:cxnLst>
                  <a:rect l="0" t="0" r="r" b="b"/>
                  <a:pathLst>
                    <a:path w="468" h="469">
                      <a:moveTo>
                        <a:pt x="0" y="127"/>
                      </a:moveTo>
                      <a:cubicBezTo>
                        <a:pt x="161" y="469"/>
                        <a:pt x="161" y="469"/>
                        <a:pt x="161" y="469"/>
                      </a:cubicBezTo>
                      <a:cubicBezTo>
                        <a:pt x="312" y="396"/>
                        <a:pt x="426" y="258"/>
                        <a:pt x="468" y="92"/>
                      </a:cubicBezTo>
                      <a:cubicBezTo>
                        <a:pt x="102" y="0"/>
                        <a:pt x="102" y="0"/>
                        <a:pt x="102" y="0"/>
                      </a:cubicBezTo>
                      <a:cubicBezTo>
                        <a:pt x="87" y="56"/>
                        <a:pt x="50" y="101"/>
                        <a:pt x="0" y="12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2060">
                        <a:tint val="66000"/>
                        <a:satMod val="160000"/>
                      </a:srgbClr>
                    </a:gs>
                    <a:gs pos="50000">
                      <a:srgbClr val="002060">
                        <a:tint val="44500"/>
                        <a:satMod val="160000"/>
                      </a:srgbClr>
                    </a:gs>
                    <a:gs pos="100000">
                      <a:srgbClr val="002060">
                        <a:tint val="23500"/>
                        <a:satMod val="160000"/>
                      </a:srgbClr>
                    </a:gs>
                  </a:gsLst>
                  <a:lin ang="5400000" scaled="1"/>
                  <a:tileRect/>
                </a:gradFill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</p:grpSp>
          <p:sp>
            <p:nvSpPr>
              <p:cNvPr id="3084" name="Freeform 12"/>
              <p:cNvSpPr>
                <a:spLocks/>
              </p:cNvSpPr>
              <p:nvPr/>
            </p:nvSpPr>
            <p:spPr bwMode="auto">
              <a:xfrm>
                <a:off x="4632058" y="1676400"/>
                <a:ext cx="1523983" cy="1522540"/>
              </a:xfrm>
              <a:custGeom>
                <a:avLst/>
                <a:gdLst/>
                <a:ahLst/>
                <a:cxnLst>
                  <a:cxn ang="0">
                    <a:pos x="146" y="447"/>
                  </a:cxn>
                  <a:cxn ang="0">
                    <a:pos x="447" y="217"/>
                  </a:cxn>
                  <a:cxn ang="0">
                    <a:pos x="0" y="0"/>
                  </a:cxn>
                  <a:cxn ang="0">
                    <a:pos x="0" y="378"/>
                  </a:cxn>
                  <a:cxn ang="0">
                    <a:pos x="146" y="447"/>
                  </a:cxn>
                </a:cxnLst>
                <a:rect l="0" t="0" r="r" b="b"/>
                <a:pathLst>
                  <a:path w="447" h="447">
                    <a:moveTo>
                      <a:pt x="146" y="447"/>
                    </a:moveTo>
                    <a:cubicBezTo>
                      <a:pt x="447" y="217"/>
                      <a:pt x="447" y="217"/>
                      <a:pt x="447" y="217"/>
                    </a:cubicBezTo>
                    <a:cubicBezTo>
                      <a:pt x="342" y="86"/>
                      <a:pt x="181" y="1"/>
                      <a:pt x="0" y="0"/>
                    </a:cubicBezTo>
                    <a:cubicBezTo>
                      <a:pt x="0" y="378"/>
                      <a:pt x="0" y="378"/>
                      <a:pt x="0" y="378"/>
                    </a:cubicBezTo>
                    <a:cubicBezTo>
                      <a:pt x="59" y="379"/>
                      <a:pt x="111" y="406"/>
                      <a:pt x="146" y="44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9525">
                <a:solidFill>
                  <a:schemeClr val="accent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</p:grpSp>
        <p:grpSp>
          <p:nvGrpSpPr>
            <p:cNvPr id="2" name="Group 29"/>
            <p:cNvGrpSpPr/>
            <p:nvPr/>
          </p:nvGrpSpPr>
          <p:grpSpPr>
            <a:xfrm>
              <a:off x="4051317" y="2905962"/>
              <a:ext cx="1131516" cy="1131514"/>
              <a:chOff x="3721100" y="1498600"/>
              <a:chExt cx="1687513" cy="1687513"/>
            </a:xfrm>
          </p:grpSpPr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3721100" y="1498600"/>
                <a:ext cx="1687513" cy="1687513"/>
              </a:xfrm>
              <a:custGeom>
                <a:avLst/>
                <a:gdLst/>
                <a:ahLst/>
                <a:cxnLst>
                  <a:cxn ang="0">
                    <a:pos x="328" y="425"/>
                  </a:cxn>
                  <a:cxn ang="0">
                    <a:pos x="450" y="225"/>
                  </a:cxn>
                  <a:cxn ang="0">
                    <a:pos x="225" y="0"/>
                  </a:cxn>
                  <a:cxn ang="0">
                    <a:pos x="0" y="225"/>
                  </a:cxn>
                  <a:cxn ang="0">
                    <a:pos x="121" y="424"/>
                  </a:cxn>
                  <a:cxn ang="0">
                    <a:pos x="225" y="450"/>
                  </a:cxn>
                  <a:cxn ang="0">
                    <a:pos x="328" y="425"/>
                  </a:cxn>
                </a:cxnLst>
                <a:rect l="0" t="0" r="r" b="b"/>
                <a:pathLst>
                  <a:path w="450" h="450">
                    <a:moveTo>
                      <a:pt x="328" y="425"/>
                    </a:moveTo>
                    <a:cubicBezTo>
                      <a:pt x="401" y="387"/>
                      <a:pt x="450" y="312"/>
                      <a:pt x="450" y="225"/>
                    </a:cubicBezTo>
                    <a:cubicBezTo>
                      <a:pt x="450" y="101"/>
                      <a:pt x="349" y="0"/>
                      <a:pt x="225" y="0"/>
                    </a:cubicBezTo>
                    <a:cubicBezTo>
                      <a:pt x="101" y="0"/>
                      <a:pt x="0" y="101"/>
                      <a:pt x="0" y="225"/>
                    </a:cubicBezTo>
                    <a:cubicBezTo>
                      <a:pt x="0" y="312"/>
                      <a:pt x="49" y="387"/>
                      <a:pt x="121" y="424"/>
                    </a:cubicBezTo>
                    <a:cubicBezTo>
                      <a:pt x="152" y="441"/>
                      <a:pt x="188" y="450"/>
                      <a:pt x="225" y="450"/>
                    </a:cubicBezTo>
                    <a:cubicBezTo>
                      <a:pt x="262" y="450"/>
                      <a:pt x="297" y="441"/>
                      <a:pt x="328" y="425"/>
                    </a:cubicBezTo>
                    <a:close/>
                  </a:path>
                </a:pathLst>
              </a:custGeom>
              <a:gradFill flip="none" rotWithShape="1">
                <a:gsLst>
                  <a:gs pos="31000">
                    <a:schemeClr val="tx1">
                      <a:lumMod val="50000"/>
                    </a:schemeClr>
                  </a:gs>
                  <a:gs pos="62000">
                    <a:schemeClr val="bg1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1">
                      <a:lumMod val="50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3" name="Oval 33"/>
              <p:cNvSpPr>
                <a:spLocks noChangeArrowheads="1"/>
              </p:cNvSpPr>
              <p:nvPr/>
            </p:nvSpPr>
            <p:spPr bwMode="auto">
              <a:xfrm>
                <a:off x="3905249" y="1514475"/>
                <a:ext cx="1323975" cy="100882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alpha val="49000"/>
                    </a:schemeClr>
                  </a:gs>
                  <a:gs pos="100000">
                    <a:schemeClr val="bg1">
                      <a:shade val="100000"/>
                      <a:satMod val="115000"/>
                      <a:alpha val="0"/>
                    </a:scheme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4193549" y="3298552"/>
              <a:ext cx="896125" cy="4657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TARGET</a:t>
              </a:r>
            </a:p>
            <a:p>
              <a:pPr algn="ctr"/>
              <a:r>
                <a:rPr lang="en-US" sz="11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MARKET </a:t>
              </a:r>
              <a:endParaRPr lang="en-US" sz="1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628298" y="2044646"/>
              <a:ext cx="858726" cy="3326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50000"/>
                    </a:schemeClr>
                  </a:solidFill>
                </a:rPr>
                <a:t>Product</a:t>
              </a:r>
              <a:endParaRPr lang="en-US" sz="140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50181" y="2044646"/>
              <a:ext cx="731870" cy="3326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50000"/>
                    </a:schemeClr>
                  </a:solidFill>
                </a:rPr>
                <a:t>Place</a:t>
              </a:r>
              <a:endParaRPr lang="en-US" sz="140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15432" y="3113838"/>
              <a:ext cx="1110803" cy="3326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50000"/>
                    </a:schemeClr>
                  </a:solidFill>
                </a:rPr>
                <a:t>Promotion</a:t>
              </a:r>
              <a:endParaRPr lang="en-US" sz="140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082746" y="4099632"/>
              <a:ext cx="771969" cy="3326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1400" dirty="0" smtClean="0">
                  <a:solidFill>
                    <a:schemeClr val="tx1">
                      <a:lumMod val="50000"/>
                    </a:schemeClr>
                  </a:solidFill>
                </a:rPr>
                <a:t>Price</a:t>
              </a:r>
              <a:endParaRPr lang="en-US" sz="140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304352" y="4155172"/>
              <a:ext cx="798390" cy="3326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50000"/>
                    </a:schemeClr>
                  </a:solidFill>
                </a:rPr>
                <a:t>People</a:t>
              </a:r>
              <a:endParaRPr lang="en-US" sz="140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138010" y="4613422"/>
              <a:ext cx="1055262" cy="3326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50000"/>
                    </a:schemeClr>
                  </a:solidFill>
                </a:rPr>
                <a:t>Process</a:t>
              </a:r>
              <a:endParaRPr lang="en-US" sz="140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38425" y="3042199"/>
              <a:ext cx="1367676" cy="565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50000"/>
                    </a:schemeClr>
                  </a:solidFill>
                </a:rPr>
                <a:t>Physical Environment</a:t>
              </a:r>
              <a:endParaRPr lang="en-US" sz="140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1905000" y="1169253"/>
            <a:ext cx="858726" cy="33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Product</a:t>
            </a:r>
            <a:endParaRPr lang="en-US" sz="1400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30930" y="1198534"/>
            <a:ext cx="731870" cy="33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Place</a:t>
            </a:r>
            <a:endParaRPr lang="en-US" sz="1400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4325" y="2743200"/>
            <a:ext cx="1367676" cy="565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Physical Environment</a:t>
            </a:r>
            <a:endParaRPr lang="en-US" sz="1400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39000" y="2862313"/>
            <a:ext cx="1110803" cy="33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Promotion</a:t>
            </a:r>
            <a:endParaRPr lang="en-US" sz="1400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39621" y="4676782"/>
            <a:ext cx="771969" cy="33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Price</a:t>
            </a:r>
            <a:endParaRPr lang="en-US" sz="1400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00400" y="5676347"/>
            <a:ext cx="1055262" cy="33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Process</a:t>
            </a:r>
            <a:endParaRPr lang="en-US" sz="1400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942652" y="4665647"/>
            <a:ext cx="798390" cy="33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People</a:t>
            </a:r>
            <a:endParaRPr lang="en-US" sz="1400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00800" y="1455003"/>
            <a:ext cx="144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Lorem Ipsum is simply dummy text of the printing and typesetting industry. 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95400" y="1455003"/>
            <a:ext cx="144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Lorem Ipsum is simply dummy text of the printing and typesetting industry. 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" y="3283803"/>
            <a:ext cx="144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Lorem Ipsum is simply dummy text of the printing and typesetting industry. 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05765" y="6015335"/>
            <a:ext cx="26003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Lorem Ipsum is simply dummy text of the printing and typesetting industry. 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62000" y="4931628"/>
            <a:ext cx="144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Lorem Ipsum is simply dummy text of the printing and typesetting industry. 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239000" y="3200400"/>
            <a:ext cx="144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Lorem Ipsum is simply dummy text of the printing and typesetting industry. 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677025" y="4953000"/>
            <a:ext cx="144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Lorem Ipsum is simply dummy text of the printing and typesetting industry. 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27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4557406</TotalTime>
  <Words>114</Words>
  <Application>Microsoft Office PowerPoint</Application>
  <PresentationFormat>全屏显示(4:3)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Scrum Process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PPT设计教程网分享</dc:title>
  <dc:subject>DG-放射</dc:subject>
  <dc:creator>PPTfans.cn</dc:creator>
  <cp:keywords>TZ-手动增减;KJ-平面;DH-静态;XJ-二级</cp:keywords>
  <dc:description>PPTfans.cn</dc:description>
  <cp:revision>1391</cp:revision>
  <dcterms:created xsi:type="dcterms:W3CDTF">2010-07-23T09:33:49Z</dcterms:created>
  <dcterms:modified xsi:type="dcterms:W3CDTF">2012-07-18T18:34:02Z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