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5000">
              <a:schemeClr val="bg1">
                <a:tint val="80000"/>
                <a:satMod val="300000"/>
              </a:schemeClr>
            </a:gs>
            <a:gs pos="65000">
              <a:schemeClr val="bg1">
                <a:lumMod val="85000"/>
              </a:schemeClr>
            </a:gs>
            <a:gs pos="76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334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3000">
              <a:schemeClr val="bg1">
                <a:tint val="80000"/>
                <a:satMod val="300000"/>
              </a:schemeClr>
            </a:gs>
            <a:gs pos="67000">
              <a:schemeClr val="bg1">
                <a:lumMod val="75000"/>
              </a:schemeClr>
            </a:gs>
            <a:gs pos="76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64"/>
          <p:cNvSpPr>
            <a:spLocks noChangeArrowheads="1"/>
          </p:cNvSpPr>
          <p:nvPr/>
        </p:nvSpPr>
        <p:spPr bwMode="gray">
          <a:xfrm>
            <a:off x="457200" y="228600"/>
            <a:ext cx="61722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/>
              <a:t>PORTERS FIVE FORCES </a:t>
            </a: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</a:rPr>
              <a:t>– </a:t>
            </a: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</a:rPr>
              <a:t>Your Text Here</a:t>
            </a:r>
            <a:endParaRPr lang="en-US" sz="2800" b="1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5" name="Rectangle 6"/>
          <p:cNvSpPr>
            <a:spLocks noChangeArrowheads="1"/>
          </p:cNvSpPr>
          <p:nvPr/>
        </p:nvSpPr>
        <p:spPr bwMode="auto">
          <a:xfrm>
            <a:off x="2701945" y="1595883"/>
            <a:ext cx="3691656" cy="3784076"/>
          </a:xfrm>
          <a:prstGeom prst="rect">
            <a:avLst/>
          </a:prstGeom>
          <a:gradFill flip="none" rotWithShape="1">
            <a:gsLst>
              <a:gs pos="0">
                <a:srgbClr val="3B3B3B">
                  <a:shade val="30000"/>
                  <a:satMod val="115000"/>
                </a:srgbClr>
              </a:gs>
              <a:gs pos="50000">
                <a:srgbClr val="3B3B3B">
                  <a:shade val="67500"/>
                  <a:satMod val="115000"/>
                </a:srgbClr>
              </a:gs>
              <a:gs pos="100000">
                <a:srgbClr val="3B3B3B">
                  <a:shade val="100000"/>
                  <a:satMod val="115000"/>
                </a:srgbClr>
              </a:gs>
            </a:gsLst>
            <a:lin ang="162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25"/>
          <p:cNvGrpSpPr/>
          <p:nvPr/>
        </p:nvGrpSpPr>
        <p:grpSpPr>
          <a:xfrm>
            <a:off x="2140574" y="1219200"/>
            <a:ext cx="2312572" cy="2301034"/>
            <a:chOff x="2209800" y="1371600"/>
            <a:chExt cx="2312572" cy="230103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7" name="Freeform 7"/>
            <p:cNvSpPr>
              <a:spLocks/>
            </p:cNvSpPr>
            <p:nvPr/>
          </p:nvSpPr>
          <p:spPr bwMode="auto">
            <a:xfrm>
              <a:off x="2269807" y="1415452"/>
              <a:ext cx="2252565" cy="2257182"/>
            </a:xfrm>
            <a:custGeom>
              <a:avLst/>
              <a:gdLst/>
              <a:ahLst/>
              <a:cxnLst>
                <a:cxn ang="0">
                  <a:pos x="413" y="346"/>
                </a:cxn>
                <a:cxn ang="0">
                  <a:pos x="345" y="414"/>
                </a:cxn>
                <a:cxn ang="0">
                  <a:pos x="68" y="414"/>
                </a:cxn>
                <a:cxn ang="0">
                  <a:pos x="0" y="346"/>
                </a:cxn>
                <a:cxn ang="0">
                  <a:pos x="0" y="68"/>
                </a:cxn>
                <a:cxn ang="0">
                  <a:pos x="68" y="0"/>
                </a:cxn>
                <a:cxn ang="0">
                  <a:pos x="345" y="0"/>
                </a:cxn>
                <a:cxn ang="0">
                  <a:pos x="413" y="68"/>
                </a:cxn>
                <a:cxn ang="0">
                  <a:pos x="413" y="346"/>
                </a:cxn>
              </a:cxnLst>
              <a:rect l="0" t="0" r="r" b="b"/>
              <a:pathLst>
                <a:path w="413" h="414">
                  <a:moveTo>
                    <a:pt x="413" y="346"/>
                  </a:moveTo>
                  <a:cubicBezTo>
                    <a:pt x="413" y="383"/>
                    <a:pt x="383" y="414"/>
                    <a:pt x="345" y="414"/>
                  </a:cubicBezTo>
                  <a:cubicBezTo>
                    <a:pt x="68" y="414"/>
                    <a:pt x="68" y="414"/>
                    <a:pt x="68" y="414"/>
                  </a:cubicBezTo>
                  <a:cubicBezTo>
                    <a:pt x="30" y="414"/>
                    <a:pt x="0" y="383"/>
                    <a:pt x="0" y="346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0" y="31"/>
                    <a:pt x="30" y="0"/>
                    <a:pt x="68" y="0"/>
                  </a:cubicBezTo>
                  <a:cubicBezTo>
                    <a:pt x="345" y="0"/>
                    <a:pt x="345" y="0"/>
                    <a:pt x="345" y="0"/>
                  </a:cubicBezTo>
                  <a:cubicBezTo>
                    <a:pt x="383" y="0"/>
                    <a:pt x="413" y="31"/>
                    <a:pt x="413" y="68"/>
                  </a:cubicBezTo>
                  <a:lnTo>
                    <a:pt x="413" y="346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10"/>
            <p:cNvSpPr>
              <a:spLocks/>
            </p:cNvSpPr>
            <p:nvPr/>
          </p:nvSpPr>
          <p:spPr bwMode="auto">
            <a:xfrm>
              <a:off x="2209800" y="1371600"/>
              <a:ext cx="2257181" cy="2257182"/>
            </a:xfrm>
            <a:custGeom>
              <a:avLst/>
              <a:gdLst/>
              <a:ahLst/>
              <a:cxnLst>
                <a:cxn ang="0">
                  <a:pos x="414" y="346"/>
                </a:cxn>
                <a:cxn ang="0">
                  <a:pos x="346" y="414"/>
                </a:cxn>
                <a:cxn ang="0">
                  <a:pos x="68" y="414"/>
                </a:cxn>
                <a:cxn ang="0">
                  <a:pos x="0" y="346"/>
                </a:cxn>
                <a:cxn ang="0">
                  <a:pos x="0" y="68"/>
                </a:cxn>
                <a:cxn ang="0">
                  <a:pos x="68" y="0"/>
                </a:cxn>
                <a:cxn ang="0">
                  <a:pos x="346" y="0"/>
                </a:cxn>
                <a:cxn ang="0">
                  <a:pos x="414" y="68"/>
                </a:cxn>
                <a:cxn ang="0">
                  <a:pos x="414" y="346"/>
                </a:cxn>
              </a:cxnLst>
              <a:rect l="0" t="0" r="r" b="b"/>
              <a:pathLst>
                <a:path w="414" h="414">
                  <a:moveTo>
                    <a:pt x="414" y="346"/>
                  </a:moveTo>
                  <a:cubicBezTo>
                    <a:pt x="414" y="383"/>
                    <a:pt x="383" y="414"/>
                    <a:pt x="346" y="414"/>
                  </a:cubicBezTo>
                  <a:cubicBezTo>
                    <a:pt x="68" y="414"/>
                    <a:pt x="68" y="414"/>
                    <a:pt x="68" y="414"/>
                  </a:cubicBezTo>
                  <a:cubicBezTo>
                    <a:pt x="31" y="414"/>
                    <a:pt x="0" y="383"/>
                    <a:pt x="0" y="346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0" y="31"/>
                    <a:pt x="31" y="0"/>
                    <a:pt x="68" y="0"/>
                  </a:cubicBezTo>
                  <a:cubicBezTo>
                    <a:pt x="346" y="0"/>
                    <a:pt x="346" y="0"/>
                    <a:pt x="346" y="0"/>
                  </a:cubicBezTo>
                  <a:cubicBezTo>
                    <a:pt x="383" y="0"/>
                    <a:pt x="414" y="31"/>
                    <a:pt x="414" y="68"/>
                  </a:cubicBezTo>
                  <a:lnTo>
                    <a:pt x="414" y="34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60000"/>
                    <a:lumOff val="40000"/>
                    <a:shade val="30000"/>
                    <a:satMod val="115000"/>
                  </a:schemeClr>
                </a:gs>
                <a:gs pos="50000">
                  <a:schemeClr val="accent2">
                    <a:lumMod val="60000"/>
                    <a:lumOff val="40000"/>
                    <a:shade val="67500"/>
                    <a:satMod val="115000"/>
                  </a:schemeClr>
                </a:gs>
                <a:gs pos="100000">
                  <a:schemeClr val="accent2">
                    <a:lumMod val="60000"/>
                    <a:lumOff val="40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 w="9525">
              <a:solidFill>
                <a:schemeClr val="accent2">
                  <a:lumMod val="7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28"/>
          <p:cNvGrpSpPr/>
          <p:nvPr/>
        </p:nvGrpSpPr>
        <p:grpSpPr>
          <a:xfrm>
            <a:off x="2140574" y="3617168"/>
            <a:ext cx="2312572" cy="2301032"/>
            <a:chOff x="2209800" y="3769568"/>
            <a:chExt cx="2312572" cy="2301032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30" name="Freeform 11"/>
            <p:cNvSpPr>
              <a:spLocks/>
            </p:cNvSpPr>
            <p:nvPr/>
          </p:nvSpPr>
          <p:spPr bwMode="auto">
            <a:xfrm>
              <a:off x="2269807" y="3769568"/>
              <a:ext cx="2252565" cy="2257182"/>
            </a:xfrm>
            <a:custGeom>
              <a:avLst/>
              <a:gdLst/>
              <a:ahLst/>
              <a:cxnLst>
                <a:cxn ang="0">
                  <a:pos x="413" y="346"/>
                </a:cxn>
                <a:cxn ang="0">
                  <a:pos x="345" y="414"/>
                </a:cxn>
                <a:cxn ang="0">
                  <a:pos x="68" y="414"/>
                </a:cxn>
                <a:cxn ang="0">
                  <a:pos x="0" y="346"/>
                </a:cxn>
                <a:cxn ang="0">
                  <a:pos x="0" y="68"/>
                </a:cxn>
                <a:cxn ang="0">
                  <a:pos x="68" y="0"/>
                </a:cxn>
                <a:cxn ang="0">
                  <a:pos x="345" y="0"/>
                </a:cxn>
                <a:cxn ang="0">
                  <a:pos x="413" y="68"/>
                </a:cxn>
                <a:cxn ang="0">
                  <a:pos x="413" y="346"/>
                </a:cxn>
              </a:cxnLst>
              <a:rect l="0" t="0" r="r" b="b"/>
              <a:pathLst>
                <a:path w="413" h="414">
                  <a:moveTo>
                    <a:pt x="413" y="346"/>
                  </a:moveTo>
                  <a:cubicBezTo>
                    <a:pt x="413" y="383"/>
                    <a:pt x="383" y="414"/>
                    <a:pt x="345" y="414"/>
                  </a:cubicBezTo>
                  <a:cubicBezTo>
                    <a:pt x="68" y="414"/>
                    <a:pt x="68" y="414"/>
                    <a:pt x="68" y="414"/>
                  </a:cubicBezTo>
                  <a:cubicBezTo>
                    <a:pt x="30" y="414"/>
                    <a:pt x="0" y="383"/>
                    <a:pt x="0" y="346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0" y="31"/>
                    <a:pt x="30" y="0"/>
                    <a:pt x="68" y="0"/>
                  </a:cubicBezTo>
                  <a:cubicBezTo>
                    <a:pt x="345" y="0"/>
                    <a:pt x="345" y="0"/>
                    <a:pt x="345" y="0"/>
                  </a:cubicBezTo>
                  <a:cubicBezTo>
                    <a:pt x="383" y="0"/>
                    <a:pt x="413" y="31"/>
                    <a:pt x="413" y="68"/>
                  </a:cubicBezTo>
                  <a:lnTo>
                    <a:pt x="413" y="346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12"/>
            <p:cNvSpPr>
              <a:spLocks/>
            </p:cNvSpPr>
            <p:nvPr/>
          </p:nvSpPr>
          <p:spPr bwMode="auto">
            <a:xfrm>
              <a:off x="2209800" y="3813418"/>
              <a:ext cx="2257181" cy="2257182"/>
            </a:xfrm>
            <a:custGeom>
              <a:avLst/>
              <a:gdLst/>
              <a:ahLst/>
              <a:cxnLst>
                <a:cxn ang="0">
                  <a:pos x="414" y="346"/>
                </a:cxn>
                <a:cxn ang="0">
                  <a:pos x="346" y="414"/>
                </a:cxn>
                <a:cxn ang="0">
                  <a:pos x="68" y="414"/>
                </a:cxn>
                <a:cxn ang="0">
                  <a:pos x="0" y="346"/>
                </a:cxn>
                <a:cxn ang="0">
                  <a:pos x="0" y="68"/>
                </a:cxn>
                <a:cxn ang="0">
                  <a:pos x="68" y="0"/>
                </a:cxn>
                <a:cxn ang="0">
                  <a:pos x="346" y="0"/>
                </a:cxn>
                <a:cxn ang="0">
                  <a:pos x="414" y="68"/>
                </a:cxn>
                <a:cxn ang="0">
                  <a:pos x="414" y="346"/>
                </a:cxn>
              </a:cxnLst>
              <a:rect l="0" t="0" r="r" b="b"/>
              <a:pathLst>
                <a:path w="414" h="414">
                  <a:moveTo>
                    <a:pt x="414" y="346"/>
                  </a:moveTo>
                  <a:cubicBezTo>
                    <a:pt x="414" y="383"/>
                    <a:pt x="383" y="414"/>
                    <a:pt x="346" y="414"/>
                  </a:cubicBezTo>
                  <a:cubicBezTo>
                    <a:pt x="68" y="414"/>
                    <a:pt x="68" y="414"/>
                    <a:pt x="68" y="414"/>
                  </a:cubicBezTo>
                  <a:cubicBezTo>
                    <a:pt x="31" y="414"/>
                    <a:pt x="0" y="383"/>
                    <a:pt x="0" y="346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0" y="31"/>
                    <a:pt x="31" y="0"/>
                    <a:pt x="68" y="0"/>
                  </a:cubicBezTo>
                  <a:cubicBezTo>
                    <a:pt x="346" y="0"/>
                    <a:pt x="346" y="0"/>
                    <a:pt x="346" y="0"/>
                  </a:cubicBezTo>
                  <a:cubicBezTo>
                    <a:pt x="383" y="0"/>
                    <a:pt x="414" y="31"/>
                    <a:pt x="414" y="68"/>
                  </a:cubicBezTo>
                  <a:lnTo>
                    <a:pt x="414" y="34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 w="9525">
              <a:solidFill>
                <a:schemeClr val="accent5">
                  <a:lumMod val="75000"/>
                </a:schemeClr>
              </a:solidFill>
              <a:round/>
              <a:headEnd/>
              <a:tailEnd/>
            </a:ln>
            <a:effectLst>
              <a:reflection blurRad="6350" stA="52000" endA="300" endPos="35000" dir="5400000" sy="-100000" algn="bl" rotWithShape="0"/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31"/>
          <p:cNvGrpSpPr/>
          <p:nvPr/>
        </p:nvGrpSpPr>
        <p:grpSpPr>
          <a:xfrm>
            <a:off x="4600819" y="1219200"/>
            <a:ext cx="2306920" cy="2301034"/>
            <a:chOff x="4670045" y="1371600"/>
            <a:chExt cx="2306920" cy="2301034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33" name="Freeform 13"/>
            <p:cNvSpPr>
              <a:spLocks/>
            </p:cNvSpPr>
            <p:nvPr/>
          </p:nvSpPr>
          <p:spPr bwMode="auto">
            <a:xfrm>
              <a:off x="4670045" y="1415452"/>
              <a:ext cx="2257181" cy="2257182"/>
            </a:xfrm>
            <a:custGeom>
              <a:avLst/>
              <a:gdLst/>
              <a:ahLst/>
              <a:cxnLst>
                <a:cxn ang="0">
                  <a:pos x="414" y="346"/>
                </a:cxn>
                <a:cxn ang="0">
                  <a:pos x="346" y="414"/>
                </a:cxn>
                <a:cxn ang="0">
                  <a:pos x="68" y="414"/>
                </a:cxn>
                <a:cxn ang="0">
                  <a:pos x="0" y="346"/>
                </a:cxn>
                <a:cxn ang="0">
                  <a:pos x="0" y="68"/>
                </a:cxn>
                <a:cxn ang="0">
                  <a:pos x="68" y="0"/>
                </a:cxn>
                <a:cxn ang="0">
                  <a:pos x="346" y="0"/>
                </a:cxn>
                <a:cxn ang="0">
                  <a:pos x="414" y="68"/>
                </a:cxn>
                <a:cxn ang="0">
                  <a:pos x="414" y="346"/>
                </a:cxn>
              </a:cxnLst>
              <a:rect l="0" t="0" r="r" b="b"/>
              <a:pathLst>
                <a:path w="414" h="414">
                  <a:moveTo>
                    <a:pt x="414" y="346"/>
                  </a:moveTo>
                  <a:cubicBezTo>
                    <a:pt x="414" y="383"/>
                    <a:pt x="383" y="414"/>
                    <a:pt x="346" y="414"/>
                  </a:cubicBezTo>
                  <a:cubicBezTo>
                    <a:pt x="68" y="414"/>
                    <a:pt x="68" y="414"/>
                    <a:pt x="68" y="414"/>
                  </a:cubicBezTo>
                  <a:cubicBezTo>
                    <a:pt x="31" y="414"/>
                    <a:pt x="0" y="383"/>
                    <a:pt x="0" y="346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0" y="31"/>
                    <a:pt x="31" y="0"/>
                    <a:pt x="68" y="0"/>
                  </a:cubicBezTo>
                  <a:cubicBezTo>
                    <a:pt x="346" y="0"/>
                    <a:pt x="346" y="0"/>
                    <a:pt x="346" y="0"/>
                  </a:cubicBezTo>
                  <a:cubicBezTo>
                    <a:pt x="383" y="0"/>
                    <a:pt x="414" y="31"/>
                    <a:pt x="414" y="68"/>
                  </a:cubicBezTo>
                  <a:lnTo>
                    <a:pt x="414" y="346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14"/>
            <p:cNvSpPr>
              <a:spLocks/>
            </p:cNvSpPr>
            <p:nvPr/>
          </p:nvSpPr>
          <p:spPr bwMode="auto">
            <a:xfrm>
              <a:off x="4724400" y="1371600"/>
              <a:ext cx="2252565" cy="2257182"/>
            </a:xfrm>
            <a:custGeom>
              <a:avLst/>
              <a:gdLst/>
              <a:ahLst/>
              <a:cxnLst>
                <a:cxn ang="0">
                  <a:pos x="413" y="346"/>
                </a:cxn>
                <a:cxn ang="0">
                  <a:pos x="345" y="414"/>
                </a:cxn>
                <a:cxn ang="0">
                  <a:pos x="68" y="414"/>
                </a:cxn>
                <a:cxn ang="0">
                  <a:pos x="0" y="346"/>
                </a:cxn>
                <a:cxn ang="0">
                  <a:pos x="0" y="68"/>
                </a:cxn>
                <a:cxn ang="0">
                  <a:pos x="68" y="0"/>
                </a:cxn>
                <a:cxn ang="0">
                  <a:pos x="345" y="0"/>
                </a:cxn>
                <a:cxn ang="0">
                  <a:pos x="413" y="68"/>
                </a:cxn>
                <a:cxn ang="0">
                  <a:pos x="413" y="346"/>
                </a:cxn>
              </a:cxnLst>
              <a:rect l="0" t="0" r="r" b="b"/>
              <a:pathLst>
                <a:path w="413" h="414">
                  <a:moveTo>
                    <a:pt x="413" y="346"/>
                  </a:moveTo>
                  <a:cubicBezTo>
                    <a:pt x="413" y="383"/>
                    <a:pt x="383" y="414"/>
                    <a:pt x="345" y="414"/>
                  </a:cubicBezTo>
                  <a:cubicBezTo>
                    <a:pt x="68" y="414"/>
                    <a:pt x="68" y="414"/>
                    <a:pt x="68" y="414"/>
                  </a:cubicBezTo>
                  <a:cubicBezTo>
                    <a:pt x="30" y="414"/>
                    <a:pt x="0" y="383"/>
                    <a:pt x="0" y="346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0" y="31"/>
                    <a:pt x="30" y="0"/>
                    <a:pt x="68" y="0"/>
                  </a:cubicBezTo>
                  <a:cubicBezTo>
                    <a:pt x="345" y="0"/>
                    <a:pt x="345" y="0"/>
                    <a:pt x="345" y="0"/>
                  </a:cubicBezTo>
                  <a:cubicBezTo>
                    <a:pt x="383" y="0"/>
                    <a:pt x="413" y="31"/>
                    <a:pt x="413" y="68"/>
                  </a:cubicBezTo>
                  <a:lnTo>
                    <a:pt x="413" y="34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7030A0">
                    <a:shade val="30000"/>
                    <a:satMod val="115000"/>
                  </a:srgbClr>
                </a:gs>
                <a:gs pos="50000">
                  <a:srgbClr val="7030A0">
                    <a:shade val="67500"/>
                    <a:satMod val="115000"/>
                  </a:srgbClr>
                </a:gs>
                <a:gs pos="100000">
                  <a:srgbClr val="7030A0">
                    <a:shade val="100000"/>
                    <a:satMod val="115000"/>
                  </a:srgbClr>
                </a:gs>
              </a:gsLst>
              <a:lin ang="8100000" scaled="1"/>
              <a:tileRect/>
            </a:gradFill>
            <a:ln w="9525">
              <a:solidFill>
                <a:srgbClr val="461E64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34"/>
          <p:cNvGrpSpPr/>
          <p:nvPr/>
        </p:nvGrpSpPr>
        <p:grpSpPr>
          <a:xfrm>
            <a:off x="4626244" y="3617168"/>
            <a:ext cx="2307956" cy="2301032"/>
            <a:chOff x="4695470" y="3769568"/>
            <a:chExt cx="2307956" cy="2301032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grpSpPr>
        <p:sp>
          <p:nvSpPr>
            <p:cNvPr id="36" name="Freeform 15"/>
            <p:cNvSpPr>
              <a:spLocks/>
            </p:cNvSpPr>
            <p:nvPr/>
          </p:nvSpPr>
          <p:spPr bwMode="auto">
            <a:xfrm>
              <a:off x="4695470" y="3769568"/>
              <a:ext cx="2257181" cy="2257182"/>
            </a:xfrm>
            <a:custGeom>
              <a:avLst/>
              <a:gdLst/>
              <a:ahLst/>
              <a:cxnLst>
                <a:cxn ang="0">
                  <a:pos x="414" y="346"/>
                </a:cxn>
                <a:cxn ang="0">
                  <a:pos x="346" y="414"/>
                </a:cxn>
                <a:cxn ang="0">
                  <a:pos x="68" y="414"/>
                </a:cxn>
                <a:cxn ang="0">
                  <a:pos x="0" y="346"/>
                </a:cxn>
                <a:cxn ang="0">
                  <a:pos x="0" y="68"/>
                </a:cxn>
                <a:cxn ang="0">
                  <a:pos x="68" y="0"/>
                </a:cxn>
                <a:cxn ang="0">
                  <a:pos x="346" y="0"/>
                </a:cxn>
                <a:cxn ang="0">
                  <a:pos x="414" y="68"/>
                </a:cxn>
                <a:cxn ang="0">
                  <a:pos x="414" y="346"/>
                </a:cxn>
              </a:cxnLst>
              <a:rect l="0" t="0" r="r" b="b"/>
              <a:pathLst>
                <a:path w="414" h="414">
                  <a:moveTo>
                    <a:pt x="414" y="346"/>
                  </a:moveTo>
                  <a:cubicBezTo>
                    <a:pt x="414" y="383"/>
                    <a:pt x="383" y="414"/>
                    <a:pt x="346" y="414"/>
                  </a:cubicBezTo>
                  <a:cubicBezTo>
                    <a:pt x="68" y="414"/>
                    <a:pt x="68" y="414"/>
                    <a:pt x="68" y="414"/>
                  </a:cubicBezTo>
                  <a:cubicBezTo>
                    <a:pt x="31" y="414"/>
                    <a:pt x="0" y="383"/>
                    <a:pt x="0" y="346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0" y="31"/>
                    <a:pt x="31" y="0"/>
                    <a:pt x="68" y="0"/>
                  </a:cubicBezTo>
                  <a:cubicBezTo>
                    <a:pt x="346" y="0"/>
                    <a:pt x="346" y="0"/>
                    <a:pt x="346" y="0"/>
                  </a:cubicBezTo>
                  <a:cubicBezTo>
                    <a:pt x="383" y="0"/>
                    <a:pt x="414" y="31"/>
                    <a:pt x="414" y="68"/>
                  </a:cubicBezTo>
                  <a:lnTo>
                    <a:pt x="414" y="346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16"/>
            <p:cNvSpPr>
              <a:spLocks/>
            </p:cNvSpPr>
            <p:nvPr/>
          </p:nvSpPr>
          <p:spPr bwMode="auto">
            <a:xfrm>
              <a:off x="4750861" y="3813418"/>
              <a:ext cx="2252565" cy="2257182"/>
            </a:xfrm>
            <a:custGeom>
              <a:avLst/>
              <a:gdLst/>
              <a:ahLst/>
              <a:cxnLst>
                <a:cxn ang="0">
                  <a:pos x="413" y="346"/>
                </a:cxn>
                <a:cxn ang="0">
                  <a:pos x="345" y="414"/>
                </a:cxn>
                <a:cxn ang="0">
                  <a:pos x="68" y="414"/>
                </a:cxn>
                <a:cxn ang="0">
                  <a:pos x="0" y="346"/>
                </a:cxn>
                <a:cxn ang="0">
                  <a:pos x="0" y="68"/>
                </a:cxn>
                <a:cxn ang="0">
                  <a:pos x="68" y="0"/>
                </a:cxn>
                <a:cxn ang="0">
                  <a:pos x="345" y="0"/>
                </a:cxn>
                <a:cxn ang="0">
                  <a:pos x="413" y="68"/>
                </a:cxn>
                <a:cxn ang="0">
                  <a:pos x="413" y="346"/>
                </a:cxn>
              </a:cxnLst>
              <a:rect l="0" t="0" r="r" b="b"/>
              <a:pathLst>
                <a:path w="413" h="414">
                  <a:moveTo>
                    <a:pt x="413" y="346"/>
                  </a:moveTo>
                  <a:cubicBezTo>
                    <a:pt x="413" y="383"/>
                    <a:pt x="383" y="414"/>
                    <a:pt x="345" y="414"/>
                  </a:cubicBezTo>
                  <a:cubicBezTo>
                    <a:pt x="68" y="414"/>
                    <a:pt x="68" y="414"/>
                    <a:pt x="68" y="414"/>
                  </a:cubicBezTo>
                  <a:cubicBezTo>
                    <a:pt x="30" y="414"/>
                    <a:pt x="0" y="383"/>
                    <a:pt x="0" y="346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0" y="31"/>
                    <a:pt x="30" y="0"/>
                    <a:pt x="68" y="0"/>
                  </a:cubicBezTo>
                  <a:cubicBezTo>
                    <a:pt x="345" y="0"/>
                    <a:pt x="345" y="0"/>
                    <a:pt x="345" y="0"/>
                  </a:cubicBezTo>
                  <a:cubicBezTo>
                    <a:pt x="383" y="0"/>
                    <a:pt x="413" y="31"/>
                    <a:pt x="413" y="68"/>
                  </a:cubicBezTo>
                  <a:lnTo>
                    <a:pt x="413" y="34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shade val="30000"/>
                    <a:satMod val="115000"/>
                  </a:schemeClr>
                </a:gs>
                <a:gs pos="50000">
                  <a:schemeClr val="accent3">
                    <a:shade val="67500"/>
                    <a:satMod val="115000"/>
                  </a:schemeClr>
                </a:gs>
                <a:gs pos="100000">
                  <a:schemeClr val="accent3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 w="9525">
              <a:solidFill>
                <a:schemeClr val="accent3">
                  <a:lumMod val="50000"/>
                </a:schemeClr>
              </a:solidFill>
              <a:round/>
              <a:headEnd/>
              <a:tailEnd/>
            </a:ln>
            <a:effectLst>
              <a:reflection blurRad="6350" stA="52000" endA="300" endPos="35000" dir="5400000" sy="-100000" algn="bl" rotWithShape="0"/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5" name="Oval 44"/>
          <p:cNvSpPr/>
          <p:nvPr/>
        </p:nvSpPr>
        <p:spPr>
          <a:xfrm>
            <a:off x="3810000" y="2743200"/>
            <a:ext cx="1447800" cy="1447800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 w="76200">
            <a:gradFill>
              <a:gsLst>
                <a:gs pos="0">
                  <a:schemeClr val="bg1"/>
                </a:gs>
                <a:gs pos="50000">
                  <a:schemeClr val="bg1">
                    <a:lumMod val="75000"/>
                  </a:schemeClr>
                </a:gs>
                <a:gs pos="100000">
                  <a:srgbClr val="000000"/>
                </a:gs>
              </a:gsLst>
              <a:lin ang="5400000" scaled="0"/>
            </a:gradFill>
          </a:ln>
          <a:effectLst>
            <a:outerShdw blurRad="63500" sx="102000" sy="102000" algn="ctr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038600" y="3200400"/>
            <a:ext cx="1143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  <a:latin typeface="+mn-lt"/>
              </a:rPr>
              <a:t>Rivalry</a:t>
            </a:r>
            <a:endParaRPr lang="en-US" sz="24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667000" y="1752600"/>
            <a:ext cx="1396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  <a:latin typeface="+mn-lt"/>
              </a:rPr>
              <a:t>Threat Of Substitute Products Or Services</a:t>
            </a:r>
            <a:endParaRPr lang="en-US" sz="16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156400" y="1828800"/>
            <a:ext cx="12222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600" b="1" dirty="0" smtClean="0">
                <a:solidFill>
                  <a:schemeClr val="bg1"/>
                </a:solidFill>
                <a:latin typeface="+mn-lt"/>
              </a:rPr>
              <a:t>Threat Of New </a:t>
            </a:r>
            <a:r>
              <a:rPr lang="en-US" sz="1600" b="1" dirty="0" err="1" smtClean="0">
                <a:solidFill>
                  <a:schemeClr val="bg1"/>
                </a:solidFill>
                <a:latin typeface="+mn-lt"/>
              </a:rPr>
              <a:t>Entrans</a:t>
            </a:r>
            <a:endParaRPr lang="en-US" sz="16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667000" y="4343400"/>
            <a:ext cx="1396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  <a:latin typeface="+mn-lt"/>
              </a:rPr>
              <a:t>Bargaining Power Of Suppliers</a:t>
            </a:r>
            <a:endParaRPr lang="en-US" sz="16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080200" y="4343400"/>
            <a:ext cx="1396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600" b="1" dirty="0" smtClean="0">
                <a:solidFill>
                  <a:schemeClr val="bg1"/>
                </a:solidFill>
                <a:latin typeface="+mn-lt"/>
              </a:rPr>
              <a:t>Bargaining Power Of Buyers</a:t>
            </a:r>
            <a:endParaRPr lang="en-US" sz="1600" b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8553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4557292</TotalTime>
  <Words>26</Words>
  <Application>Microsoft Office PowerPoint</Application>
  <PresentationFormat>全屏显示(4:3)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DG-放射</dc:subject>
  <dc:creator>PPTfans.cn</dc:creator>
  <cp:keywords>TZ-手动增减;KJ-平面;DH-静态;XJ-二级</cp:keywords>
  <dc:description>PPTfans.cn</dc:description>
  <cp:revision>1386</cp:revision>
  <dcterms:created xsi:type="dcterms:W3CDTF">2010-07-23T09:33:49Z</dcterms:created>
  <dcterms:modified xsi:type="dcterms:W3CDTF">2012-07-18T18:37:42Z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