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6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1907438" y="1232611"/>
            <a:ext cx="5074310" cy="5074310"/>
          </a:xfrm>
          <a:prstGeom prst="ellipse">
            <a:avLst/>
          </a:prstGeom>
          <a:solidFill>
            <a:schemeClr val="accent2">
              <a:lumMod val="60000"/>
              <a:lumOff val="40000"/>
              <a:alpha val="80000"/>
            </a:schemeClr>
          </a:solidFill>
          <a:ln>
            <a:solidFill>
              <a:schemeClr val="tx1">
                <a:lumMod val="50000"/>
              </a:schemeClr>
            </a:solidFill>
            <a:prstDash val="sysDot"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BENCHMARKING CYCLE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446917" y="1028048"/>
            <a:ext cx="2247" cy="5460718"/>
          </a:xfrm>
          <a:prstGeom prst="line">
            <a:avLst/>
          </a:prstGeom>
          <a:noFill/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2515112" y="1829972"/>
            <a:ext cx="3863610" cy="3863609"/>
          </a:xfrm>
          <a:prstGeom prst="line">
            <a:avLst/>
          </a:prstGeom>
          <a:noFill/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V="1">
            <a:off x="2515112" y="1829972"/>
            <a:ext cx="3863610" cy="3863609"/>
          </a:xfrm>
          <a:prstGeom prst="line">
            <a:avLst/>
          </a:prstGeom>
          <a:noFill/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2928429" y="4058286"/>
            <a:ext cx="1390451" cy="1969992"/>
          </a:xfrm>
          <a:custGeom>
            <a:avLst/>
            <a:gdLst/>
            <a:ahLst/>
            <a:cxnLst>
              <a:cxn ang="0">
                <a:pos x="0" y="262"/>
              </a:cxn>
              <a:cxn ang="0">
                <a:pos x="262" y="371"/>
              </a:cxn>
              <a:cxn ang="0">
                <a:pos x="262" y="0"/>
              </a:cxn>
              <a:cxn ang="0">
                <a:pos x="0" y="262"/>
              </a:cxn>
            </a:cxnLst>
            <a:rect l="0" t="0" r="r" b="b"/>
            <a:pathLst>
              <a:path w="262" h="371">
                <a:moveTo>
                  <a:pt x="0" y="262"/>
                </a:moveTo>
                <a:cubicBezTo>
                  <a:pt x="67" y="329"/>
                  <a:pt x="160" y="370"/>
                  <a:pt x="262" y="371"/>
                </a:cubicBezTo>
                <a:cubicBezTo>
                  <a:pt x="262" y="0"/>
                  <a:pt x="262" y="0"/>
                  <a:pt x="262" y="0"/>
                </a:cubicBezTo>
                <a:lnTo>
                  <a:pt x="0" y="26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4723210" y="3878584"/>
            <a:ext cx="1967746" cy="1390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2" y="262"/>
              </a:cxn>
              <a:cxn ang="0">
                <a:pos x="371" y="0"/>
              </a:cxn>
              <a:cxn ang="0">
                <a:pos x="0" y="0"/>
              </a:cxn>
            </a:cxnLst>
            <a:rect l="0" t="0" r="r" b="b"/>
            <a:pathLst>
              <a:path w="371" h="262">
                <a:moveTo>
                  <a:pt x="0" y="0"/>
                </a:moveTo>
                <a:cubicBezTo>
                  <a:pt x="262" y="262"/>
                  <a:pt x="262" y="262"/>
                  <a:pt x="262" y="262"/>
                </a:cubicBezTo>
                <a:cubicBezTo>
                  <a:pt x="328" y="194"/>
                  <a:pt x="370" y="102"/>
                  <a:pt x="371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4468800" y="2365549"/>
            <a:ext cx="1967746" cy="1390451"/>
          </a:xfrm>
          <a:custGeom>
            <a:avLst/>
            <a:gdLst/>
            <a:ahLst/>
            <a:cxnLst>
              <a:cxn ang="0">
                <a:pos x="371" y="262"/>
              </a:cxn>
              <a:cxn ang="0">
                <a:pos x="262" y="0"/>
              </a:cxn>
              <a:cxn ang="0">
                <a:pos x="0" y="262"/>
              </a:cxn>
              <a:cxn ang="0">
                <a:pos x="371" y="262"/>
              </a:cxn>
            </a:cxnLst>
            <a:rect l="0" t="0" r="r" b="b"/>
            <a:pathLst>
              <a:path w="371" h="262">
                <a:moveTo>
                  <a:pt x="371" y="262"/>
                </a:moveTo>
                <a:cubicBezTo>
                  <a:pt x="370" y="160"/>
                  <a:pt x="329" y="68"/>
                  <a:pt x="262" y="0"/>
                </a:cubicBezTo>
                <a:cubicBezTo>
                  <a:pt x="0" y="262"/>
                  <a:pt x="0" y="262"/>
                  <a:pt x="0" y="262"/>
                </a:cubicBezTo>
                <a:lnTo>
                  <a:pt x="371" y="262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4462641" y="3804455"/>
            <a:ext cx="1394944" cy="1967745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63" y="262"/>
              </a:cxn>
              <a:cxn ang="0">
                <a:pos x="0" y="0"/>
              </a:cxn>
              <a:cxn ang="0">
                <a:pos x="0" y="371"/>
              </a:cxn>
            </a:cxnLst>
            <a:rect l="0" t="0" r="r" b="b"/>
            <a:pathLst>
              <a:path w="263" h="371">
                <a:moveTo>
                  <a:pt x="0" y="371"/>
                </a:moveTo>
                <a:cubicBezTo>
                  <a:pt x="103" y="370"/>
                  <a:pt x="195" y="329"/>
                  <a:pt x="263" y="262"/>
                </a:cubicBezTo>
                <a:cubicBezTo>
                  <a:pt x="0" y="0"/>
                  <a:pt x="0" y="0"/>
                  <a:pt x="0" y="0"/>
                </a:cubicBezTo>
                <a:lnTo>
                  <a:pt x="0" y="371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2180415" y="2243289"/>
            <a:ext cx="1963253" cy="1390451"/>
          </a:xfrm>
          <a:custGeom>
            <a:avLst/>
            <a:gdLst/>
            <a:ahLst/>
            <a:cxnLst>
              <a:cxn ang="0">
                <a:pos x="108" y="0"/>
              </a:cxn>
              <a:cxn ang="0">
                <a:pos x="0" y="262"/>
              </a:cxn>
              <a:cxn ang="0">
                <a:pos x="370" y="262"/>
              </a:cxn>
              <a:cxn ang="0">
                <a:pos x="108" y="0"/>
              </a:cxn>
            </a:cxnLst>
            <a:rect l="0" t="0" r="r" b="b"/>
            <a:pathLst>
              <a:path w="370" h="262">
                <a:moveTo>
                  <a:pt x="108" y="0"/>
                </a:moveTo>
                <a:cubicBezTo>
                  <a:pt x="42" y="67"/>
                  <a:pt x="1" y="160"/>
                  <a:pt x="0" y="262"/>
                </a:cubicBezTo>
                <a:cubicBezTo>
                  <a:pt x="370" y="262"/>
                  <a:pt x="370" y="262"/>
                  <a:pt x="370" y="262"/>
                </a:cubicBezTo>
                <a:lnTo>
                  <a:pt x="108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>
            <a:off x="2436492" y="3777500"/>
            <a:ext cx="1967746" cy="13904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9" y="262"/>
              </a:cxn>
              <a:cxn ang="0">
                <a:pos x="371" y="0"/>
              </a:cxn>
              <a:cxn ang="0">
                <a:pos x="0" y="0"/>
              </a:cxn>
            </a:cxnLst>
            <a:rect l="0" t="0" r="r" b="b"/>
            <a:pathLst>
              <a:path w="371" h="262">
                <a:moveTo>
                  <a:pt x="0" y="0"/>
                </a:moveTo>
                <a:cubicBezTo>
                  <a:pt x="1" y="102"/>
                  <a:pt x="42" y="195"/>
                  <a:pt x="109" y="262"/>
                </a:cubicBezTo>
                <a:cubicBezTo>
                  <a:pt x="371" y="0"/>
                  <a:pt x="371" y="0"/>
                  <a:pt x="371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7"/>
          <p:cNvSpPr>
            <a:spLocks/>
          </p:cNvSpPr>
          <p:nvPr/>
        </p:nvSpPr>
        <p:spPr bwMode="auto">
          <a:xfrm>
            <a:off x="3055143" y="1772952"/>
            <a:ext cx="1390451" cy="1967745"/>
          </a:xfrm>
          <a:custGeom>
            <a:avLst/>
            <a:gdLst/>
            <a:ahLst/>
            <a:cxnLst>
              <a:cxn ang="0">
                <a:pos x="262" y="0"/>
              </a:cxn>
              <a:cxn ang="0">
                <a:pos x="0" y="108"/>
              </a:cxn>
              <a:cxn ang="0">
                <a:pos x="262" y="371"/>
              </a:cxn>
              <a:cxn ang="0">
                <a:pos x="262" y="0"/>
              </a:cxn>
            </a:cxnLst>
            <a:rect l="0" t="0" r="r" b="b"/>
            <a:pathLst>
              <a:path w="262" h="371">
                <a:moveTo>
                  <a:pt x="262" y="0"/>
                </a:moveTo>
                <a:cubicBezTo>
                  <a:pt x="160" y="1"/>
                  <a:pt x="67" y="42"/>
                  <a:pt x="0" y="108"/>
                </a:cubicBezTo>
                <a:cubicBezTo>
                  <a:pt x="262" y="371"/>
                  <a:pt x="262" y="371"/>
                  <a:pt x="262" y="371"/>
                </a:cubicBezTo>
                <a:lnTo>
                  <a:pt x="262" y="0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8"/>
          <p:cNvSpPr>
            <a:spLocks/>
          </p:cNvSpPr>
          <p:nvPr/>
        </p:nvSpPr>
        <p:spPr bwMode="auto">
          <a:xfrm>
            <a:off x="4583940" y="1479552"/>
            <a:ext cx="1390451" cy="1969992"/>
          </a:xfrm>
          <a:custGeom>
            <a:avLst/>
            <a:gdLst/>
            <a:ahLst/>
            <a:cxnLst>
              <a:cxn ang="0">
                <a:pos x="262" y="109"/>
              </a:cxn>
              <a:cxn ang="0">
                <a:pos x="0" y="0"/>
              </a:cxn>
              <a:cxn ang="0">
                <a:pos x="0" y="371"/>
              </a:cxn>
              <a:cxn ang="0">
                <a:pos x="262" y="109"/>
              </a:cxn>
            </a:cxnLst>
            <a:rect l="0" t="0" r="r" b="b"/>
            <a:pathLst>
              <a:path w="262" h="371">
                <a:moveTo>
                  <a:pt x="262" y="109"/>
                </a:moveTo>
                <a:cubicBezTo>
                  <a:pt x="195" y="43"/>
                  <a:pt x="102" y="1"/>
                  <a:pt x="0" y="0"/>
                </a:cubicBezTo>
                <a:cubicBezTo>
                  <a:pt x="0" y="371"/>
                  <a:pt x="0" y="371"/>
                  <a:pt x="0" y="371"/>
                </a:cubicBezTo>
                <a:lnTo>
                  <a:pt x="262" y="10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713188" y="3761777"/>
            <a:ext cx="5465212" cy="2247"/>
          </a:xfrm>
          <a:prstGeom prst="line">
            <a:avLst/>
          </a:prstGeom>
          <a:noFill/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72000" y="1676400"/>
            <a:ext cx="114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1.  Complete the benchmarking audit (as above)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1600" y="30480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2.  Start the project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34000" y="3962400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3.  </a:t>
            </a: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Analyse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 current plans &amp; performance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65197" y="3777579"/>
            <a:ext cx="114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6.  Identify best practices &amp; most useful improvements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95800" y="4800600"/>
            <a:ext cx="114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4.  Establish benchmarking partners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6600" y="4884003"/>
            <a:ext cx="114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5.  Get the data and </a:t>
            </a:r>
            <a:r>
              <a:rPr lang="en-US" sz="1200" dirty="0" err="1" smtClean="0">
                <a:solidFill>
                  <a:srgbClr val="000000"/>
                </a:solidFill>
                <a:cs typeface="Arial" pitchFamily="34" charset="0"/>
              </a:rPr>
              <a:t>analyse</a:t>
            </a: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 difference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6000" y="2895600"/>
            <a:ext cx="114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7.  Start improvements in practice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52800" y="1981200"/>
            <a:ext cx="114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8.  Assess improvements &amp; </a:t>
            </a:r>
            <a:r>
              <a:rPr lang="en-US" sz="1200" dirty="0" err="1" smtClean="0">
                <a:solidFill>
                  <a:schemeClr val="bg1"/>
                </a:solidFill>
                <a:cs typeface="Arial" pitchFamily="34" charset="0"/>
              </a:rPr>
              <a:t>rebenchmark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Isosceles Triangle 29"/>
          <p:cNvSpPr/>
          <p:nvPr/>
        </p:nvSpPr>
        <p:spPr>
          <a:xfrm rot="5400000">
            <a:off x="4354729" y="1135685"/>
            <a:ext cx="387708" cy="193855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10800000">
            <a:off x="6780328" y="3766110"/>
            <a:ext cx="387708" cy="193855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16200000" flipH="1">
            <a:off x="4170274" y="6236210"/>
            <a:ext cx="387708" cy="193855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1698704" y="3575307"/>
            <a:ext cx="387708" cy="193855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2700000">
            <a:off x="2528367" y="1793443"/>
            <a:ext cx="387708" cy="193855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 rot="18900000" flipV="1">
            <a:off x="6127445" y="1917801"/>
            <a:ext cx="387708" cy="193855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 rot="2700000" flipH="1" flipV="1">
            <a:off x="5993333" y="5532120"/>
            <a:ext cx="387708" cy="193855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18900000" flipH="1">
            <a:off x="2390597" y="5391911"/>
            <a:ext cx="387708" cy="193855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8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4559144</TotalTime>
  <Words>62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DG-循环</dc:subject>
  <dc:creator>PPTfans.cn</dc:creator>
  <cp:keywords>TZ-手动增减;KJ-平面;DH-静态;XJ-二级</cp:keywords>
  <dc:description>PPT设计教程网</dc:description>
  <dcterms:created xsi:type="dcterms:W3CDTF">2010-07-23T09:33:49Z</dcterms:created>
  <dcterms:modified xsi:type="dcterms:W3CDTF">2012-07-18T18:17:37Z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