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781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DUE DILIGENCE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4516865" y="1439782"/>
            <a:ext cx="2141661" cy="2241953"/>
          </a:xfrm>
          <a:custGeom>
            <a:avLst/>
            <a:gdLst/>
            <a:ahLst/>
            <a:cxnLst>
              <a:cxn ang="0">
                <a:pos x="0" y="454"/>
              </a:cxn>
              <a:cxn ang="0">
                <a:pos x="9" y="451"/>
              </a:cxn>
              <a:cxn ang="0">
                <a:pos x="434" y="313"/>
              </a:cxn>
              <a:cxn ang="0">
                <a:pos x="0" y="0"/>
              </a:cxn>
              <a:cxn ang="0">
                <a:pos x="0" y="445"/>
              </a:cxn>
              <a:cxn ang="0">
                <a:pos x="0" y="454"/>
              </a:cxn>
            </a:cxnLst>
            <a:rect l="0" t="0" r="r" b="b"/>
            <a:pathLst>
              <a:path w="434" h="454">
                <a:moveTo>
                  <a:pt x="0" y="454"/>
                </a:moveTo>
                <a:cubicBezTo>
                  <a:pt x="9" y="451"/>
                  <a:pt x="9" y="451"/>
                  <a:pt x="9" y="451"/>
                </a:cubicBezTo>
                <a:cubicBezTo>
                  <a:pt x="434" y="313"/>
                  <a:pt x="434" y="313"/>
                  <a:pt x="434" y="313"/>
                </a:cubicBezTo>
                <a:cubicBezTo>
                  <a:pt x="371" y="132"/>
                  <a:pt x="201" y="2"/>
                  <a:pt x="0" y="0"/>
                </a:cubicBezTo>
                <a:cubicBezTo>
                  <a:pt x="0" y="445"/>
                  <a:pt x="0" y="445"/>
                  <a:pt x="0" y="445"/>
                </a:cubicBezTo>
                <a:lnTo>
                  <a:pt x="0" y="454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2318790" y="1439782"/>
            <a:ext cx="2143750" cy="2241953"/>
          </a:xfrm>
          <a:custGeom>
            <a:avLst/>
            <a:gdLst/>
            <a:ahLst/>
            <a:cxnLst>
              <a:cxn ang="0">
                <a:pos x="434" y="454"/>
              </a:cxn>
              <a:cxn ang="0">
                <a:pos x="434" y="445"/>
              </a:cxn>
              <a:cxn ang="0">
                <a:pos x="434" y="0"/>
              </a:cxn>
              <a:cxn ang="0">
                <a:pos x="0" y="313"/>
              </a:cxn>
              <a:cxn ang="0">
                <a:pos x="425" y="451"/>
              </a:cxn>
              <a:cxn ang="0">
                <a:pos x="434" y="454"/>
              </a:cxn>
            </a:cxnLst>
            <a:rect l="0" t="0" r="r" b="b"/>
            <a:pathLst>
              <a:path w="434" h="454">
                <a:moveTo>
                  <a:pt x="434" y="454"/>
                </a:moveTo>
                <a:cubicBezTo>
                  <a:pt x="434" y="445"/>
                  <a:pt x="434" y="445"/>
                  <a:pt x="434" y="445"/>
                </a:cubicBezTo>
                <a:cubicBezTo>
                  <a:pt x="434" y="0"/>
                  <a:pt x="434" y="0"/>
                  <a:pt x="434" y="0"/>
                </a:cubicBezTo>
                <a:cubicBezTo>
                  <a:pt x="233" y="2"/>
                  <a:pt x="63" y="132"/>
                  <a:pt x="0" y="313"/>
                </a:cubicBezTo>
                <a:cubicBezTo>
                  <a:pt x="425" y="451"/>
                  <a:pt x="425" y="451"/>
                  <a:pt x="425" y="451"/>
                </a:cubicBezTo>
                <a:lnTo>
                  <a:pt x="434" y="454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195513" y="3034013"/>
            <a:ext cx="4586288" cy="2985787"/>
            <a:chOff x="2195513" y="2836190"/>
            <a:chExt cx="4586288" cy="2985787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4531490" y="2836190"/>
              <a:ext cx="2250311" cy="2528203"/>
            </a:xfrm>
            <a:custGeom>
              <a:avLst/>
              <a:gdLst/>
              <a:ahLst/>
              <a:cxnLst>
                <a:cxn ang="0">
                  <a:pos x="456" y="141"/>
                </a:cxn>
                <a:cxn ang="0">
                  <a:pos x="434" y="0"/>
                </a:cxn>
                <a:cxn ang="0">
                  <a:pos x="9" y="138"/>
                </a:cxn>
                <a:cxn ang="0">
                  <a:pos x="0" y="141"/>
                </a:cxn>
                <a:cxn ang="0">
                  <a:pos x="6" y="148"/>
                </a:cxn>
                <a:cxn ang="0">
                  <a:pos x="270" y="512"/>
                </a:cxn>
                <a:cxn ang="0">
                  <a:pos x="456" y="141"/>
                </a:cxn>
              </a:cxnLst>
              <a:rect l="0" t="0" r="r" b="b"/>
              <a:pathLst>
                <a:path w="456" h="512">
                  <a:moveTo>
                    <a:pt x="456" y="141"/>
                  </a:moveTo>
                  <a:cubicBezTo>
                    <a:pt x="456" y="92"/>
                    <a:pt x="448" y="44"/>
                    <a:pt x="434" y="0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6" y="148"/>
                    <a:pt x="6" y="148"/>
                    <a:pt x="6" y="148"/>
                  </a:cubicBezTo>
                  <a:cubicBezTo>
                    <a:pt x="270" y="512"/>
                    <a:pt x="270" y="512"/>
                    <a:pt x="270" y="512"/>
                  </a:cubicBezTo>
                  <a:cubicBezTo>
                    <a:pt x="383" y="428"/>
                    <a:pt x="456" y="293"/>
                    <a:pt x="456" y="14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2195513" y="2836190"/>
              <a:ext cx="2252400" cy="2528203"/>
            </a:xfrm>
            <a:custGeom>
              <a:avLst/>
              <a:gdLst/>
              <a:ahLst/>
              <a:cxnLst>
                <a:cxn ang="0">
                  <a:pos x="456" y="141"/>
                </a:cxn>
                <a:cxn ang="0">
                  <a:pos x="447" y="138"/>
                </a:cxn>
                <a:cxn ang="0">
                  <a:pos x="22" y="0"/>
                </a:cxn>
                <a:cxn ang="0">
                  <a:pos x="0" y="141"/>
                </a:cxn>
                <a:cxn ang="0">
                  <a:pos x="186" y="512"/>
                </a:cxn>
                <a:cxn ang="0">
                  <a:pos x="450" y="148"/>
                </a:cxn>
                <a:cxn ang="0">
                  <a:pos x="456" y="141"/>
                </a:cxn>
              </a:cxnLst>
              <a:rect l="0" t="0" r="r" b="b"/>
              <a:pathLst>
                <a:path w="456" h="512">
                  <a:moveTo>
                    <a:pt x="456" y="141"/>
                  </a:moveTo>
                  <a:cubicBezTo>
                    <a:pt x="447" y="138"/>
                    <a:pt x="447" y="138"/>
                    <a:pt x="447" y="138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8" y="44"/>
                    <a:pt x="0" y="92"/>
                    <a:pt x="0" y="141"/>
                  </a:cubicBezTo>
                  <a:cubicBezTo>
                    <a:pt x="0" y="293"/>
                    <a:pt x="73" y="428"/>
                    <a:pt x="186" y="512"/>
                  </a:cubicBezTo>
                  <a:cubicBezTo>
                    <a:pt x="450" y="148"/>
                    <a:pt x="450" y="148"/>
                    <a:pt x="450" y="148"/>
                  </a:cubicBezTo>
                  <a:lnTo>
                    <a:pt x="456" y="1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3158738" y="3561220"/>
              <a:ext cx="2659838" cy="2260757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64" y="8"/>
                </a:cxn>
                <a:cxn ang="0">
                  <a:pos x="0" y="372"/>
                </a:cxn>
                <a:cxn ang="0">
                  <a:pos x="270" y="458"/>
                </a:cxn>
                <a:cxn ang="0">
                  <a:pos x="539" y="372"/>
                </a:cxn>
                <a:cxn ang="0">
                  <a:pos x="275" y="8"/>
                </a:cxn>
                <a:cxn ang="0">
                  <a:pos x="269" y="0"/>
                </a:cxn>
              </a:cxnLst>
              <a:rect l="0" t="0" r="r" b="b"/>
              <a:pathLst>
                <a:path w="539" h="458">
                  <a:moveTo>
                    <a:pt x="269" y="0"/>
                  </a:moveTo>
                  <a:cubicBezTo>
                    <a:pt x="264" y="8"/>
                    <a:pt x="264" y="8"/>
                    <a:pt x="264" y="8"/>
                  </a:cubicBezTo>
                  <a:cubicBezTo>
                    <a:pt x="0" y="372"/>
                    <a:pt x="0" y="372"/>
                    <a:pt x="0" y="372"/>
                  </a:cubicBezTo>
                  <a:cubicBezTo>
                    <a:pt x="76" y="426"/>
                    <a:pt x="169" y="458"/>
                    <a:pt x="270" y="458"/>
                  </a:cubicBezTo>
                  <a:cubicBezTo>
                    <a:pt x="370" y="458"/>
                    <a:pt x="463" y="426"/>
                    <a:pt x="539" y="372"/>
                  </a:cubicBezTo>
                  <a:cubicBezTo>
                    <a:pt x="275" y="8"/>
                    <a:pt x="275" y="8"/>
                    <a:pt x="275" y="8"/>
                  </a:cubicBezTo>
                  <a:lnTo>
                    <a:pt x="26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Oval 21"/>
          <p:cNvSpPr/>
          <p:nvPr/>
        </p:nvSpPr>
        <p:spPr>
          <a:xfrm>
            <a:off x="3695720" y="2914080"/>
            <a:ext cx="1564561" cy="1564561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796012" y="3329226"/>
            <a:ext cx="14040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+mn-lt"/>
              </a:rPr>
              <a:t>Due Diligence &amp; Selection Process</a:t>
            </a:r>
            <a:endParaRPr lang="en-US" sz="16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5" name="Circular Arrow 14"/>
          <p:cNvSpPr/>
          <p:nvPr/>
        </p:nvSpPr>
        <p:spPr>
          <a:xfrm rot="20634799" flipH="1">
            <a:off x="3063878" y="2292267"/>
            <a:ext cx="2808187" cy="2808186"/>
          </a:xfrm>
          <a:prstGeom prst="circularArrow">
            <a:avLst>
              <a:gd name="adj1" fmla="val 7909"/>
              <a:gd name="adj2" fmla="val 985429"/>
              <a:gd name="adj3" fmla="val 20159383"/>
              <a:gd name="adj4" fmla="val 997241"/>
              <a:gd name="adj5" fmla="val 1373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29000" y="5105400"/>
            <a:ext cx="2057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Legal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Due Diligence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0" y="3810000"/>
            <a:ext cx="12191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Accounting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Due diligence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638801" y="3703023"/>
            <a:ext cx="12191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Operational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Due diligence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0" y="1752600"/>
            <a:ext cx="1676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Risk Management/ </a:t>
            </a:r>
            <a:r>
              <a:rPr lang="en-US" sz="1400" b="1" dirty="0" err="1" smtClean="0">
                <a:solidFill>
                  <a:schemeClr val="bg1"/>
                </a:solidFill>
                <a:cs typeface="Arial" pitchFamily="34" charset="0"/>
              </a:rPr>
              <a:t>Quantitate</a:t>
            </a: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 Review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94660" y="1838980"/>
            <a:ext cx="1577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Investment Research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4558473</TotalTime>
  <Words>27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DG-循环</dc:subject>
  <dc:creator>PPTfans.cn</dc:creator>
  <cp:keywords>TZ-手动增减;KJ-平面;DH-静态;XJ-二级</cp:keywords>
  <dc:description>PPT设计教程网</dc:description>
  <dcterms:created xsi:type="dcterms:W3CDTF">2010-07-23T09:33:49Z</dcterms:created>
  <dcterms:modified xsi:type="dcterms:W3CDTF">2012-07-18T18:25:36Z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