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60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6248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BCG Matrix </a:t>
            </a: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–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737945" y="1632785"/>
            <a:ext cx="3619656" cy="3710272"/>
          </a:xfrm>
          <a:prstGeom prst="rect">
            <a:avLst/>
          </a:prstGeom>
          <a:gradFill flip="none" rotWithShape="1">
            <a:gsLst>
              <a:gs pos="0">
                <a:srgbClr val="3B3B3B">
                  <a:shade val="30000"/>
                  <a:satMod val="115000"/>
                </a:srgbClr>
              </a:gs>
              <a:gs pos="50000">
                <a:srgbClr val="3B3B3B">
                  <a:shade val="67500"/>
                  <a:satMod val="115000"/>
                </a:srgbClr>
              </a:gs>
              <a:gs pos="100000">
                <a:srgbClr val="3B3B3B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2200581" y="1263052"/>
            <a:ext cx="2252565" cy="2257182"/>
          </a:xfrm>
          <a:custGeom>
            <a:avLst/>
            <a:gdLst/>
            <a:ahLst/>
            <a:cxnLst>
              <a:cxn ang="0">
                <a:pos x="413" y="346"/>
              </a:cxn>
              <a:cxn ang="0">
                <a:pos x="345" y="414"/>
              </a:cxn>
              <a:cxn ang="0">
                <a:pos x="68" y="414"/>
              </a:cxn>
              <a:cxn ang="0">
                <a:pos x="0" y="346"/>
              </a:cxn>
              <a:cxn ang="0">
                <a:pos x="0" y="68"/>
              </a:cxn>
              <a:cxn ang="0">
                <a:pos x="68" y="0"/>
              </a:cxn>
              <a:cxn ang="0">
                <a:pos x="345" y="0"/>
              </a:cxn>
              <a:cxn ang="0">
                <a:pos x="413" y="68"/>
              </a:cxn>
              <a:cxn ang="0">
                <a:pos x="413" y="346"/>
              </a:cxn>
            </a:cxnLst>
            <a:rect l="0" t="0" r="r" b="b"/>
            <a:pathLst>
              <a:path w="413" h="414">
                <a:moveTo>
                  <a:pt x="413" y="346"/>
                </a:moveTo>
                <a:cubicBezTo>
                  <a:pt x="413" y="383"/>
                  <a:pt x="383" y="414"/>
                  <a:pt x="345" y="414"/>
                </a:cubicBezTo>
                <a:cubicBezTo>
                  <a:pt x="68" y="414"/>
                  <a:pt x="68" y="414"/>
                  <a:pt x="68" y="414"/>
                </a:cubicBezTo>
                <a:cubicBezTo>
                  <a:pt x="30" y="414"/>
                  <a:pt x="0" y="383"/>
                  <a:pt x="0" y="346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31"/>
                  <a:pt x="30" y="0"/>
                  <a:pt x="68" y="0"/>
                </a:cubicBezTo>
                <a:cubicBezTo>
                  <a:pt x="345" y="0"/>
                  <a:pt x="345" y="0"/>
                  <a:pt x="345" y="0"/>
                </a:cubicBezTo>
                <a:cubicBezTo>
                  <a:pt x="383" y="0"/>
                  <a:pt x="413" y="31"/>
                  <a:pt x="413" y="68"/>
                </a:cubicBezTo>
                <a:lnTo>
                  <a:pt x="413" y="346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2140574" y="1219200"/>
            <a:ext cx="2257181" cy="2257182"/>
          </a:xfrm>
          <a:custGeom>
            <a:avLst/>
            <a:gdLst/>
            <a:ahLst/>
            <a:cxnLst>
              <a:cxn ang="0">
                <a:pos x="414" y="346"/>
              </a:cxn>
              <a:cxn ang="0">
                <a:pos x="346" y="414"/>
              </a:cxn>
              <a:cxn ang="0">
                <a:pos x="68" y="414"/>
              </a:cxn>
              <a:cxn ang="0">
                <a:pos x="0" y="346"/>
              </a:cxn>
              <a:cxn ang="0">
                <a:pos x="0" y="68"/>
              </a:cxn>
              <a:cxn ang="0">
                <a:pos x="68" y="0"/>
              </a:cxn>
              <a:cxn ang="0">
                <a:pos x="346" y="0"/>
              </a:cxn>
              <a:cxn ang="0">
                <a:pos x="414" y="68"/>
              </a:cxn>
              <a:cxn ang="0">
                <a:pos x="414" y="346"/>
              </a:cxn>
            </a:cxnLst>
            <a:rect l="0" t="0" r="r" b="b"/>
            <a:pathLst>
              <a:path w="414" h="414">
                <a:moveTo>
                  <a:pt x="414" y="346"/>
                </a:moveTo>
                <a:cubicBezTo>
                  <a:pt x="414" y="383"/>
                  <a:pt x="383" y="414"/>
                  <a:pt x="346" y="414"/>
                </a:cubicBezTo>
                <a:cubicBezTo>
                  <a:pt x="68" y="414"/>
                  <a:pt x="68" y="414"/>
                  <a:pt x="68" y="414"/>
                </a:cubicBezTo>
                <a:cubicBezTo>
                  <a:pt x="31" y="414"/>
                  <a:pt x="0" y="383"/>
                  <a:pt x="0" y="346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31"/>
                  <a:pt x="31" y="0"/>
                  <a:pt x="68" y="0"/>
                </a:cubicBezTo>
                <a:cubicBezTo>
                  <a:pt x="346" y="0"/>
                  <a:pt x="346" y="0"/>
                  <a:pt x="346" y="0"/>
                </a:cubicBezTo>
                <a:cubicBezTo>
                  <a:pt x="383" y="0"/>
                  <a:pt x="414" y="31"/>
                  <a:pt x="414" y="68"/>
                </a:cubicBezTo>
                <a:lnTo>
                  <a:pt x="414" y="346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Freeform 11"/>
          <p:cNvSpPr>
            <a:spLocks/>
          </p:cNvSpPr>
          <p:nvPr/>
        </p:nvSpPr>
        <p:spPr bwMode="auto">
          <a:xfrm>
            <a:off x="2200581" y="3617168"/>
            <a:ext cx="2252565" cy="2257182"/>
          </a:xfrm>
          <a:custGeom>
            <a:avLst/>
            <a:gdLst/>
            <a:ahLst/>
            <a:cxnLst>
              <a:cxn ang="0">
                <a:pos x="413" y="346"/>
              </a:cxn>
              <a:cxn ang="0">
                <a:pos x="345" y="414"/>
              </a:cxn>
              <a:cxn ang="0">
                <a:pos x="68" y="414"/>
              </a:cxn>
              <a:cxn ang="0">
                <a:pos x="0" y="346"/>
              </a:cxn>
              <a:cxn ang="0">
                <a:pos x="0" y="68"/>
              </a:cxn>
              <a:cxn ang="0">
                <a:pos x="68" y="0"/>
              </a:cxn>
              <a:cxn ang="0">
                <a:pos x="345" y="0"/>
              </a:cxn>
              <a:cxn ang="0">
                <a:pos x="413" y="68"/>
              </a:cxn>
              <a:cxn ang="0">
                <a:pos x="413" y="346"/>
              </a:cxn>
            </a:cxnLst>
            <a:rect l="0" t="0" r="r" b="b"/>
            <a:pathLst>
              <a:path w="413" h="414">
                <a:moveTo>
                  <a:pt x="413" y="346"/>
                </a:moveTo>
                <a:cubicBezTo>
                  <a:pt x="413" y="383"/>
                  <a:pt x="383" y="414"/>
                  <a:pt x="345" y="414"/>
                </a:cubicBezTo>
                <a:cubicBezTo>
                  <a:pt x="68" y="414"/>
                  <a:pt x="68" y="414"/>
                  <a:pt x="68" y="414"/>
                </a:cubicBezTo>
                <a:cubicBezTo>
                  <a:pt x="30" y="414"/>
                  <a:pt x="0" y="383"/>
                  <a:pt x="0" y="346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31"/>
                  <a:pt x="30" y="0"/>
                  <a:pt x="68" y="0"/>
                </a:cubicBezTo>
                <a:cubicBezTo>
                  <a:pt x="345" y="0"/>
                  <a:pt x="345" y="0"/>
                  <a:pt x="345" y="0"/>
                </a:cubicBezTo>
                <a:cubicBezTo>
                  <a:pt x="383" y="0"/>
                  <a:pt x="413" y="31"/>
                  <a:pt x="413" y="68"/>
                </a:cubicBezTo>
                <a:lnTo>
                  <a:pt x="413" y="346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12"/>
          <p:cNvSpPr>
            <a:spLocks/>
          </p:cNvSpPr>
          <p:nvPr/>
        </p:nvSpPr>
        <p:spPr bwMode="auto">
          <a:xfrm>
            <a:off x="2140574" y="3661018"/>
            <a:ext cx="2257181" cy="2257182"/>
          </a:xfrm>
          <a:custGeom>
            <a:avLst/>
            <a:gdLst/>
            <a:ahLst/>
            <a:cxnLst>
              <a:cxn ang="0">
                <a:pos x="414" y="346"/>
              </a:cxn>
              <a:cxn ang="0">
                <a:pos x="346" y="414"/>
              </a:cxn>
              <a:cxn ang="0">
                <a:pos x="68" y="414"/>
              </a:cxn>
              <a:cxn ang="0">
                <a:pos x="0" y="346"/>
              </a:cxn>
              <a:cxn ang="0">
                <a:pos x="0" y="68"/>
              </a:cxn>
              <a:cxn ang="0">
                <a:pos x="68" y="0"/>
              </a:cxn>
              <a:cxn ang="0">
                <a:pos x="346" y="0"/>
              </a:cxn>
              <a:cxn ang="0">
                <a:pos x="414" y="68"/>
              </a:cxn>
              <a:cxn ang="0">
                <a:pos x="414" y="346"/>
              </a:cxn>
            </a:cxnLst>
            <a:rect l="0" t="0" r="r" b="b"/>
            <a:pathLst>
              <a:path w="414" h="414">
                <a:moveTo>
                  <a:pt x="414" y="346"/>
                </a:moveTo>
                <a:cubicBezTo>
                  <a:pt x="414" y="383"/>
                  <a:pt x="383" y="414"/>
                  <a:pt x="346" y="414"/>
                </a:cubicBezTo>
                <a:cubicBezTo>
                  <a:pt x="68" y="414"/>
                  <a:pt x="68" y="414"/>
                  <a:pt x="68" y="414"/>
                </a:cubicBezTo>
                <a:cubicBezTo>
                  <a:pt x="31" y="414"/>
                  <a:pt x="0" y="383"/>
                  <a:pt x="0" y="346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31"/>
                  <a:pt x="31" y="0"/>
                  <a:pt x="68" y="0"/>
                </a:cubicBezTo>
                <a:cubicBezTo>
                  <a:pt x="346" y="0"/>
                  <a:pt x="346" y="0"/>
                  <a:pt x="346" y="0"/>
                </a:cubicBezTo>
                <a:cubicBezTo>
                  <a:pt x="383" y="0"/>
                  <a:pt x="414" y="31"/>
                  <a:pt x="414" y="68"/>
                </a:cubicBezTo>
                <a:lnTo>
                  <a:pt x="414" y="346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3"/>
          <p:cNvSpPr>
            <a:spLocks/>
          </p:cNvSpPr>
          <p:nvPr/>
        </p:nvSpPr>
        <p:spPr bwMode="auto">
          <a:xfrm>
            <a:off x="4626244" y="1263052"/>
            <a:ext cx="2257181" cy="2257182"/>
          </a:xfrm>
          <a:custGeom>
            <a:avLst/>
            <a:gdLst/>
            <a:ahLst/>
            <a:cxnLst>
              <a:cxn ang="0">
                <a:pos x="414" y="346"/>
              </a:cxn>
              <a:cxn ang="0">
                <a:pos x="346" y="414"/>
              </a:cxn>
              <a:cxn ang="0">
                <a:pos x="68" y="414"/>
              </a:cxn>
              <a:cxn ang="0">
                <a:pos x="0" y="346"/>
              </a:cxn>
              <a:cxn ang="0">
                <a:pos x="0" y="68"/>
              </a:cxn>
              <a:cxn ang="0">
                <a:pos x="68" y="0"/>
              </a:cxn>
              <a:cxn ang="0">
                <a:pos x="346" y="0"/>
              </a:cxn>
              <a:cxn ang="0">
                <a:pos x="414" y="68"/>
              </a:cxn>
              <a:cxn ang="0">
                <a:pos x="414" y="346"/>
              </a:cxn>
            </a:cxnLst>
            <a:rect l="0" t="0" r="r" b="b"/>
            <a:pathLst>
              <a:path w="414" h="414">
                <a:moveTo>
                  <a:pt x="414" y="346"/>
                </a:moveTo>
                <a:cubicBezTo>
                  <a:pt x="414" y="383"/>
                  <a:pt x="383" y="414"/>
                  <a:pt x="346" y="414"/>
                </a:cubicBezTo>
                <a:cubicBezTo>
                  <a:pt x="68" y="414"/>
                  <a:pt x="68" y="414"/>
                  <a:pt x="68" y="414"/>
                </a:cubicBezTo>
                <a:cubicBezTo>
                  <a:pt x="31" y="414"/>
                  <a:pt x="0" y="383"/>
                  <a:pt x="0" y="346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31"/>
                  <a:pt x="31" y="0"/>
                  <a:pt x="68" y="0"/>
                </a:cubicBezTo>
                <a:cubicBezTo>
                  <a:pt x="346" y="0"/>
                  <a:pt x="346" y="0"/>
                  <a:pt x="346" y="0"/>
                </a:cubicBezTo>
                <a:cubicBezTo>
                  <a:pt x="383" y="0"/>
                  <a:pt x="414" y="31"/>
                  <a:pt x="414" y="68"/>
                </a:cubicBezTo>
                <a:lnTo>
                  <a:pt x="414" y="346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14"/>
          <p:cNvSpPr>
            <a:spLocks/>
          </p:cNvSpPr>
          <p:nvPr/>
        </p:nvSpPr>
        <p:spPr bwMode="auto">
          <a:xfrm>
            <a:off x="4655174" y="1219200"/>
            <a:ext cx="2252565" cy="2257182"/>
          </a:xfrm>
          <a:custGeom>
            <a:avLst/>
            <a:gdLst/>
            <a:ahLst/>
            <a:cxnLst>
              <a:cxn ang="0">
                <a:pos x="413" y="346"/>
              </a:cxn>
              <a:cxn ang="0">
                <a:pos x="345" y="414"/>
              </a:cxn>
              <a:cxn ang="0">
                <a:pos x="68" y="414"/>
              </a:cxn>
              <a:cxn ang="0">
                <a:pos x="0" y="346"/>
              </a:cxn>
              <a:cxn ang="0">
                <a:pos x="0" y="68"/>
              </a:cxn>
              <a:cxn ang="0">
                <a:pos x="68" y="0"/>
              </a:cxn>
              <a:cxn ang="0">
                <a:pos x="345" y="0"/>
              </a:cxn>
              <a:cxn ang="0">
                <a:pos x="413" y="68"/>
              </a:cxn>
              <a:cxn ang="0">
                <a:pos x="413" y="346"/>
              </a:cxn>
            </a:cxnLst>
            <a:rect l="0" t="0" r="r" b="b"/>
            <a:pathLst>
              <a:path w="413" h="414">
                <a:moveTo>
                  <a:pt x="413" y="346"/>
                </a:moveTo>
                <a:cubicBezTo>
                  <a:pt x="413" y="383"/>
                  <a:pt x="383" y="414"/>
                  <a:pt x="345" y="414"/>
                </a:cubicBezTo>
                <a:cubicBezTo>
                  <a:pt x="68" y="414"/>
                  <a:pt x="68" y="414"/>
                  <a:pt x="68" y="414"/>
                </a:cubicBezTo>
                <a:cubicBezTo>
                  <a:pt x="30" y="414"/>
                  <a:pt x="0" y="383"/>
                  <a:pt x="0" y="346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31"/>
                  <a:pt x="30" y="0"/>
                  <a:pt x="68" y="0"/>
                </a:cubicBezTo>
                <a:cubicBezTo>
                  <a:pt x="345" y="0"/>
                  <a:pt x="345" y="0"/>
                  <a:pt x="345" y="0"/>
                </a:cubicBezTo>
                <a:cubicBezTo>
                  <a:pt x="383" y="0"/>
                  <a:pt x="413" y="31"/>
                  <a:pt x="413" y="68"/>
                </a:cubicBezTo>
                <a:lnTo>
                  <a:pt x="413" y="346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8100000" scaled="1"/>
            <a:tileRect/>
          </a:gra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5"/>
          <p:cNvSpPr>
            <a:spLocks/>
          </p:cNvSpPr>
          <p:nvPr/>
        </p:nvSpPr>
        <p:spPr bwMode="auto">
          <a:xfrm>
            <a:off x="4626244" y="3617168"/>
            <a:ext cx="2257181" cy="2257182"/>
          </a:xfrm>
          <a:custGeom>
            <a:avLst/>
            <a:gdLst/>
            <a:ahLst/>
            <a:cxnLst>
              <a:cxn ang="0">
                <a:pos x="414" y="346"/>
              </a:cxn>
              <a:cxn ang="0">
                <a:pos x="346" y="414"/>
              </a:cxn>
              <a:cxn ang="0">
                <a:pos x="68" y="414"/>
              </a:cxn>
              <a:cxn ang="0">
                <a:pos x="0" y="346"/>
              </a:cxn>
              <a:cxn ang="0">
                <a:pos x="0" y="68"/>
              </a:cxn>
              <a:cxn ang="0">
                <a:pos x="68" y="0"/>
              </a:cxn>
              <a:cxn ang="0">
                <a:pos x="346" y="0"/>
              </a:cxn>
              <a:cxn ang="0">
                <a:pos x="414" y="68"/>
              </a:cxn>
              <a:cxn ang="0">
                <a:pos x="414" y="346"/>
              </a:cxn>
            </a:cxnLst>
            <a:rect l="0" t="0" r="r" b="b"/>
            <a:pathLst>
              <a:path w="414" h="414">
                <a:moveTo>
                  <a:pt x="414" y="346"/>
                </a:moveTo>
                <a:cubicBezTo>
                  <a:pt x="414" y="383"/>
                  <a:pt x="383" y="414"/>
                  <a:pt x="346" y="414"/>
                </a:cubicBezTo>
                <a:cubicBezTo>
                  <a:pt x="68" y="414"/>
                  <a:pt x="68" y="414"/>
                  <a:pt x="68" y="414"/>
                </a:cubicBezTo>
                <a:cubicBezTo>
                  <a:pt x="31" y="414"/>
                  <a:pt x="0" y="383"/>
                  <a:pt x="0" y="346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31"/>
                  <a:pt x="31" y="0"/>
                  <a:pt x="68" y="0"/>
                </a:cubicBezTo>
                <a:cubicBezTo>
                  <a:pt x="346" y="0"/>
                  <a:pt x="346" y="0"/>
                  <a:pt x="346" y="0"/>
                </a:cubicBezTo>
                <a:cubicBezTo>
                  <a:pt x="383" y="0"/>
                  <a:pt x="414" y="31"/>
                  <a:pt x="414" y="68"/>
                </a:cubicBezTo>
                <a:lnTo>
                  <a:pt x="414" y="346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6"/>
          <p:cNvSpPr>
            <a:spLocks/>
          </p:cNvSpPr>
          <p:nvPr/>
        </p:nvSpPr>
        <p:spPr bwMode="auto">
          <a:xfrm>
            <a:off x="4681635" y="3661018"/>
            <a:ext cx="2252565" cy="2257182"/>
          </a:xfrm>
          <a:custGeom>
            <a:avLst/>
            <a:gdLst/>
            <a:ahLst/>
            <a:cxnLst>
              <a:cxn ang="0">
                <a:pos x="413" y="346"/>
              </a:cxn>
              <a:cxn ang="0">
                <a:pos x="345" y="414"/>
              </a:cxn>
              <a:cxn ang="0">
                <a:pos x="68" y="414"/>
              </a:cxn>
              <a:cxn ang="0">
                <a:pos x="0" y="346"/>
              </a:cxn>
              <a:cxn ang="0">
                <a:pos x="0" y="68"/>
              </a:cxn>
              <a:cxn ang="0">
                <a:pos x="68" y="0"/>
              </a:cxn>
              <a:cxn ang="0">
                <a:pos x="345" y="0"/>
              </a:cxn>
              <a:cxn ang="0">
                <a:pos x="413" y="68"/>
              </a:cxn>
              <a:cxn ang="0">
                <a:pos x="413" y="346"/>
              </a:cxn>
            </a:cxnLst>
            <a:rect l="0" t="0" r="r" b="b"/>
            <a:pathLst>
              <a:path w="413" h="414">
                <a:moveTo>
                  <a:pt x="413" y="346"/>
                </a:moveTo>
                <a:cubicBezTo>
                  <a:pt x="413" y="383"/>
                  <a:pt x="383" y="414"/>
                  <a:pt x="345" y="414"/>
                </a:cubicBezTo>
                <a:cubicBezTo>
                  <a:pt x="68" y="414"/>
                  <a:pt x="68" y="414"/>
                  <a:pt x="68" y="414"/>
                </a:cubicBezTo>
                <a:cubicBezTo>
                  <a:pt x="30" y="414"/>
                  <a:pt x="0" y="383"/>
                  <a:pt x="0" y="346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31"/>
                  <a:pt x="30" y="0"/>
                  <a:pt x="68" y="0"/>
                </a:cubicBezTo>
                <a:cubicBezTo>
                  <a:pt x="345" y="0"/>
                  <a:pt x="345" y="0"/>
                  <a:pt x="345" y="0"/>
                </a:cubicBezTo>
                <a:cubicBezTo>
                  <a:pt x="383" y="0"/>
                  <a:pt x="413" y="31"/>
                  <a:pt x="413" y="68"/>
                </a:cubicBezTo>
                <a:lnTo>
                  <a:pt x="413" y="346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8"/>
          <p:cNvSpPr>
            <a:spLocks/>
          </p:cNvSpPr>
          <p:nvPr/>
        </p:nvSpPr>
        <p:spPr bwMode="auto">
          <a:xfrm flipH="1">
            <a:off x="4976636" y="4183062"/>
            <a:ext cx="1583538" cy="1227138"/>
          </a:xfrm>
          <a:custGeom>
            <a:avLst/>
            <a:gdLst/>
            <a:ahLst/>
            <a:cxnLst>
              <a:cxn ang="0">
                <a:pos x="175" y="146"/>
              </a:cxn>
              <a:cxn ang="0">
                <a:pos x="402" y="124"/>
              </a:cxn>
              <a:cxn ang="0">
                <a:pos x="476" y="36"/>
              </a:cxn>
              <a:cxn ang="0">
                <a:pos x="522" y="2"/>
              </a:cxn>
              <a:cxn ang="0">
                <a:pos x="604" y="45"/>
              </a:cxn>
              <a:cxn ang="0">
                <a:pos x="638" y="78"/>
              </a:cxn>
              <a:cxn ang="0">
                <a:pos x="617" y="106"/>
              </a:cxn>
              <a:cxn ang="0">
                <a:pos x="558" y="107"/>
              </a:cxn>
              <a:cxn ang="0">
                <a:pos x="547" y="121"/>
              </a:cxn>
              <a:cxn ang="0">
                <a:pos x="526" y="194"/>
              </a:cxn>
              <a:cxn ang="0">
                <a:pos x="478" y="305"/>
              </a:cxn>
              <a:cxn ang="0">
                <a:pos x="477" y="462"/>
              </a:cxn>
              <a:cxn ang="0">
                <a:pos x="495" y="479"/>
              </a:cxn>
              <a:cxn ang="0">
                <a:pos x="485" y="485"/>
              </a:cxn>
              <a:cxn ang="0">
                <a:pos x="470" y="486"/>
              </a:cxn>
              <a:cxn ang="0">
                <a:pos x="459" y="486"/>
              </a:cxn>
              <a:cxn ang="0">
                <a:pos x="449" y="471"/>
              </a:cxn>
              <a:cxn ang="0">
                <a:pos x="442" y="454"/>
              </a:cxn>
              <a:cxn ang="0">
                <a:pos x="459" y="489"/>
              </a:cxn>
              <a:cxn ang="0">
                <a:pos x="447" y="498"/>
              </a:cxn>
              <a:cxn ang="0">
                <a:pos x="434" y="495"/>
              </a:cxn>
              <a:cxn ang="0">
                <a:pos x="413" y="478"/>
              </a:cxn>
              <a:cxn ang="0">
                <a:pos x="397" y="414"/>
              </a:cxn>
              <a:cxn ang="0">
                <a:pos x="387" y="358"/>
              </a:cxn>
              <a:cxn ang="0">
                <a:pos x="376" y="325"/>
              </a:cxn>
              <a:cxn ang="0">
                <a:pos x="243" y="279"/>
              </a:cxn>
              <a:cxn ang="0">
                <a:pos x="230" y="316"/>
              </a:cxn>
              <a:cxn ang="0">
                <a:pos x="163" y="385"/>
              </a:cxn>
              <a:cxn ang="0">
                <a:pos x="171" y="446"/>
              </a:cxn>
              <a:cxn ang="0">
                <a:pos x="161" y="451"/>
              </a:cxn>
              <a:cxn ang="0">
                <a:pos x="139" y="448"/>
              </a:cxn>
              <a:cxn ang="0">
                <a:pos x="129" y="423"/>
              </a:cxn>
              <a:cxn ang="0">
                <a:pos x="158" y="331"/>
              </a:cxn>
              <a:cxn ang="0">
                <a:pos x="85" y="401"/>
              </a:cxn>
              <a:cxn ang="0">
                <a:pos x="71" y="473"/>
              </a:cxn>
              <a:cxn ang="0">
                <a:pos x="61" y="475"/>
              </a:cxn>
              <a:cxn ang="0">
                <a:pos x="32" y="458"/>
              </a:cxn>
              <a:cxn ang="0">
                <a:pos x="68" y="356"/>
              </a:cxn>
              <a:cxn ang="0">
                <a:pos x="139" y="181"/>
              </a:cxn>
              <a:cxn ang="0">
                <a:pos x="3" y="86"/>
              </a:cxn>
            </a:cxnLst>
            <a:rect l="0" t="0" r="r" b="b"/>
            <a:pathLst>
              <a:path w="645" h="500">
                <a:moveTo>
                  <a:pt x="38" y="71"/>
                </a:moveTo>
                <a:cubicBezTo>
                  <a:pt x="88" y="73"/>
                  <a:pt x="111" y="167"/>
                  <a:pt x="175" y="146"/>
                </a:cubicBezTo>
                <a:cubicBezTo>
                  <a:pt x="193" y="144"/>
                  <a:pt x="230" y="135"/>
                  <a:pt x="271" y="136"/>
                </a:cubicBezTo>
                <a:cubicBezTo>
                  <a:pt x="289" y="137"/>
                  <a:pt x="379" y="135"/>
                  <a:pt x="402" y="124"/>
                </a:cubicBezTo>
                <a:cubicBezTo>
                  <a:pt x="426" y="113"/>
                  <a:pt x="458" y="63"/>
                  <a:pt x="468" y="48"/>
                </a:cubicBezTo>
                <a:cubicBezTo>
                  <a:pt x="469" y="44"/>
                  <a:pt x="474" y="40"/>
                  <a:pt x="476" y="36"/>
                </a:cubicBezTo>
                <a:cubicBezTo>
                  <a:pt x="476" y="21"/>
                  <a:pt x="494" y="21"/>
                  <a:pt x="499" y="9"/>
                </a:cubicBezTo>
                <a:cubicBezTo>
                  <a:pt x="506" y="5"/>
                  <a:pt x="514" y="2"/>
                  <a:pt x="522" y="2"/>
                </a:cubicBezTo>
                <a:cubicBezTo>
                  <a:pt x="582" y="0"/>
                  <a:pt x="587" y="21"/>
                  <a:pt x="595" y="28"/>
                </a:cubicBezTo>
                <a:cubicBezTo>
                  <a:pt x="600" y="33"/>
                  <a:pt x="597" y="42"/>
                  <a:pt x="604" y="45"/>
                </a:cubicBezTo>
                <a:cubicBezTo>
                  <a:pt x="615" y="51"/>
                  <a:pt x="628" y="56"/>
                  <a:pt x="638" y="63"/>
                </a:cubicBezTo>
                <a:cubicBezTo>
                  <a:pt x="645" y="68"/>
                  <a:pt x="637" y="73"/>
                  <a:pt x="638" y="78"/>
                </a:cubicBezTo>
                <a:cubicBezTo>
                  <a:pt x="635" y="81"/>
                  <a:pt x="637" y="87"/>
                  <a:pt x="635" y="91"/>
                </a:cubicBezTo>
                <a:cubicBezTo>
                  <a:pt x="631" y="98"/>
                  <a:pt x="626" y="105"/>
                  <a:pt x="617" y="106"/>
                </a:cubicBezTo>
                <a:cubicBezTo>
                  <a:pt x="614" y="104"/>
                  <a:pt x="614" y="109"/>
                  <a:pt x="612" y="107"/>
                </a:cubicBezTo>
                <a:cubicBezTo>
                  <a:pt x="592" y="115"/>
                  <a:pt x="567" y="106"/>
                  <a:pt x="558" y="107"/>
                </a:cubicBezTo>
                <a:cubicBezTo>
                  <a:pt x="554" y="109"/>
                  <a:pt x="551" y="112"/>
                  <a:pt x="549" y="117"/>
                </a:cubicBezTo>
                <a:cubicBezTo>
                  <a:pt x="550" y="118"/>
                  <a:pt x="548" y="119"/>
                  <a:pt x="547" y="121"/>
                </a:cubicBezTo>
                <a:cubicBezTo>
                  <a:pt x="545" y="134"/>
                  <a:pt x="540" y="146"/>
                  <a:pt x="536" y="158"/>
                </a:cubicBezTo>
                <a:cubicBezTo>
                  <a:pt x="533" y="170"/>
                  <a:pt x="533" y="183"/>
                  <a:pt x="526" y="194"/>
                </a:cubicBezTo>
                <a:cubicBezTo>
                  <a:pt x="520" y="203"/>
                  <a:pt x="521" y="213"/>
                  <a:pt x="519" y="223"/>
                </a:cubicBezTo>
                <a:cubicBezTo>
                  <a:pt x="515" y="254"/>
                  <a:pt x="491" y="278"/>
                  <a:pt x="478" y="305"/>
                </a:cubicBezTo>
                <a:cubicBezTo>
                  <a:pt x="464" y="343"/>
                  <a:pt x="468" y="387"/>
                  <a:pt x="472" y="427"/>
                </a:cubicBezTo>
                <a:cubicBezTo>
                  <a:pt x="471" y="439"/>
                  <a:pt x="474" y="451"/>
                  <a:pt x="477" y="462"/>
                </a:cubicBezTo>
                <a:cubicBezTo>
                  <a:pt x="479" y="464"/>
                  <a:pt x="479" y="469"/>
                  <a:pt x="482" y="469"/>
                </a:cubicBezTo>
                <a:cubicBezTo>
                  <a:pt x="485" y="473"/>
                  <a:pt x="492" y="474"/>
                  <a:pt x="495" y="479"/>
                </a:cubicBezTo>
                <a:cubicBezTo>
                  <a:pt x="498" y="481"/>
                  <a:pt x="496" y="484"/>
                  <a:pt x="494" y="485"/>
                </a:cubicBezTo>
                <a:cubicBezTo>
                  <a:pt x="491" y="485"/>
                  <a:pt x="488" y="487"/>
                  <a:pt x="485" y="485"/>
                </a:cubicBezTo>
                <a:cubicBezTo>
                  <a:pt x="484" y="486"/>
                  <a:pt x="483" y="487"/>
                  <a:pt x="482" y="488"/>
                </a:cubicBezTo>
                <a:cubicBezTo>
                  <a:pt x="478" y="486"/>
                  <a:pt x="474" y="486"/>
                  <a:pt x="470" y="486"/>
                </a:cubicBezTo>
                <a:cubicBezTo>
                  <a:pt x="469" y="485"/>
                  <a:pt x="467" y="484"/>
                  <a:pt x="466" y="484"/>
                </a:cubicBezTo>
                <a:cubicBezTo>
                  <a:pt x="465" y="487"/>
                  <a:pt x="461" y="484"/>
                  <a:pt x="459" y="486"/>
                </a:cubicBezTo>
                <a:cubicBezTo>
                  <a:pt x="456" y="484"/>
                  <a:pt x="456" y="481"/>
                  <a:pt x="453" y="480"/>
                </a:cubicBezTo>
                <a:cubicBezTo>
                  <a:pt x="451" y="477"/>
                  <a:pt x="451" y="474"/>
                  <a:pt x="449" y="471"/>
                </a:cubicBezTo>
                <a:cubicBezTo>
                  <a:pt x="449" y="467"/>
                  <a:pt x="445" y="464"/>
                  <a:pt x="446" y="459"/>
                </a:cubicBezTo>
                <a:cubicBezTo>
                  <a:pt x="443" y="458"/>
                  <a:pt x="445" y="454"/>
                  <a:pt x="442" y="454"/>
                </a:cubicBezTo>
                <a:cubicBezTo>
                  <a:pt x="442" y="454"/>
                  <a:pt x="439" y="453"/>
                  <a:pt x="452" y="481"/>
                </a:cubicBezTo>
                <a:cubicBezTo>
                  <a:pt x="455" y="483"/>
                  <a:pt x="457" y="486"/>
                  <a:pt x="459" y="489"/>
                </a:cubicBezTo>
                <a:cubicBezTo>
                  <a:pt x="461" y="493"/>
                  <a:pt x="457" y="494"/>
                  <a:pt x="455" y="497"/>
                </a:cubicBezTo>
                <a:cubicBezTo>
                  <a:pt x="453" y="500"/>
                  <a:pt x="450" y="497"/>
                  <a:pt x="447" y="498"/>
                </a:cubicBezTo>
                <a:cubicBezTo>
                  <a:pt x="443" y="494"/>
                  <a:pt x="440" y="498"/>
                  <a:pt x="436" y="498"/>
                </a:cubicBezTo>
                <a:cubicBezTo>
                  <a:pt x="435" y="497"/>
                  <a:pt x="435" y="496"/>
                  <a:pt x="434" y="495"/>
                </a:cubicBezTo>
                <a:cubicBezTo>
                  <a:pt x="433" y="494"/>
                  <a:pt x="433" y="496"/>
                  <a:pt x="431" y="496"/>
                </a:cubicBezTo>
                <a:cubicBezTo>
                  <a:pt x="421" y="499"/>
                  <a:pt x="414" y="484"/>
                  <a:pt x="413" y="478"/>
                </a:cubicBezTo>
                <a:cubicBezTo>
                  <a:pt x="414" y="467"/>
                  <a:pt x="400" y="465"/>
                  <a:pt x="400" y="454"/>
                </a:cubicBezTo>
                <a:cubicBezTo>
                  <a:pt x="407" y="449"/>
                  <a:pt x="400" y="423"/>
                  <a:pt x="397" y="414"/>
                </a:cubicBezTo>
                <a:cubicBezTo>
                  <a:pt x="398" y="408"/>
                  <a:pt x="395" y="403"/>
                  <a:pt x="395" y="397"/>
                </a:cubicBezTo>
                <a:cubicBezTo>
                  <a:pt x="390" y="384"/>
                  <a:pt x="390" y="371"/>
                  <a:pt x="387" y="358"/>
                </a:cubicBezTo>
                <a:cubicBezTo>
                  <a:pt x="386" y="347"/>
                  <a:pt x="385" y="336"/>
                  <a:pt x="381" y="327"/>
                </a:cubicBezTo>
                <a:cubicBezTo>
                  <a:pt x="380" y="326"/>
                  <a:pt x="378" y="325"/>
                  <a:pt x="376" y="325"/>
                </a:cubicBezTo>
                <a:cubicBezTo>
                  <a:pt x="349" y="322"/>
                  <a:pt x="293" y="303"/>
                  <a:pt x="249" y="281"/>
                </a:cubicBezTo>
                <a:cubicBezTo>
                  <a:pt x="247" y="282"/>
                  <a:pt x="245" y="279"/>
                  <a:pt x="243" y="279"/>
                </a:cubicBezTo>
                <a:cubicBezTo>
                  <a:pt x="244" y="282"/>
                  <a:pt x="240" y="281"/>
                  <a:pt x="240" y="283"/>
                </a:cubicBezTo>
                <a:cubicBezTo>
                  <a:pt x="236" y="294"/>
                  <a:pt x="237" y="307"/>
                  <a:pt x="230" y="316"/>
                </a:cubicBezTo>
                <a:cubicBezTo>
                  <a:pt x="219" y="333"/>
                  <a:pt x="201" y="346"/>
                  <a:pt x="187" y="358"/>
                </a:cubicBezTo>
                <a:cubicBezTo>
                  <a:pt x="178" y="366"/>
                  <a:pt x="167" y="373"/>
                  <a:pt x="163" y="385"/>
                </a:cubicBezTo>
                <a:cubicBezTo>
                  <a:pt x="158" y="400"/>
                  <a:pt x="151" y="418"/>
                  <a:pt x="156" y="435"/>
                </a:cubicBezTo>
                <a:cubicBezTo>
                  <a:pt x="159" y="441"/>
                  <a:pt x="169" y="441"/>
                  <a:pt x="171" y="446"/>
                </a:cubicBezTo>
                <a:cubicBezTo>
                  <a:pt x="170" y="448"/>
                  <a:pt x="172" y="451"/>
                  <a:pt x="169" y="452"/>
                </a:cubicBezTo>
                <a:cubicBezTo>
                  <a:pt x="166" y="450"/>
                  <a:pt x="164" y="454"/>
                  <a:pt x="161" y="451"/>
                </a:cubicBezTo>
                <a:cubicBezTo>
                  <a:pt x="158" y="454"/>
                  <a:pt x="155" y="449"/>
                  <a:pt x="152" y="452"/>
                </a:cubicBezTo>
                <a:cubicBezTo>
                  <a:pt x="149" y="448"/>
                  <a:pt x="144" y="448"/>
                  <a:pt x="139" y="448"/>
                </a:cubicBezTo>
                <a:cubicBezTo>
                  <a:pt x="136" y="448"/>
                  <a:pt x="135" y="444"/>
                  <a:pt x="135" y="441"/>
                </a:cubicBezTo>
                <a:cubicBezTo>
                  <a:pt x="131" y="436"/>
                  <a:pt x="128" y="429"/>
                  <a:pt x="129" y="423"/>
                </a:cubicBezTo>
                <a:cubicBezTo>
                  <a:pt x="135" y="404"/>
                  <a:pt x="130" y="366"/>
                  <a:pt x="131" y="357"/>
                </a:cubicBezTo>
                <a:cubicBezTo>
                  <a:pt x="142" y="348"/>
                  <a:pt x="150" y="341"/>
                  <a:pt x="158" y="331"/>
                </a:cubicBezTo>
                <a:cubicBezTo>
                  <a:pt x="160" y="326"/>
                  <a:pt x="165" y="321"/>
                  <a:pt x="164" y="316"/>
                </a:cubicBezTo>
                <a:cubicBezTo>
                  <a:pt x="149" y="332"/>
                  <a:pt x="99" y="381"/>
                  <a:pt x="85" y="401"/>
                </a:cubicBezTo>
                <a:cubicBezTo>
                  <a:pt x="74" y="411"/>
                  <a:pt x="69" y="425"/>
                  <a:pt x="65" y="439"/>
                </a:cubicBezTo>
                <a:cubicBezTo>
                  <a:pt x="62" y="452"/>
                  <a:pt x="70" y="461"/>
                  <a:pt x="71" y="473"/>
                </a:cubicBezTo>
                <a:cubicBezTo>
                  <a:pt x="70" y="476"/>
                  <a:pt x="67" y="474"/>
                  <a:pt x="65" y="475"/>
                </a:cubicBezTo>
                <a:cubicBezTo>
                  <a:pt x="64" y="476"/>
                  <a:pt x="62" y="476"/>
                  <a:pt x="61" y="475"/>
                </a:cubicBezTo>
                <a:cubicBezTo>
                  <a:pt x="58" y="473"/>
                  <a:pt x="53" y="475"/>
                  <a:pt x="49" y="474"/>
                </a:cubicBezTo>
                <a:cubicBezTo>
                  <a:pt x="43" y="477"/>
                  <a:pt x="30" y="471"/>
                  <a:pt x="32" y="458"/>
                </a:cubicBezTo>
                <a:cubicBezTo>
                  <a:pt x="42" y="433"/>
                  <a:pt x="47" y="406"/>
                  <a:pt x="52" y="379"/>
                </a:cubicBezTo>
                <a:cubicBezTo>
                  <a:pt x="52" y="367"/>
                  <a:pt x="66" y="367"/>
                  <a:pt x="68" y="356"/>
                </a:cubicBezTo>
                <a:cubicBezTo>
                  <a:pt x="82" y="351"/>
                  <a:pt x="98" y="282"/>
                  <a:pt x="106" y="255"/>
                </a:cubicBezTo>
                <a:cubicBezTo>
                  <a:pt x="113" y="239"/>
                  <a:pt x="115" y="201"/>
                  <a:pt x="139" y="181"/>
                </a:cubicBezTo>
                <a:cubicBezTo>
                  <a:pt x="139" y="180"/>
                  <a:pt x="139" y="180"/>
                  <a:pt x="139" y="180"/>
                </a:cubicBezTo>
                <a:cubicBezTo>
                  <a:pt x="75" y="161"/>
                  <a:pt x="74" y="85"/>
                  <a:pt x="3" y="86"/>
                </a:cubicBezTo>
                <a:cubicBezTo>
                  <a:pt x="3" y="86"/>
                  <a:pt x="0" y="68"/>
                  <a:pt x="38" y="71"/>
                </a:cubicBezTo>
                <a:close/>
              </a:path>
            </a:pathLst>
          </a:custGeom>
          <a:gradFill flip="none" rotWithShape="1">
            <a:gsLst>
              <a:gs pos="17000">
                <a:srgbClr val="3B3B3B"/>
              </a:gs>
              <a:gs pos="100000">
                <a:schemeClr val="bg1">
                  <a:lumMod val="50000"/>
                </a:schemeClr>
              </a:gs>
              <a:gs pos="67000">
                <a:schemeClr val="bg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9"/>
          <p:cNvSpPr>
            <a:spLocks/>
          </p:cNvSpPr>
          <p:nvPr/>
        </p:nvSpPr>
        <p:spPr bwMode="auto">
          <a:xfrm>
            <a:off x="2438400" y="4191000"/>
            <a:ext cx="1708212" cy="1130650"/>
          </a:xfrm>
          <a:custGeom>
            <a:avLst/>
            <a:gdLst/>
            <a:ahLst/>
            <a:cxnLst>
              <a:cxn ang="0">
                <a:pos x="712" y="109"/>
              </a:cxn>
              <a:cxn ang="0">
                <a:pos x="650" y="36"/>
              </a:cxn>
              <a:cxn ang="0">
                <a:pos x="670" y="33"/>
              </a:cxn>
              <a:cxn ang="0">
                <a:pos x="668" y="23"/>
              </a:cxn>
              <a:cxn ang="0">
                <a:pos x="689" y="26"/>
              </a:cxn>
              <a:cxn ang="0">
                <a:pos x="652" y="7"/>
              </a:cxn>
              <a:cxn ang="0">
                <a:pos x="618" y="1"/>
              </a:cxn>
              <a:cxn ang="0">
                <a:pos x="610" y="26"/>
              </a:cxn>
              <a:cxn ang="0">
                <a:pos x="564" y="14"/>
              </a:cxn>
              <a:cxn ang="0">
                <a:pos x="567" y="44"/>
              </a:cxn>
              <a:cxn ang="0">
                <a:pos x="455" y="60"/>
              </a:cxn>
              <a:cxn ang="0">
                <a:pos x="340" y="65"/>
              </a:cxn>
              <a:cxn ang="0">
                <a:pos x="206" y="70"/>
              </a:cxn>
              <a:cxn ang="0">
                <a:pos x="101" y="68"/>
              </a:cxn>
              <a:cxn ang="0">
                <a:pos x="27" y="81"/>
              </a:cxn>
              <a:cxn ang="0">
                <a:pos x="28" y="209"/>
              </a:cxn>
              <a:cxn ang="0">
                <a:pos x="26" y="257"/>
              </a:cxn>
              <a:cxn ang="0">
                <a:pos x="12" y="325"/>
              </a:cxn>
              <a:cxn ang="0">
                <a:pos x="6" y="400"/>
              </a:cxn>
              <a:cxn ang="0">
                <a:pos x="5" y="436"/>
              </a:cxn>
              <a:cxn ang="0">
                <a:pos x="9" y="430"/>
              </a:cxn>
              <a:cxn ang="0">
                <a:pos x="13" y="423"/>
              </a:cxn>
              <a:cxn ang="0">
                <a:pos x="19" y="409"/>
              </a:cxn>
              <a:cxn ang="0">
                <a:pos x="41" y="306"/>
              </a:cxn>
              <a:cxn ang="0">
                <a:pos x="40" y="225"/>
              </a:cxn>
              <a:cxn ang="0">
                <a:pos x="45" y="227"/>
              </a:cxn>
              <a:cxn ang="0">
                <a:pos x="50" y="269"/>
              </a:cxn>
              <a:cxn ang="0">
                <a:pos x="48" y="355"/>
              </a:cxn>
              <a:cxn ang="0">
                <a:pos x="50" y="420"/>
              </a:cxn>
              <a:cxn ang="0">
                <a:pos x="60" y="443"/>
              </a:cxn>
              <a:cxn ang="0">
                <a:pos x="76" y="459"/>
              </a:cxn>
              <a:cxn ang="0">
                <a:pos x="79" y="472"/>
              </a:cxn>
              <a:cxn ang="0">
                <a:pos x="124" y="470"/>
              </a:cxn>
              <a:cxn ang="0">
                <a:pos x="96" y="442"/>
              </a:cxn>
              <a:cxn ang="0">
                <a:pos x="87" y="357"/>
              </a:cxn>
              <a:cxn ang="0">
                <a:pos x="98" y="358"/>
              </a:cxn>
              <a:cxn ang="0">
                <a:pos x="116" y="349"/>
              </a:cxn>
              <a:cxn ang="0">
                <a:pos x="122" y="360"/>
              </a:cxn>
              <a:cxn ang="0">
                <a:pos x="134" y="348"/>
              </a:cxn>
              <a:cxn ang="0">
                <a:pos x="146" y="357"/>
              </a:cxn>
              <a:cxn ang="0">
                <a:pos x="196" y="325"/>
              </a:cxn>
              <a:cxn ang="0">
                <a:pos x="316" y="321"/>
              </a:cxn>
              <a:cxn ang="0">
                <a:pos x="391" y="321"/>
              </a:cxn>
              <a:cxn ang="0">
                <a:pos x="401" y="362"/>
              </a:cxn>
              <a:cxn ang="0">
                <a:pos x="404" y="392"/>
              </a:cxn>
              <a:cxn ang="0">
                <a:pos x="401" y="461"/>
              </a:cxn>
              <a:cxn ang="0">
                <a:pos x="409" y="476"/>
              </a:cxn>
              <a:cxn ang="0">
                <a:pos x="445" y="488"/>
              </a:cxn>
              <a:cxn ang="0">
                <a:pos x="458" y="475"/>
              </a:cxn>
              <a:cxn ang="0">
                <a:pos x="447" y="457"/>
              </a:cxn>
              <a:cxn ang="0">
                <a:pos x="434" y="394"/>
              </a:cxn>
              <a:cxn ang="0">
                <a:pos x="453" y="325"/>
              </a:cxn>
              <a:cxn ang="0">
                <a:pos x="475" y="304"/>
              </a:cxn>
              <a:cxn ang="0">
                <a:pos x="523" y="260"/>
              </a:cxn>
              <a:cxn ang="0">
                <a:pos x="576" y="184"/>
              </a:cxn>
              <a:cxn ang="0">
                <a:pos x="662" y="170"/>
              </a:cxn>
              <a:cxn ang="0">
                <a:pos x="718" y="166"/>
              </a:cxn>
              <a:cxn ang="0">
                <a:pos x="736" y="131"/>
              </a:cxn>
            </a:cxnLst>
            <a:rect l="0" t="0" r="r" b="b"/>
            <a:pathLst>
              <a:path w="739" h="489">
                <a:moveTo>
                  <a:pt x="736" y="131"/>
                </a:moveTo>
                <a:cubicBezTo>
                  <a:pt x="732" y="121"/>
                  <a:pt x="718" y="119"/>
                  <a:pt x="712" y="109"/>
                </a:cubicBezTo>
                <a:cubicBezTo>
                  <a:pt x="703" y="97"/>
                  <a:pt x="689" y="87"/>
                  <a:pt x="685" y="73"/>
                </a:cubicBezTo>
                <a:cubicBezTo>
                  <a:pt x="680" y="54"/>
                  <a:pt x="663" y="43"/>
                  <a:pt x="650" y="36"/>
                </a:cubicBezTo>
                <a:cubicBezTo>
                  <a:pt x="647" y="34"/>
                  <a:pt x="649" y="29"/>
                  <a:pt x="651" y="28"/>
                </a:cubicBezTo>
                <a:cubicBezTo>
                  <a:pt x="655" y="26"/>
                  <a:pt x="665" y="26"/>
                  <a:pt x="670" y="33"/>
                </a:cubicBezTo>
                <a:cubicBezTo>
                  <a:pt x="673" y="37"/>
                  <a:pt x="676" y="36"/>
                  <a:pt x="674" y="31"/>
                </a:cubicBezTo>
                <a:cubicBezTo>
                  <a:pt x="672" y="28"/>
                  <a:pt x="671" y="26"/>
                  <a:pt x="668" y="23"/>
                </a:cubicBezTo>
                <a:cubicBezTo>
                  <a:pt x="673" y="23"/>
                  <a:pt x="683" y="26"/>
                  <a:pt x="686" y="28"/>
                </a:cubicBezTo>
                <a:cubicBezTo>
                  <a:pt x="692" y="32"/>
                  <a:pt x="692" y="30"/>
                  <a:pt x="689" y="26"/>
                </a:cubicBezTo>
                <a:cubicBezTo>
                  <a:pt x="673" y="7"/>
                  <a:pt x="667" y="9"/>
                  <a:pt x="656" y="9"/>
                </a:cubicBezTo>
                <a:cubicBezTo>
                  <a:pt x="655" y="8"/>
                  <a:pt x="654" y="8"/>
                  <a:pt x="652" y="7"/>
                </a:cubicBezTo>
                <a:cubicBezTo>
                  <a:pt x="648" y="4"/>
                  <a:pt x="638" y="7"/>
                  <a:pt x="635" y="11"/>
                </a:cubicBezTo>
                <a:cubicBezTo>
                  <a:pt x="630" y="7"/>
                  <a:pt x="624" y="3"/>
                  <a:pt x="618" y="1"/>
                </a:cubicBezTo>
                <a:cubicBezTo>
                  <a:pt x="614" y="0"/>
                  <a:pt x="611" y="1"/>
                  <a:pt x="610" y="5"/>
                </a:cubicBezTo>
                <a:cubicBezTo>
                  <a:pt x="608" y="11"/>
                  <a:pt x="612" y="20"/>
                  <a:pt x="610" y="26"/>
                </a:cubicBezTo>
                <a:cubicBezTo>
                  <a:pt x="602" y="23"/>
                  <a:pt x="586" y="13"/>
                  <a:pt x="581" y="9"/>
                </a:cubicBezTo>
                <a:cubicBezTo>
                  <a:pt x="574" y="3"/>
                  <a:pt x="567" y="2"/>
                  <a:pt x="564" y="14"/>
                </a:cubicBezTo>
                <a:cubicBezTo>
                  <a:pt x="561" y="23"/>
                  <a:pt x="561" y="34"/>
                  <a:pt x="565" y="40"/>
                </a:cubicBezTo>
                <a:cubicBezTo>
                  <a:pt x="566" y="41"/>
                  <a:pt x="567" y="42"/>
                  <a:pt x="567" y="44"/>
                </a:cubicBezTo>
                <a:cubicBezTo>
                  <a:pt x="561" y="45"/>
                  <a:pt x="525" y="52"/>
                  <a:pt x="523" y="53"/>
                </a:cubicBezTo>
                <a:cubicBezTo>
                  <a:pt x="504" y="58"/>
                  <a:pt x="474" y="61"/>
                  <a:pt x="455" y="60"/>
                </a:cubicBezTo>
                <a:cubicBezTo>
                  <a:pt x="442" y="60"/>
                  <a:pt x="412" y="57"/>
                  <a:pt x="400" y="59"/>
                </a:cubicBezTo>
                <a:cubicBezTo>
                  <a:pt x="396" y="59"/>
                  <a:pt x="346" y="65"/>
                  <a:pt x="340" y="65"/>
                </a:cubicBezTo>
                <a:cubicBezTo>
                  <a:pt x="331" y="65"/>
                  <a:pt x="272" y="72"/>
                  <a:pt x="267" y="71"/>
                </a:cubicBezTo>
                <a:cubicBezTo>
                  <a:pt x="249" y="71"/>
                  <a:pt x="209" y="70"/>
                  <a:pt x="206" y="70"/>
                </a:cubicBezTo>
                <a:cubicBezTo>
                  <a:pt x="202" y="70"/>
                  <a:pt x="165" y="70"/>
                  <a:pt x="152" y="67"/>
                </a:cubicBezTo>
                <a:cubicBezTo>
                  <a:pt x="142" y="65"/>
                  <a:pt x="112" y="69"/>
                  <a:pt x="101" y="68"/>
                </a:cubicBezTo>
                <a:cubicBezTo>
                  <a:pt x="94" y="67"/>
                  <a:pt x="74" y="66"/>
                  <a:pt x="70" y="65"/>
                </a:cubicBezTo>
                <a:cubicBezTo>
                  <a:pt x="50" y="61"/>
                  <a:pt x="39" y="69"/>
                  <a:pt x="27" y="81"/>
                </a:cubicBezTo>
                <a:cubicBezTo>
                  <a:pt x="16" y="92"/>
                  <a:pt x="18" y="119"/>
                  <a:pt x="21" y="137"/>
                </a:cubicBezTo>
                <a:cubicBezTo>
                  <a:pt x="25" y="155"/>
                  <a:pt x="27" y="191"/>
                  <a:pt x="28" y="209"/>
                </a:cubicBezTo>
                <a:cubicBezTo>
                  <a:pt x="28" y="214"/>
                  <a:pt x="28" y="219"/>
                  <a:pt x="27" y="224"/>
                </a:cubicBezTo>
                <a:cubicBezTo>
                  <a:pt x="25" y="235"/>
                  <a:pt x="26" y="246"/>
                  <a:pt x="26" y="257"/>
                </a:cubicBezTo>
                <a:cubicBezTo>
                  <a:pt x="25" y="260"/>
                  <a:pt x="23" y="287"/>
                  <a:pt x="21" y="297"/>
                </a:cubicBezTo>
                <a:cubicBezTo>
                  <a:pt x="20" y="298"/>
                  <a:pt x="12" y="322"/>
                  <a:pt x="12" y="325"/>
                </a:cubicBezTo>
                <a:cubicBezTo>
                  <a:pt x="10" y="332"/>
                  <a:pt x="8" y="360"/>
                  <a:pt x="8" y="367"/>
                </a:cubicBezTo>
                <a:cubicBezTo>
                  <a:pt x="8" y="376"/>
                  <a:pt x="9" y="386"/>
                  <a:pt x="6" y="400"/>
                </a:cubicBezTo>
                <a:cubicBezTo>
                  <a:pt x="4" y="413"/>
                  <a:pt x="0" y="426"/>
                  <a:pt x="3" y="437"/>
                </a:cubicBezTo>
                <a:cubicBezTo>
                  <a:pt x="4" y="439"/>
                  <a:pt x="5" y="438"/>
                  <a:pt x="5" y="436"/>
                </a:cubicBezTo>
                <a:cubicBezTo>
                  <a:pt x="5" y="434"/>
                  <a:pt x="8" y="431"/>
                  <a:pt x="8" y="426"/>
                </a:cubicBezTo>
                <a:cubicBezTo>
                  <a:pt x="9" y="427"/>
                  <a:pt x="9" y="429"/>
                  <a:pt x="9" y="430"/>
                </a:cubicBezTo>
                <a:cubicBezTo>
                  <a:pt x="10" y="431"/>
                  <a:pt x="11" y="432"/>
                  <a:pt x="11" y="430"/>
                </a:cubicBezTo>
                <a:cubicBezTo>
                  <a:pt x="11" y="428"/>
                  <a:pt x="10" y="425"/>
                  <a:pt x="13" y="423"/>
                </a:cubicBezTo>
                <a:cubicBezTo>
                  <a:pt x="14" y="423"/>
                  <a:pt x="13" y="431"/>
                  <a:pt x="16" y="431"/>
                </a:cubicBezTo>
                <a:cubicBezTo>
                  <a:pt x="17" y="424"/>
                  <a:pt x="17" y="416"/>
                  <a:pt x="19" y="409"/>
                </a:cubicBezTo>
                <a:cubicBezTo>
                  <a:pt x="23" y="396"/>
                  <a:pt x="28" y="378"/>
                  <a:pt x="32" y="366"/>
                </a:cubicBezTo>
                <a:cubicBezTo>
                  <a:pt x="39" y="346"/>
                  <a:pt x="43" y="321"/>
                  <a:pt x="41" y="306"/>
                </a:cubicBezTo>
                <a:cubicBezTo>
                  <a:pt x="37" y="286"/>
                  <a:pt x="36" y="262"/>
                  <a:pt x="37" y="250"/>
                </a:cubicBezTo>
                <a:cubicBezTo>
                  <a:pt x="38" y="243"/>
                  <a:pt x="39" y="229"/>
                  <a:pt x="40" y="225"/>
                </a:cubicBezTo>
                <a:cubicBezTo>
                  <a:pt x="43" y="213"/>
                  <a:pt x="40" y="200"/>
                  <a:pt x="41" y="198"/>
                </a:cubicBezTo>
                <a:cubicBezTo>
                  <a:pt x="43" y="198"/>
                  <a:pt x="44" y="217"/>
                  <a:pt x="45" y="227"/>
                </a:cubicBezTo>
                <a:cubicBezTo>
                  <a:pt x="46" y="234"/>
                  <a:pt x="42" y="244"/>
                  <a:pt x="43" y="247"/>
                </a:cubicBezTo>
                <a:cubicBezTo>
                  <a:pt x="44" y="253"/>
                  <a:pt x="49" y="267"/>
                  <a:pt x="50" y="269"/>
                </a:cubicBezTo>
                <a:cubicBezTo>
                  <a:pt x="52" y="281"/>
                  <a:pt x="51" y="305"/>
                  <a:pt x="48" y="316"/>
                </a:cubicBezTo>
                <a:cubicBezTo>
                  <a:pt x="43" y="334"/>
                  <a:pt x="42" y="337"/>
                  <a:pt x="48" y="355"/>
                </a:cubicBezTo>
                <a:cubicBezTo>
                  <a:pt x="49" y="359"/>
                  <a:pt x="51" y="381"/>
                  <a:pt x="51" y="383"/>
                </a:cubicBezTo>
                <a:cubicBezTo>
                  <a:pt x="51" y="386"/>
                  <a:pt x="52" y="411"/>
                  <a:pt x="50" y="420"/>
                </a:cubicBezTo>
                <a:cubicBezTo>
                  <a:pt x="48" y="433"/>
                  <a:pt x="48" y="434"/>
                  <a:pt x="56" y="438"/>
                </a:cubicBezTo>
                <a:cubicBezTo>
                  <a:pt x="58" y="439"/>
                  <a:pt x="59" y="439"/>
                  <a:pt x="60" y="443"/>
                </a:cubicBezTo>
                <a:cubicBezTo>
                  <a:pt x="61" y="446"/>
                  <a:pt x="61" y="449"/>
                  <a:pt x="65" y="449"/>
                </a:cubicBezTo>
                <a:cubicBezTo>
                  <a:pt x="66" y="460"/>
                  <a:pt x="74" y="460"/>
                  <a:pt x="76" y="459"/>
                </a:cubicBezTo>
                <a:cubicBezTo>
                  <a:pt x="77" y="459"/>
                  <a:pt x="78" y="461"/>
                  <a:pt x="78" y="462"/>
                </a:cubicBezTo>
                <a:cubicBezTo>
                  <a:pt x="77" y="464"/>
                  <a:pt x="79" y="471"/>
                  <a:pt x="79" y="472"/>
                </a:cubicBezTo>
                <a:cubicBezTo>
                  <a:pt x="81" y="478"/>
                  <a:pt x="98" y="482"/>
                  <a:pt x="99" y="482"/>
                </a:cubicBezTo>
                <a:cubicBezTo>
                  <a:pt x="126" y="483"/>
                  <a:pt x="130" y="478"/>
                  <a:pt x="124" y="470"/>
                </a:cubicBezTo>
                <a:cubicBezTo>
                  <a:pt x="116" y="460"/>
                  <a:pt x="106" y="455"/>
                  <a:pt x="105" y="454"/>
                </a:cubicBezTo>
                <a:cubicBezTo>
                  <a:pt x="105" y="451"/>
                  <a:pt x="97" y="446"/>
                  <a:pt x="96" y="442"/>
                </a:cubicBezTo>
                <a:cubicBezTo>
                  <a:pt x="90" y="432"/>
                  <a:pt x="86" y="413"/>
                  <a:pt x="86" y="394"/>
                </a:cubicBezTo>
                <a:cubicBezTo>
                  <a:pt x="86" y="389"/>
                  <a:pt x="81" y="361"/>
                  <a:pt x="87" y="357"/>
                </a:cubicBezTo>
                <a:cubicBezTo>
                  <a:pt x="88" y="361"/>
                  <a:pt x="94" y="361"/>
                  <a:pt x="96" y="360"/>
                </a:cubicBezTo>
                <a:cubicBezTo>
                  <a:pt x="97" y="359"/>
                  <a:pt x="98" y="359"/>
                  <a:pt x="98" y="358"/>
                </a:cubicBezTo>
                <a:cubicBezTo>
                  <a:pt x="98" y="355"/>
                  <a:pt x="99" y="353"/>
                  <a:pt x="100" y="352"/>
                </a:cubicBezTo>
                <a:cubicBezTo>
                  <a:pt x="106" y="351"/>
                  <a:pt x="112" y="351"/>
                  <a:pt x="116" y="349"/>
                </a:cubicBezTo>
                <a:cubicBezTo>
                  <a:pt x="118" y="348"/>
                  <a:pt x="121" y="348"/>
                  <a:pt x="121" y="350"/>
                </a:cubicBezTo>
                <a:cubicBezTo>
                  <a:pt x="121" y="353"/>
                  <a:pt x="121" y="357"/>
                  <a:pt x="122" y="360"/>
                </a:cubicBezTo>
                <a:cubicBezTo>
                  <a:pt x="124" y="364"/>
                  <a:pt x="128" y="364"/>
                  <a:pt x="131" y="361"/>
                </a:cubicBezTo>
                <a:cubicBezTo>
                  <a:pt x="134" y="356"/>
                  <a:pt x="132" y="350"/>
                  <a:pt x="134" y="348"/>
                </a:cubicBezTo>
                <a:cubicBezTo>
                  <a:pt x="136" y="350"/>
                  <a:pt x="137" y="355"/>
                  <a:pt x="139" y="358"/>
                </a:cubicBezTo>
                <a:cubicBezTo>
                  <a:pt x="141" y="362"/>
                  <a:pt x="145" y="361"/>
                  <a:pt x="146" y="357"/>
                </a:cubicBezTo>
                <a:cubicBezTo>
                  <a:pt x="148" y="353"/>
                  <a:pt x="148" y="348"/>
                  <a:pt x="148" y="344"/>
                </a:cubicBezTo>
                <a:cubicBezTo>
                  <a:pt x="160" y="336"/>
                  <a:pt x="188" y="329"/>
                  <a:pt x="196" y="325"/>
                </a:cubicBezTo>
                <a:cubicBezTo>
                  <a:pt x="207" y="338"/>
                  <a:pt x="246" y="335"/>
                  <a:pt x="262" y="331"/>
                </a:cubicBezTo>
                <a:cubicBezTo>
                  <a:pt x="270" y="329"/>
                  <a:pt x="308" y="321"/>
                  <a:pt x="316" y="321"/>
                </a:cubicBezTo>
                <a:cubicBezTo>
                  <a:pt x="325" y="321"/>
                  <a:pt x="354" y="326"/>
                  <a:pt x="363" y="325"/>
                </a:cubicBezTo>
                <a:cubicBezTo>
                  <a:pt x="365" y="325"/>
                  <a:pt x="386" y="324"/>
                  <a:pt x="391" y="321"/>
                </a:cubicBezTo>
                <a:cubicBezTo>
                  <a:pt x="396" y="324"/>
                  <a:pt x="401" y="329"/>
                  <a:pt x="402" y="331"/>
                </a:cubicBezTo>
                <a:cubicBezTo>
                  <a:pt x="405" y="342"/>
                  <a:pt x="403" y="352"/>
                  <a:pt x="401" y="362"/>
                </a:cubicBezTo>
                <a:cubicBezTo>
                  <a:pt x="400" y="368"/>
                  <a:pt x="401" y="370"/>
                  <a:pt x="404" y="377"/>
                </a:cubicBezTo>
                <a:cubicBezTo>
                  <a:pt x="405" y="379"/>
                  <a:pt x="404" y="387"/>
                  <a:pt x="404" y="392"/>
                </a:cubicBezTo>
                <a:cubicBezTo>
                  <a:pt x="403" y="399"/>
                  <a:pt x="397" y="438"/>
                  <a:pt x="396" y="445"/>
                </a:cubicBezTo>
                <a:cubicBezTo>
                  <a:pt x="394" y="455"/>
                  <a:pt x="396" y="459"/>
                  <a:pt x="401" y="461"/>
                </a:cubicBezTo>
                <a:cubicBezTo>
                  <a:pt x="402" y="461"/>
                  <a:pt x="404" y="461"/>
                  <a:pt x="403" y="463"/>
                </a:cubicBezTo>
                <a:cubicBezTo>
                  <a:pt x="403" y="469"/>
                  <a:pt x="406" y="472"/>
                  <a:pt x="409" y="476"/>
                </a:cubicBezTo>
                <a:cubicBezTo>
                  <a:pt x="414" y="483"/>
                  <a:pt x="411" y="485"/>
                  <a:pt x="416" y="486"/>
                </a:cubicBezTo>
                <a:cubicBezTo>
                  <a:pt x="422" y="487"/>
                  <a:pt x="436" y="489"/>
                  <a:pt x="445" y="488"/>
                </a:cubicBezTo>
                <a:cubicBezTo>
                  <a:pt x="452" y="487"/>
                  <a:pt x="453" y="484"/>
                  <a:pt x="449" y="476"/>
                </a:cubicBezTo>
                <a:cubicBezTo>
                  <a:pt x="452" y="477"/>
                  <a:pt x="456" y="476"/>
                  <a:pt x="458" y="475"/>
                </a:cubicBezTo>
                <a:cubicBezTo>
                  <a:pt x="461" y="473"/>
                  <a:pt x="462" y="472"/>
                  <a:pt x="459" y="469"/>
                </a:cubicBezTo>
                <a:cubicBezTo>
                  <a:pt x="456" y="464"/>
                  <a:pt x="451" y="460"/>
                  <a:pt x="447" y="457"/>
                </a:cubicBezTo>
                <a:cubicBezTo>
                  <a:pt x="442" y="452"/>
                  <a:pt x="435" y="450"/>
                  <a:pt x="435" y="449"/>
                </a:cubicBezTo>
                <a:cubicBezTo>
                  <a:pt x="434" y="443"/>
                  <a:pt x="432" y="403"/>
                  <a:pt x="434" y="394"/>
                </a:cubicBezTo>
                <a:cubicBezTo>
                  <a:pt x="435" y="388"/>
                  <a:pt x="442" y="371"/>
                  <a:pt x="443" y="367"/>
                </a:cubicBezTo>
                <a:cubicBezTo>
                  <a:pt x="449" y="355"/>
                  <a:pt x="451" y="337"/>
                  <a:pt x="453" y="325"/>
                </a:cubicBezTo>
                <a:cubicBezTo>
                  <a:pt x="454" y="319"/>
                  <a:pt x="456" y="312"/>
                  <a:pt x="459" y="307"/>
                </a:cubicBezTo>
                <a:cubicBezTo>
                  <a:pt x="462" y="304"/>
                  <a:pt x="473" y="304"/>
                  <a:pt x="475" y="304"/>
                </a:cubicBezTo>
                <a:cubicBezTo>
                  <a:pt x="490" y="305"/>
                  <a:pt x="495" y="299"/>
                  <a:pt x="498" y="295"/>
                </a:cubicBezTo>
                <a:cubicBezTo>
                  <a:pt x="507" y="285"/>
                  <a:pt x="514" y="271"/>
                  <a:pt x="523" y="260"/>
                </a:cubicBezTo>
                <a:cubicBezTo>
                  <a:pt x="531" y="250"/>
                  <a:pt x="537" y="240"/>
                  <a:pt x="544" y="229"/>
                </a:cubicBezTo>
                <a:cubicBezTo>
                  <a:pt x="549" y="220"/>
                  <a:pt x="568" y="192"/>
                  <a:pt x="576" y="184"/>
                </a:cubicBezTo>
                <a:cubicBezTo>
                  <a:pt x="585" y="175"/>
                  <a:pt x="600" y="163"/>
                  <a:pt x="613" y="169"/>
                </a:cubicBezTo>
                <a:cubicBezTo>
                  <a:pt x="631" y="176"/>
                  <a:pt x="645" y="172"/>
                  <a:pt x="662" y="170"/>
                </a:cubicBezTo>
                <a:cubicBezTo>
                  <a:pt x="667" y="169"/>
                  <a:pt x="686" y="162"/>
                  <a:pt x="691" y="164"/>
                </a:cubicBezTo>
                <a:cubicBezTo>
                  <a:pt x="698" y="166"/>
                  <a:pt x="711" y="173"/>
                  <a:pt x="718" y="166"/>
                </a:cubicBezTo>
                <a:cubicBezTo>
                  <a:pt x="719" y="164"/>
                  <a:pt x="721" y="163"/>
                  <a:pt x="723" y="163"/>
                </a:cubicBezTo>
                <a:cubicBezTo>
                  <a:pt x="729" y="160"/>
                  <a:pt x="739" y="140"/>
                  <a:pt x="736" y="131"/>
                </a:cubicBezTo>
                <a:close/>
              </a:path>
            </a:pathLst>
          </a:custGeom>
          <a:gradFill flip="none" rotWithShape="1">
            <a:gsLst>
              <a:gs pos="17000">
                <a:srgbClr val="3B3B3B"/>
              </a:gs>
              <a:gs pos="100000">
                <a:schemeClr val="bg1">
                  <a:lumMod val="50000"/>
                </a:schemeClr>
              </a:gs>
              <a:gs pos="67000">
                <a:schemeClr val="bg1">
                  <a:shade val="100000"/>
                  <a:satMod val="115000"/>
                </a:schemeClr>
              </a:gs>
            </a:gsLst>
            <a:lin ang="18000000" scaled="0"/>
            <a:tileRect/>
          </a:gradFill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2514600" y="1524000"/>
            <a:ext cx="1524000" cy="1524000"/>
          </a:xfrm>
          <a:prstGeom prst="star5">
            <a:avLst/>
          </a:prstGeom>
          <a:gradFill flip="none" rotWithShape="1">
            <a:gsLst>
              <a:gs pos="17000">
                <a:srgbClr val="3B3B3B"/>
              </a:gs>
              <a:gs pos="100000">
                <a:schemeClr val="bg1">
                  <a:lumMod val="50000"/>
                </a:schemeClr>
              </a:gs>
              <a:gs pos="67000">
                <a:schemeClr val="bg1">
                  <a:shade val="100000"/>
                  <a:satMod val="115000"/>
                </a:schemeClr>
              </a:gs>
            </a:gsLst>
            <a:lin ang="18000000" scaled="0"/>
            <a:tileRect/>
          </a:gradFill>
          <a:ln w="9525">
            <a:solidFill>
              <a:schemeClr val="accent1">
                <a:lumMod val="60000"/>
                <a:lumOff val="4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4" name="Freeform 6"/>
          <p:cNvSpPr>
            <a:spLocks noEditPoints="1"/>
          </p:cNvSpPr>
          <p:nvPr/>
        </p:nvSpPr>
        <p:spPr bwMode="auto">
          <a:xfrm>
            <a:off x="5289888" y="1652108"/>
            <a:ext cx="991512" cy="1395892"/>
          </a:xfrm>
          <a:custGeom>
            <a:avLst/>
            <a:gdLst/>
            <a:ahLst/>
            <a:cxnLst>
              <a:cxn ang="0">
                <a:pos x="199" y="339"/>
              </a:cxn>
              <a:cxn ang="0">
                <a:pos x="120" y="339"/>
              </a:cxn>
              <a:cxn ang="0">
                <a:pos x="120" y="319"/>
              </a:cxn>
              <a:cxn ang="0">
                <a:pos x="133" y="256"/>
              </a:cxn>
              <a:cxn ang="0">
                <a:pos x="183" y="201"/>
              </a:cxn>
              <a:cxn ang="0">
                <a:pos x="228" y="160"/>
              </a:cxn>
              <a:cxn ang="0">
                <a:pos x="240" y="127"/>
              </a:cxn>
              <a:cxn ang="0">
                <a:pos x="220" y="84"/>
              </a:cxn>
              <a:cxn ang="0">
                <a:pos x="165" y="66"/>
              </a:cxn>
              <a:cxn ang="0">
                <a:pos x="110" y="85"/>
              </a:cxn>
              <a:cxn ang="0">
                <a:pos x="80" y="142"/>
              </a:cxn>
              <a:cxn ang="0">
                <a:pos x="0" y="132"/>
              </a:cxn>
              <a:cxn ang="0">
                <a:pos x="47" y="39"/>
              </a:cxn>
              <a:cxn ang="0">
                <a:pos x="162" y="0"/>
              </a:cxn>
              <a:cxn ang="0">
                <a:pos x="280" y="39"/>
              </a:cxn>
              <a:cxn ang="0">
                <a:pos x="324" y="130"/>
              </a:cxn>
              <a:cxn ang="0">
                <a:pos x="308" y="184"/>
              </a:cxn>
              <a:cxn ang="0">
                <a:pos x="239" y="253"/>
              </a:cxn>
              <a:cxn ang="0">
                <a:pos x="205" y="290"/>
              </a:cxn>
              <a:cxn ang="0">
                <a:pos x="199" y="339"/>
              </a:cxn>
              <a:cxn ang="0">
                <a:pos x="120" y="456"/>
              </a:cxn>
              <a:cxn ang="0">
                <a:pos x="120" y="369"/>
              </a:cxn>
              <a:cxn ang="0">
                <a:pos x="207" y="369"/>
              </a:cxn>
              <a:cxn ang="0">
                <a:pos x="207" y="456"/>
              </a:cxn>
              <a:cxn ang="0">
                <a:pos x="120" y="456"/>
              </a:cxn>
            </a:cxnLst>
            <a:rect l="0" t="0" r="r" b="b"/>
            <a:pathLst>
              <a:path w="324" h="456">
                <a:moveTo>
                  <a:pt x="199" y="339"/>
                </a:moveTo>
                <a:cubicBezTo>
                  <a:pt x="120" y="339"/>
                  <a:pt x="120" y="339"/>
                  <a:pt x="120" y="339"/>
                </a:cubicBezTo>
                <a:cubicBezTo>
                  <a:pt x="120" y="328"/>
                  <a:pt x="120" y="321"/>
                  <a:pt x="120" y="319"/>
                </a:cubicBezTo>
                <a:cubicBezTo>
                  <a:pt x="120" y="293"/>
                  <a:pt x="124" y="272"/>
                  <a:pt x="133" y="256"/>
                </a:cubicBezTo>
                <a:cubicBezTo>
                  <a:pt x="141" y="240"/>
                  <a:pt x="158" y="221"/>
                  <a:pt x="183" y="201"/>
                </a:cubicBezTo>
                <a:cubicBezTo>
                  <a:pt x="208" y="180"/>
                  <a:pt x="223" y="167"/>
                  <a:pt x="228" y="160"/>
                </a:cubicBezTo>
                <a:cubicBezTo>
                  <a:pt x="236" y="150"/>
                  <a:pt x="240" y="139"/>
                  <a:pt x="240" y="127"/>
                </a:cubicBezTo>
                <a:cubicBezTo>
                  <a:pt x="240" y="110"/>
                  <a:pt x="233" y="96"/>
                  <a:pt x="220" y="84"/>
                </a:cubicBezTo>
                <a:cubicBezTo>
                  <a:pt x="206" y="72"/>
                  <a:pt x="188" y="66"/>
                  <a:pt x="165" y="66"/>
                </a:cubicBezTo>
                <a:cubicBezTo>
                  <a:pt x="143" y="66"/>
                  <a:pt x="125" y="72"/>
                  <a:pt x="110" y="85"/>
                </a:cubicBezTo>
                <a:cubicBezTo>
                  <a:pt x="96" y="97"/>
                  <a:pt x="85" y="116"/>
                  <a:pt x="80" y="142"/>
                </a:cubicBezTo>
                <a:cubicBezTo>
                  <a:pt x="0" y="132"/>
                  <a:pt x="0" y="132"/>
                  <a:pt x="0" y="132"/>
                </a:cubicBezTo>
                <a:cubicBezTo>
                  <a:pt x="3" y="95"/>
                  <a:pt x="18" y="64"/>
                  <a:pt x="47" y="39"/>
                </a:cubicBezTo>
                <a:cubicBezTo>
                  <a:pt x="76" y="13"/>
                  <a:pt x="114" y="0"/>
                  <a:pt x="162" y="0"/>
                </a:cubicBezTo>
                <a:cubicBezTo>
                  <a:pt x="211" y="0"/>
                  <a:pt x="251" y="13"/>
                  <a:pt x="280" y="39"/>
                </a:cubicBezTo>
                <a:cubicBezTo>
                  <a:pt x="309" y="65"/>
                  <a:pt x="324" y="95"/>
                  <a:pt x="324" y="130"/>
                </a:cubicBezTo>
                <a:cubicBezTo>
                  <a:pt x="324" y="149"/>
                  <a:pt x="319" y="167"/>
                  <a:pt x="308" y="184"/>
                </a:cubicBezTo>
                <a:cubicBezTo>
                  <a:pt x="297" y="201"/>
                  <a:pt x="274" y="224"/>
                  <a:pt x="239" y="253"/>
                </a:cubicBezTo>
                <a:cubicBezTo>
                  <a:pt x="221" y="268"/>
                  <a:pt x="209" y="281"/>
                  <a:pt x="205" y="290"/>
                </a:cubicBezTo>
                <a:cubicBezTo>
                  <a:pt x="200" y="299"/>
                  <a:pt x="198" y="316"/>
                  <a:pt x="199" y="339"/>
                </a:cubicBezTo>
                <a:close/>
                <a:moveTo>
                  <a:pt x="120" y="456"/>
                </a:moveTo>
                <a:cubicBezTo>
                  <a:pt x="120" y="369"/>
                  <a:pt x="120" y="369"/>
                  <a:pt x="120" y="369"/>
                </a:cubicBezTo>
                <a:cubicBezTo>
                  <a:pt x="207" y="369"/>
                  <a:pt x="207" y="369"/>
                  <a:pt x="207" y="369"/>
                </a:cubicBezTo>
                <a:cubicBezTo>
                  <a:pt x="207" y="456"/>
                  <a:pt x="207" y="456"/>
                  <a:pt x="207" y="456"/>
                </a:cubicBezTo>
                <a:lnTo>
                  <a:pt x="120" y="456"/>
                </a:lnTo>
                <a:close/>
              </a:path>
            </a:pathLst>
          </a:custGeom>
          <a:gradFill flip="none" rotWithShape="1">
            <a:gsLst>
              <a:gs pos="17000">
                <a:srgbClr val="3B3B3B"/>
              </a:gs>
              <a:gs pos="100000">
                <a:schemeClr val="bg1">
                  <a:lumMod val="50000"/>
                </a:schemeClr>
              </a:gs>
              <a:gs pos="67000">
                <a:schemeClr val="bg1">
                  <a:shade val="100000"/>
                  <a:satMod val="115000"/>
                </a:schemeClr>
              </a:gs>
            </a:gsLst>
            <a:lin ang="18000000" scaled="0"/>
            <a:tileRect/>
          </a:gradFill>
          <a:ln w="952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143000" y="5562600"/>
            <a:ext cx="685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Low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143000" y="1143000"/>
            <a:ext cx="7481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High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133600" y="6242400"/>
            <a:ext cx="914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High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324600" y="6249600"/>
            <a:ext cx="685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Low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7" name="Right Arrow 26"/>
          <p:cNvSpPr/>
          <p:nvPr/>
        </p:nvSpPr>
        <p:spPr>
          <a:xfrm rot="16200000">
            <a:off x="-762300" y="3422100"/>
            <a:ext cx="5320200" cy="304800"/>
          </a:xfrm>
          <a:prstGeom prst="rightArrow">
            <a:avLst/>
          </a:prstGeom>
          <a:gradFill flip="none" rotWithShape="1">
            <a:gsLst>
              <a:gs pos="0">
                <a:srgbClr val="000000"/>
              </a:gs>
              <a:gs pos="50000">
                <a:srgbClr val="4D4D4D">
                  <a:shade val="67500"/>
                  <a:satMod val="115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 w="9525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1828800" y="6019800"/>
            <a:ext cx="5638800" cy="304800"/>
          </a:xfrm>
          <a:prstGeom prst="rightArrow">
            <a:avLst/>
          </a:prstGeom>
          <a:gradFill flip="none" rotWithShape="1">
            <a:gsLst>
              <a:gs pos="0">
                <a:srgbClr val="000000"/>
              </a:gs>
              <a:gs pos="50000">
                <a:srgbClr val="4D4D4D">
                  <a:shade val="67500"/>
                  <a:satMod val="115000"/>
                </a:srgbClr>
              </a:gs>
              <a:gs pos="100000">
                <a:schemeClr val="bg1"/>
              </a:gs>
            </a:gsLst>
            <a:lin ang="0" scaled="1"/>
            <a:tileRect/>
          </a:gradFill>
          <a:ln w="9525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16200000">
            <a:off x="633800" y="3252400"/>
            <a:ext cx="1905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4D4D4D"/>
                </a:solidFill>
              </a:rPr>
              <a:t>MARKET GROWTH</a:t>
            </a:r>
            <a:endParaRPr lang="en-US" sz="1200" b="1" dirty="0">
              <a:solidFill>
                <a:srgbClr val="4D4D4D"/>
              </a:solidFill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10000" y="6324600"/>
            <a:ext cx="1752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4D4D4D"/>
                </a:solidFill>
              </a:rPr>
              <a:t>MARKET SHARE</a:t>
            </a:r>
            <a:endParaRPr lang="en-US" sz="1200" b="1" dirty="0">
              <a:solidFill>
                <a:srgbClr val="4D4D4D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43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4557631</TotalTime>
  <Words>14</Words>
  <Application>Microsoft Office PowerPoint</Application>
  <PresentationFormat>全屏显示(4:3)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DG-阵列</dc:subject>
  <dc:creator>PPTfans.cn</dc:creator>
  <cp:keywords>TZ-手动增减;XG-渐变;KJ-平面;DH-静态;XJ-二级</cp:keywords>
  <dc:description>PPTfans.cn</dc:description>
  <cp:revision>1421</cp:revision>
  <dcterms:created xsi:type="dcterms:W3CDTF">2010-07-23T09:33:49Z</dcterms:created>
  <dcterms:modified xsi:type="dcterms:W3CDTF">2012-07-18T18:17:25Z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