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6C60C-CB7A-4436-8AB2-C14F077D104B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8BBD9-B1EA-471C-BBB3-6D066B9F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30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2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5"/>
          <p:cNvSpPr>
            <a:spLocks/>
          </p:cNvSpPr>
          <p:nvPr/>
        </p:nvSpPr>
        <p:spPr bwMode="auto">
          <a:xfrm>
            <a:off x="2333382" y="1592580"/>
            <a:ext cx="4277212" cy="1625447"/>
          </a:xfrm>
          <a:custGeom>
            <a:avLst/>
            <a:gdLst/>
            <a:ahLst/>
            <a:cxnLst>
              <a:cxn ang="0">
                <a:pos x="337" y="48"/>
              </a:cxn>
              <a:cxn ang="0">
                <a:pos x="624" y="256"/>
              </a:cxn>
              <a:cxn ang="0">
                <a:pos x="674" y="256"/>
              </a:cxn>
              <a:cxn ang="0">
                <a:pos x="337" y="0"/>
              </a:cxn>
              <a:cxn ang="0">
                <a:pos x="0" y="256"/>
              </a:cxn>
              <a:cxn ang="0">
                <a:pos x="50" y="256"/>
              </a:cxn>
              <a:cxn ang="0">
                <a:pos x="337" y="48"/>
              </a:cxn>
            </a:cxnLst>
            <a:rect l="0" t="0" r="r" b="b"/>
            <a:pathLst>
              <a:path w="674" h="256">
                <a:moveTo>
                  <a:pt x="337" y="48"/>
                </a:moveTo>
                <a:cubicBezTo>
                  <a:pt x="471" y="48"/>
                  <a:pt x="584" y="135"/>
                  <a:pt x="624" y="256"/>
                </a:cubicBezTo>
                <a:cubicBezTo>
                  <a:pt x="674" y="256"/>
                  <a:pt x="674" y="256"/>
                  <a:pt x="674" y="256"/>
                </a:cubicBezTo>
                <a:cubicBezTo>
                  <a:pt x="633" y="108"/>
                  <a:pt x="497" y="0"/>
                  <a:pt x="337" y="0"/>
                </a:cubicBezTo>
                <a:cubicBezTo>
                  <a:pt x="176" y="0"/>
                  <a:pt x="41" y="108"/>
                  <a:pt x="0" y="256"/>
                </a:cubicBezTo>
                <a:cubicBezTo>
                  <a:pt x="50" y="256"/>
                  <a:pt x="50" y="256"/>
                  <a:pt x="50" y="256"/>
                </a:cubicBezTo>
                <a:cubicBezTo>
                  <a:pt x="90" y="135"/>
                  <a:pt x="203" y="48"/>
                  <a:pt x="337" y="48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2314574" y="4351810"/>
            <a:ext cx="4314826" cy="1689928"/>
          </a:xfrm>
          <a:custGeom>
            <a:avLst/>
            <a:gdLst/>
            <a:ahLst/>
            <a:cxnLst>
              <a:cxn ang="0">
                <a:pos x="340" y="218"/>
              </a:cxn>
              <a:cxn ang="0">
                <a:pos x="50" y="0"/>
              </a:cxn>
              <a:cxn ang="0">
                <a:pos x="0" y="0"/>
              </a:cxn>
              <a:cxn ang="0">
                <a:pos x="340" y="266"/>
              </a:cxn>
              <a:cxn ang="0">
                <a:pos x="680" y="0"/>
              </a:cxn>
              <a:cxn ang="0">
                <a:pos x="630" y="0"/>
              </a:cxn>
              <a:cxn ang="0">
                <a:pos x="340" y="218"/>
              </a:cxn>
            </a:cxnLst>
            <a:rect l="0" t="0" r="r" b="b"/>
            <a:pathLst>
              <a:path w="680" h="266">
                <a:moveTo>
                  <a:pt x="340" y="218"/>
                </a:moveTo>
                <a:cubicBezTo>
                  <a:pt x="202" y="218"/>
                  <a:pt x="86" y="126"/>
                  <a:pt x="50" y="0"/>
                </a:cubicBezTo>
                <a:cubicBezTo>
                  <a:pt x="0" y="0"/>
                  <a:pt x="0" y="0"/>
                  <a:pt x="0" y="0"/>
                </a:cubicBezTo>
                <a:cubicBezTo>
                  <a:pt x="38" y="152"/>
                  <a:pt x="176" y="266"/>
                  <a:pt x="340" y="266"/>
                </a:cubicBezTo>
                <a:cubicBezTo>
                  <a:pt x="504" y="266"/>
                  <a:pt x="642" y="152"/>
                  <a:pt x="680" y="0"/>
                </a:cubicBezTo>
                <a:cubicBezTo>
                  <a:pt x="630" y="0"/>
                  <a:pt x="630" y="0"/>
                  <a:pt x="630" y="0"/>
                </a:cubicBezTo>
                <a:cubicBezTo>
                  <a:pt x="594" y="126"/>
                  <a:pt x="478" y="218"/>
                  <a:pt x="340" y="218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CUSTOMER LIFECYCLE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114800" y="1440180"/>
            <a:ext cx="762000" cy="609600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623060" y="3268980"/>
            <a:ext cx="1112520" cy="102108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954780" y="3268980"/>
            <a:ext cx="1112520" cy="10210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278880" y="3268980"/>
            <a:ext cx="1112520" cy="102108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788920" y="3268980"/>
            <a:ext cx="1112520" cy="102108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rgbClr val="A6600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13020" y="3268980"/>
            <a:ext cx="1112520" cy="1021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hevron 36"/>
          <p:cNvSpPr/>
          <p:nvPr/>
        </p:nvSpPr>
        <p:spPr>
          <a:xfrm flipH="1">
            <a:off x="4114800" y="5562600"/>
            <a:ext cx="762000" cy="609600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00200" y="3497580"/>
            <a:ext cx="1089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Customer initiation  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96540" y="3497580"/>
            <a:ext cx="1089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Customer service  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15740" y="3497580"/>
            <a:ext cx="1089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Customer retention  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35880" y="3570803"/>
            <a:ext cx="10896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Collections 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24600" y="3497580"/>
            <a:ext cx="1089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Business continuity 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00400" y="2735580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Customer lifecycle 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" name="WordArt 3"/>
          <p:cNvSpPr>
            <a:spLocks noChangeArrowheads="1" noChangeShapeType="1" noTextEdit="1"/>
          </p:cNvSpPr>
          <p:nvPr/>
        </p:nvSpPr>
        <p:spPr bwMode="auto">
          <a:xfrm rot="12844215" flipH="1" flipV="1">
            <a:off x="2680116" y="5549682"/>
            <a:ext cx="988656" cy="341700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218983"/>
              </a:avLst>
            </a:prstTxWarp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Collect</a:t>
            </a:r>
            <a:endParaRPr lang="en-US" sz="12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9" name="WordArt 2"/>
          <p:cNvSpPr>
            <a:spLocks noChangeArrowheads="1" noChangeShapeType="1" noTextEdit="1"/>
          </p:cNvSpPr>
          <p:nvPr/>
        </p:nvSpPr>
        <p:spPr bwMode="auto">
          <a:xfrm rot="19806393">
            <a:off x="2623200" y="1697785"/>
            <a:ext cx="1670042" cy="795636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466956"/>
              </a:avLst>
            </a:prstTxWarp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cs typeface="Arial" pitchFamily="34" charset="0"/>
              </a:rPr>
              <a:t>Initiate</a:t>
            </a:r>
            <a:endParaRPr lang="en-US" sz="11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0" name="WordArt 3"/>
          <p:cNvSpPr>
            <a:spLocks noChangeArrowheads="1" noChangeShapeType="1" noTextEdit="1"/>
          </p:cNvSpPr>
          <p:nvPr/>
        </p:nvSpPr>
        <p:spPr bwMode="auto">
          <a:xfrm rot="8388887" flipH="1" flipV="1">
            <a:off x="5318092" y="5545389"/>
            <a:ext cx="1028098" cy="309160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218983"/>
              </a:avLst>
            </a:prstTxWarp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Retain</a:t>
            </a:r>
            <a:endParaRPr lang="en-US" sz="12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1" name="WordArt 2"/>
          <p:cNvSpPr>
            <a:spLocks noChangeArrowheads="1" noChangeShapeType="1" noTextEdit="1"/>
          </p:cNvSpPr>
          <p:nvPr/>
        </p:nvSpPr>
        <p:spPr bwMode="auto">
          <a:xfrm rot="1848749">
            <a:off x="4651618" y="1727229"/>
            <a:ext cx="1740816" cy="795636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466956"/>
              </a:avLst>
            </a:prstTxWarp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cs typeface="Arial" pitchFamily="34" charset="0"/>
              </a:rPr>
              <a:t>Service</a:t>
            </a:r>
            <a:endParaRPr lang="en-US" sz="11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03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4560073</TotalTime>
  <Words>22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DG-循环</dc:subject>
  <dc:creator>PPTfans.cn</dc:creator>
  <cp:keywords>TZ-手动增减;KJ-平面;DH-静态;XJ-二级</cp:keywords>
  <dc:description>PPT设计教程网</dc:description>
  <dcterms:created xsi:type="dcterms:W3CDTF">2010-07-23T09:33:49Z</dcterms:created>
  <dcterms:modified xsi:type="dcterms:W3CDTF">2012-07-18T18:24:09Z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