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80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CUSTOMER RELATIONSHIP MANAGMENT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0" y="1295400"/>
            <a:ext cx="4551636" cy="3949928"/>
            <a:chOff x="1823677" y="1371600"/>
            <a:chExt cx="5186723" cy="4501061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3" name="Freeform 45"/>
            <p:cNvSpPr>
              <a:spLocks/>
            </p:cNvSpPr>
            <p:nvPr/>
          </p:nvSpPr>
          <p:spPr bwMode="auto">
            <a:xfrm>
              <a:off x="4411977" y="1371600"/>
              <a:ext cx="2598423" cy="4493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496"/>
                </a:cxn>
                <a:cxn ang="0">
                  <a:pos x="2" y="496"/>
                </a:cxn>
                <a:cxn ang="0">
                  <a:pos x="609" y="1550"/>
                </a:cxn>
                <a:cxn ang="0">
                  <a:pos x="1027" y="1776"/>
                </a:cxn>
                <a:cxn ang="0">
                  <a:pos x="0" y="0"/>
                </a:cxn>
              </a:cxnLst>
              <a:rect l="0" t="0" r="r" b="b"/>
              <a:pathLst>
                <a:path w="1027" h="1776">
                  <a:moveTo>
                    <a:pt x="0" y="0"/>
                  </a:moveTo>
                  <a:lnTo>
                    <a:pt x="0" y="0"/>
                  </a:lnTo>
                  <a:lnTo>
                    <a:pt x="2" y="496"/>
                  </a:lnTo>
                  <a:lnTo>
                    <a:pt x="2" y="496"/>
                  </a:lnTo>
                  <a:lnTo>
                    <a:pt x="609" y="1550"/>
                  </a:lnTo>
                  <a:lnTo>
                    <a:pt x="1027" y="1776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chemeClr val="bg1">
                    <a:lumMod val="50000"/>
                  </a:schemeClr>
                </a:gs>
              </a:gsLst>
              <a:lin ang="5400000" scaled="1"/>
              <a:tileRect/>
            </a:gra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6"/>
            <p:cNvSpPr>
              <a:spLocks/>
            </p:cNvSpPr>
            <p:nvPr/>
          </p:nvSpPr>
          <p:spPr bwMode="auto">
            <a:xfrm>
              <a:off x="1823677" y="5285676"/>
              <a:ext cx="5186723" cy="586985"/>
            </a:xfrm>
            <a:custGeom>
              <a:avLst/>
              <a:gdLst/>
              <a:ahLst/>
              <a:cxnLst>
                <a:cxn ang="0">
                  <a:pos x="1632" y="3"/>
                </a:cxn>
                <a:cxn ang="0">
                  <a:pos x="1635" y="5"/>
                </a:cxn>
                <a:cxn ang="0">
                  <a:pos x="416" y="5"/>
                </a:cxn>
                <a:cxn ang="0">
                  <a:pos x="418" y="0"/>
                </a:cxn>
                <a:cxn ang="0">
                  <a:pos x="2" y="227"/>
                </a:cxn>
                <a:cxn ang="0">
                  <a:pos x="0" y="232"/>
                </a:cxn>
                <a:cxn ang="0">
                  <a:pos x="2050" y="232"/>
                </a:cxn>
                <a:cxn ang="0">
                  <a:pos x="2050" y="229"/>
                </a:cxn>
                <a:cxn ang="0">
                  <a:pos x="1632" y="3"/>
                </a:cxn>
              </a:cxnLst>
              <a:rect l="0" t="0" r="r" b="b"/>
              <a:pathLst>
                <a:path w="2050" h="232">
                  <a:moveTo>
                    <a:pt x="1632" y="3"/>
                  </a:moveTo>
                  <a:lnTo>
                    <a:pt x="1635" y="5"/>
                  </a:lnTo>
                  <a:lnTo>
                    <a:pt x="416" y="5"/>
                  </a:lnTo>
                  <a:lnTo>
                    <a:pt x="418" y="0"/>
                  </a:lnTo>
                  <a:lnTo>
                    <a:pt x="2" y="227"/>
                  </a:lnTo>
                  <a:lnTo>
                    <a:pt x="0" y="232"/>
                  </a:lnTo>
                  <a:lnTo>
                    <a:pt x="2050" y="232"/>
                  </a:lnTo>
                  <a:lnTo>
                    <a:pt x="2050" y="229"/>
                  </a:lnTo>
                  <a:lnTo>
                    <a:pt x="1632" y="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shade val="30000"/>
                    <a:satMod val="115000"/>
                  </a:schemeClr>
                </a:gs>
                <a:gs pos="50000">
                  <a:schemeClr val="accent2">
                    <a:shade val="67500"/>
                    <a:satMod val="115000"/>
                  </a:schemeClr>
                </a:gs>
                <a:gs pos="100000">
                  <a:schemeClr val="accent2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7"/>
            <p:cNvSpPr>
              <a:spLocks/>
            </p:cNvSpPr>
            <p:nvPr/>
          </p:nvSpPr>
          <p:spPr bwMode="auto">
            <a:xfrm>
              <a:off x="1828737" y="1371600"/>
              <a:ext cx="2588302" cy="4488410"/>
            </a:xfrm>
            <a:custGeom>
              <a:avLst/>
              <a:gdLst/>
              <a:ahLst/>
              <a:cxnLst>
                <a:cxn ang="0">
                  <a:pos x="1023" y="496"/>
                </a:cxn>
                <a:cxn ang="0">
                  <a:pos x="1021" y="0"/>
                </a:cxn>
                <a:cxn ang="0">
                  <a:pos x="0" y="1774"/>
                </a:cxn>
                <a:cxn ang="0">
                  <a:pos x="416" y="1547"/>
                </a:cxn>
                <a:cxn ang="0">
                  <a:pos x="1023" y="496"/>
                </a:cxn>
              </a:cxnLst>
              <a:rect l="0" t="0" r="r" b="b"/>
              <a:pathLst>
                <a:path w="1023" h="1774">
                  <a:moveTo>
                    <a:pt x="1023" y="496"/>
                  </a:moveTo>
                  <a:lnTo>
                    <a:pt x="1021" y="0"/>
                  </a:lnTo>
                  <a:lnTo>
                    <a:pt x="0" y="1774"/>
                  </a:lnTo>
                  <a:lnTo>
                    <a:pt x="416" y="1547"/>
                  </a:lnTo>
                  <a:lnTo>
                    <a:pt x="1023" y="49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shade val="67500"/>
                    <a:satMod val="115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 w="2857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3429000" y="4800600"/>
            <a:ext cx="213360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Contributive CRM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17968714">
            <a:off x="2404675" y="3156789"/>
            <a:ext cx="2566180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Operational CRM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 rot="3616980">
            <a:off x="4197212" y="3199660"/>
            <a:ext cx="2596832" cy="369332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Analytical CRM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457200" y="11430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1219200"/>
            <a:ext cx="160782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Sales automation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457200" y="17526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57200" y="23622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57200" y="299466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57200" y="535686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457200" y="598932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6019800" y="11430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6019800" y="17526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019800" y="236220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019800" y="299466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6019800" y="535686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019800" y="5989320"/>
            <a:ext cx="2590800" cy="457200"/>
          </a:xfrm>
          <a:prstGeom prst="round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  <a:alpha val="0"/>
                </a:schemeClr>
              </a:gs>
              <a:gs pos="50000">
                <a:schemeClr val="bg1">
                  <a:alpha val="62000"/>
                </a:schemeClr>
              </a:gs>
              <a:gs pos="100000">
                <a:schemeClr val="bg1">
                  <a:shade val="100000"/>
                  <a:satMod val="115000"/>
                  <a:alpha val="9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020" y="1825823"/>
            <a:ext cx="235458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4D4D4D"/>
                </a:solidFill>
                <a:cs typeface="Arial" pitchFamily="34" charset="0"/>
              </a:rPr>
              <a:t>Campaingn</a:t>
            </a:r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 management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4400" y="2438400"/>
            <a:ext cx="160782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ERP integration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3420" y="3078480"/>
            <a:ext cx="220218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Service</a:t>
            </a:r>
            <a:r>
              <a:rPr lang="uk-UA" sz="1400" dirty="0" smtClean="0">
                <a:solidFill>
                  <a:srgbClr val="4D4D4D"/>
                </a:solidFill>
                <a:cs typeface="Arial" pitchFamily="34" charset="0"/>
              </a:rPr>
              <a:t> </a:t>
            </a:r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management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90600" y="5410200"/>
            <a:ext cx="160782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Sales channels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0560" y="6057900"/>
            <a:ext cx="220218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Contact management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019800" y="1219200"/>
            <a:ext cx="26670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Customer data storehouse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553200" y="1828800"/>
            <a:ext cx="160782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Data mining 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103620" y="2435423"/>
            <a:ext cx="250698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Customer segmentation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316980" y="3070860"/>
            <a:ext cx="20574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Cross </a:t>
            </a:r>
            <a:r>
              <a:rPr lang="en-US" sz="1400" dirty="0" err="1" smtClean="0">
                <a:solidFill>
                  <a:srgbClr val="4D4D4D"/>
                </a:solidFill>
                <a:cs typeface="Arial" pitchFamily="34" charset="0"/>
              </a:rPr>
              <a:t>saler</a:t>
            </a:r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 potential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301740" y="5440680"/>
            <a:ext cx="20574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E-mail / mail / fax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050280" y="6073140"/>
            <a:ext cx="2514600" cy="307777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4D4D4D"/>
                </a:solidFill>
                <a:cs typeface="Arial" pitchFamily="34" charset="0"/>
              </a:rPr>
              <a:t>Web / mobile communication</a:t>
            </a:r>
            <a:endParaRPr lang="en-US" sz="1400" dirty="0">
              <a:solidFill>
                <a:srgbClr val="4D4D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4559896</TotalTime>
  <Words>40</Words>
  <Application>Microsoft Office PowerPoint</Application>
  <PresentationFormat>全屏显示(4:3)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DG-阵列</dc:subject>
  <dc:creator>PPTfans.cn</dc:creator>
  <cp:keywords>TZ-手动增减;XG-渐变;KJ-平面;DH-静态;XJ-二级</cp:keywords>
  <dc:description>PPT设计教程网</dc:description>
  <dcterms:created xsi:type="dcterms:W3CDTF">2010-07-23T09:33:49Z</dcterms:created>
  <dcterms:modified xsi:type="dcterms:W3CDTF">2012-07-18T18:24:22Z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