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A50DB-F56C-468B-A2D5-7AA32D319797}" type="datetimeFigureOut">
              <a:rPr lang="en-US"/>
              <a:pPr>
                <a:defRPr/>
              </a:pPr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F9F58-78DA-4BF2-8A75-64C57D58F5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5"/>
          <p:cNvGrpSpPr/>
          <p:nvPr/>
        </p:nvGrpSpPr>
        <p:grpSpPr>
          <a:xfrm>
            <a:off x="0" y="4038600"/>
            <a:ext cx="9144000" cy="2743200"/>
            <a:chOff x="0" y="3886200"/>
            <a:chExt cx="9144000" cy="2971800"/>
          </a:xfrm>
        </p:grpSpPr>
        <p:sp>
          <p:nvSpPr>
            <p:cNvPr id="27" name="Rectangle 26"/>
            <p:cNvSpPr/>
            <p:nvPr/>
          </p:nvSpPr>
          <p:spPr>
            <a:xfrm rot="10800000">
              <a:off x="0" y="5105398"/>
              <a:ext cx="9144000" cy="1752602"/>
            </a:xfrm>
            <a:prstGeom prst="rect">
              <a:avLst/>
            </a:prstGeom>
            <a:gradFill>
              <a:gsLst>
                <a:gs pos="2000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0" y="3886200"/>
              <a:ext cx="9144000" cy="1219200"/>
            </a:xfrm>
            <a:prstGeom prst="rect">
              <a:avLst/>
            </a:prstGeom>
            <a:gradFill>
              <a:gsLst>
                <a:gs pos="2000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219201" y="1100522"/>
            <a:ext cx="3124200" cy="2099877"/>
            <a:chOff x="1219201" y="1100522"/>
            <a:chExt cx="3124200" cy="2099877"/>
          </a:xfrm>
        </p:grpSpPr>
        <p:sp>
          <p:nvSpPr>
            <p:cNvPr id="6" name="Rounded Rectangle 5"/>
            <p:cNvSpPr/>
            <p:nvPr/>
          </p:nvSpPr>
          <p:spPr>
            <a:xfrm rot="16200000">
              <a:off x="1728981" y="590743"/>
              <a:ext cx="2099877" cy="3119435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 rot="16200000">
              <a:off x="2581277" y="-261547"/>
              <a:ext cx="400047" cy="3124200"/>
            </a:xfrm>
            <a:prstGeom prst="roundRect">
              <a:avLst>
                <a:gd name="adj" fmla="val 0"/>
              </a:avLst>
            </a:prstGeom>
            <a:gradFill>
              <a:gsLst>
                <a:gs pos="100000">
                  <a:schemeClr val="accent1"/>
                </a:gs>
                <a:gs pos="50000">
                  <a:schemeClr val="accent2"/>
                </a:gs>
              </a:gsLst>
              <a:lin ang="10800000" scaled="0"/>
            </a:gradFill>
            <a:ln w="6350">
              <a:noFill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724400" y="1100523"/>
            <a:ext cx="3124200" cy="2099877"/>
            <a:chOff x="4724400" y="1100523"/>
            <a:chExt cx="3124200" cy="2099877"/>
          </a:xfrm>
        </p:grpSpPr>
        <p:sp>
          <p:nvSpPr>
            <p:cNvPr id="15" name="Rounded Rectangle 14"/>
            <p:cNvSpPr/>
            <p:nvPr/>
          </p:nvSpPr>
          <p:spPr>
            <a:xfrm rot="16200000">
              <a:off x="5234180" y="590744"/>
              <a:ext cx="2099877" cy="3119435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ed Rectangle 16"/>
            <p:cNvSpPr/>
            <p:nvPr/>
          </p:nvSpPr>
          <p:spPr>
            <a:xfrm rot="16200000">
              <a:off x="6086476" y="-261546"/>
              <a:ext cx="400047" cy="3124200"/>
            </a:xfrm>
            <a:prstGeom prst="roundRect">
              <a:avLst>
                <a:gd name="adj" fmla="val 0"/>
              </a:avLst>
            </a:prstGeom>
            <a:gradFill>
              <a:gsLst>
                <a:gs pos="100000">
                  <a:srgbClr val="FF0000"/>
                </a:gs>
                <a:gs pos="50000">
                  <a:srgbClr val="C00000"/>
                </a:gs>
              </a:gsLst>
              <a:lin ang="10800000" scaled="0"/>
            </a:gradFill>
            <a:ln w="6350">
              <a:noFill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1219201" y="3612495"/>
            <a:ext cx="3124200" cy="2099877"/>
            <a:chOff x="1219201" y="3612495"/>
            <a:chExt cx="3124200" cy="2099877"/>
          </a:xfrm>
        </p:grpSpPr>
        <p:sp>
          <p:nvSpPr>
            <p:cNvPr id="18" name="Rounded Rectangle 17"/>
            <p:cNvSpPr/>
            <p:nvPr/>
          </p:nvSpPr>
          <p:spPr>
            <a:xfrm rot="16200000">
              <a:off x="1728981" y="3102716"/>
              <a:ext cx="2099877" cy="3119435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 rot="16200000">
              <a:off x="2581277" y="2250426"/>
              <a:ext cx="400047" cy="3124200"/>
            </a:xfrm>
            <a:prstGeom prst="roundRect">
              <a:avLst>
                <a:gd name="adj" fmla="val 0"/>
              </a:avLst>
            </a:prstGeom>
            <a:gradFill>
              <a:gsLst>
                <a:gs pos="100000">
                  <a:schemeClr val="accent1"/>
                </a:gs>
                <a:gs pos="50000">
                  <a:schemeClr val="accent2"/>
                </a:gs>
              </a:gsLst>
              <a:lin ang="10800000" scaled="0"/>
            </a:gradFill>
            <a:ln w="6350">
              <a:noFill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724400" y="3615123"/>
            <a:ext cx="3124200" cy="2099877"/>
            <a:chOff x="4724400" y="3615123"/>
            <a:chExt cx="3124200" cy="2099877"/>
          </a:xfrm>
        </p:grpSpPr>
        <p:sp>
          <p:nvSpPr>
            <p:cNvPr id="20" name="Rounded Rectangle 19"/>
            <p:cNvSpPr/>
            <p:nvPr/>
          </p:nvSpPr>
          <p:spPr>
            <a:xfrm rot="16200000">
              <a:off x="5234180" y="3105344"/>
              <a:ext cx="2099877" cy="3119435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/>
            <p:cNvSpPr/>
            <p:nvPr/>
          </p:nvSpPr>
          <p:spPr>
            <a:xfrm rot="16200000">
              <a:off x="6086476" y="2253054"/>
              <a:ext cx="400047" cy="3124200"/>
            </a:xfrm>
            <a:prstGeom prst="roundRect">
              <a:avLst>
                <a:gd name="adj" fmla="val 0"/>
              </a:avLst>
            </a:prstGeom>
            <a:gradFill>
              <a:gsLst>
                <a:gs pos="100000">
                  <a:srgbClr val="FF0000"/>
                </a:gs>
                <a:gs pos="50000">
                  <a:srgbClr val="C00000"/>
                </a:gs>
              </a:gsLst>
              <a:lin ang="10800000" scaled="0"/>
            </a:gradFill>
            <a:ln w="6350">
              <a:noFill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AutoShape 64"/>
          <p:cNvSpPr>
            <a:spLocks noChangeArrowheads="1"/>
          </p:cNvSpPr>
          <p:nvPr/>
        </p:nvSpPr>
        <p:spPr bwMode="gray">
          <a:xfrm>
            <a:off x="295274" y="190500"/>
            <a:ext cx="8543926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SWOT Analysis</a:t>
            </a:r>
            <a:endParaRPr lang="en-US" altLang="ko-KR" sz="2500" b="1" kern="0" dirty="0" smtClean="0">
              <a:solidFill>
                <a:schemeClr val="tx1">
                  <a:lumMod val="75000"/>
                  <a:lumOff val="25000"/>
                </a:schemeClr>
              </a:solidFill>
              <a:ea typeface="굴림" charset="-127"/>
              <a:cs typeface="Arial" pitchFamily="34" charset="0"/>
            </a:endParaRPr>
          </a:p>
        </p:txBody>
      </p:sp>
      <p:sp>
        <p:nvSpPr>
          <p:cNvPr id="32" name="AutoShape 64"/>
          <p:cNvSpPr>
            <a:spLocks noChangeArrowheads="1"/>
          </p:cNvSpPr>
          <p:nvPr/>
        </p:nvSpPr>
        <p:spPr bwMode="gray">
          <a:xfrm>
            <a:off x="2832100" y="2082800"/>
            <a:ext cx="1371600" cy="1063004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0" b="1" kern="0" dirty="0" smtClean="0">
                <a:solidFill>
                  <a:srgbClr val="ECECEC"/>
                </a:solidFill>
                <a:ea typeface="굴림" charset="-127"/>
                <a:cs typeface="Arial" pitchFamily="34" charset="0"/>
              </a:rPr>
              <a:t>S</a:t>
            </a:r>
          </a:p>
        </p:txBody>
      </p:sp>
      <p:sp>
        <p:nvSpPr>
          <p:cNvPr id="33" name="AutoShape 64"/>
          <p:cNvSpPr>
            <a:spLocks noChangeArrowheads="1"/>
          </p:cNvSpPr>
          <p:nvPr/>
        </p:nvSpPr>
        <p:spPr bwMode="gray">
          <a:xfrm>
            <a:off x="4864100" y="2082800"/>
            <a:ext cx="1371600" cy="1063004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0" b="1" kern="0" dirty="0" smtClean="0">
                <a:solidFill>
                  <a:srgbClr val="ECECEC"/>
                </a:solidFill>
                <a:ea typeface="굴림" charset="-127"/>
                <a:cs typeface="Arial" pitchFamily="34" charset="0"/>
              </a:rPr>
              <a:t>W</a:t>
            </a:r>
          </a:p>
        </p:txBody>
      </p:sp>
      <p:sp>
        <p:nvSpPr>
          <p:cNvPr id="34" name="AutoShape 64"/>
          <p:cNvSpPr>
            <a:spLocks noChangeArrowheads="1"/>
          </p:cNvSpPr>
          <p:nvPr/>
        </p:nvSpPr>
        <p:spPr bwMode="gray">
          <a:xfrm>
            <a:off x="2895600" y="4559300"/>
            <a:ext cx="1371600" cy="1063004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0" b="1" kern="0" dirty="0" smtClean="0">
                <a:solidFill>
                  <a:srgbClr val="ECECEC"/>
                </a:solidFill>
                <a:ea typeface="굴림" charset="-127"/>
                <a:cs typeface="Arial" pitchFamily="34" charset="0"/>
              </a:rPr>
              <a:t>O</a:t>
            </a:r>
          </a:p>
        </p:txBody>
      </p:sp>
      <p:sp>
        <p:nvSpPr>
          <p:cNvPr id="35" name="AutoShape 64"/>
          <p:cNvSpPr>
            <a:spLocks noChangeArrowheads="1"/>
          </p:cNvSpPr>
          <p:nvPr/>
        </p:nvSpPr>
        <p:spPr bwMode="gray">
          <a:xfrm>
            <a:off x="4826000" y="4559300"/>
            <a:ext cx="1371600" cy="1063004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0" b="1" kern="0" dirty="0" smtClean="0">
                <a:solidFill>
                  <a:srgbClr val="ECECEC"/>
                </a:solidFill>
                <a:ea typeface="굴림" charset="-127"/>
                <a:cs typeface="Arial" pitchFamily="34" charset="0"/>
              </a:rPr>
              <a:t>T</a:t>
            </a:r>
          </a:p>
        </p:txBody>
      </p:sp>
      <p:sp>
        <p:nvSpPr>
          <p:cNvPr id="36" name="Text Box 394"/>
          <p:cNvSpPr txBox="1">
            <a:spLocks noChangeArrowheads="1"/>
          </p:cNvSpPr>
          <p:nvPr/>
        </p:nvSpPr>
        <p:spPr bwMode="auto">
          <a:xfrm>
            <a:off x="1447800" y="1647825"/>
            <a:ext cx="2590800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 </a:t>
            </a:r>
            <a:r>
              <a:rPr lang="en-US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Text</a:t>
            </a:r>
            <a:r>
              <a:rPr lang="ru-RU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1</a:t>
            </a:r>
            <a:r>
              <a:rPr lang="en-US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</a:t>
            </a:r>
            <a:r>
              <a:rPr lang="ru-RU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-</a:t>
            </a:r>
            <a:r>
              <a:rPr lang="en-US" altLang="ko-K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Lorem is simp dummy text of then and scrambled it to make a type specimen book.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1200" kern="0" dirty="0" smtClean="0">
              <a:solidFill>
                <a:schemeClr val="tx1">
                  <a:lumMod val="75000"/>
                  <a:lumOff val="25000"/>
                </a:schemeClr>
              </a:solidFill>
              <a:ea typeface="굴림" charset="-127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</a:t>
            </a:r>
            <a:r>
              <a:rPr lang="ru-RU" altLang="ko-K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 </a:t>
            </a:r>
            <a:r>
              <a:rPr lang="en-US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Text</a:t>
            </a:r>
            <a:r>
              <a:rPr lang="ru-RU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</a:t>
            </a:r>
            <a:r>
              <a:rPr lang="en-US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2</a:t>
            </a:r>
            <a:r>
              <a:rPr lang="ru-RU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</a:t>
            </a:r>
            <a:r>
              <a:rPr lang="ru-RU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-</a:t>
            </a:r>
            <a:r>
              <a:rPr lang="en-US" altLang="ko-K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 It has onvece. Lorem is simply dummy make a type specimen book.</a:t>
            </a:r>
          </a:p>
        </p:txBody>
      </p:sp>
      <p:sp>
        <p:nvSpPr>
          <p:cNvPr id="37" name="Text Box 394"/>
          <p:cNvSpPr txBox="1">
            <a:spLocks noChangeArrowheads="1"/>
          </p:cNvSpPr>
          <p:nvPr/>
        </p:nvSpPr>
        <p:spPr bwMode="auto">
          <a:xfrm>
            <a:off x="5000625" y="1647825"/>
            <a:ext cx="2590800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 </a:t>
            </a:r>
            <a:r>
              <a:rPr lang="en-US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Text</a:t>
            </a:r>
            <a:r>
              <a:rPr lang="ru-RU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1</a:t>
            </a:r>
            <a:r>
              <a:rPr lang="en-US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</a:t>
            </a:r>
            <a:r>
              <a:rPr lang="ru-RU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-</a:t>
            </a:r>
            <a:r>
              <a:rPr lang="en-US" altLang="ko-K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Lorem is simp dummy text of then and scrambled it to make a type specimen book.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1200" kern="0" dirty="0" smtClean="0">
              <a:solidFill>
                <a:schemeClr val="tx1">
                  <a:lumMod val="75000"/>
                  <a:lumOff val="25000"/>
                </a:schemeClr>
              </a:solidFill>
              <a:ea typeface="굴림" charset="-127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</a:t>
            </a:r>
            <a:r>
              <a:rPr lang="ru-RU" altLang="ko-K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 </a:t>
            </a:r>
            <a:r>
              <a:rPr lang="en-US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Text</a:t>
            </a:r>
            <a:r>
              <a:rPr lang="ru-RU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</a:t>
            </a:r>
            <a:r>
              <a:rPr lang="en-US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2</a:t>
            </a:r>
            <a:r>
              <a:rPr lang="ru-RU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</a:t>
            </a:r>
            <a:r>
              <a:rPr lang="ru-RU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-</a:t>
            </a:r>
            <a:r>
              <a:rPr lang="en-US" altLang="ko-K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 It has onvece. Lorem is simply dummy make a type specimen book.</a:t>
            </a:r>
          </a:p>
        </p:txBody>
      </p:sp>
      <p:sp>
        <p:nvSpPr>
          <p:cNvPr id="38" name="Text Box 394"/>
          <p:cNvSpPr txBox="1">
            <a:spLocks noChangeArrowheads="1"/>
          </p:cNvSpPr>
          <p:nvPr/>
        </p:nvSpPr>
        <p:spPr bwMode="auto">
          <a:xfrm>
            <a:off x="5000625" y="4181475"/>
            <a:ext cx="2590800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 </a:t>
            </a:r>
            <a:r>
              <a:rPr lang="en-US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Text</a:t>
            </a:r>
            <a:r>
              <a:rPr lang="ru-RU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1</a:t>
            </a:r>
            <a:r>
              <a:rPr lang="en-US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</a:t>
            </a:r>
            <a:r>
              <a:rPr lang="ru-RU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-</a:t>
            </a:r>
            <a:r>
              <a:rPr lang="en-US" altLang="ko-K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Lorem is simp dummy text of then and scrambled it to make a type specimen book.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1200" kern="0" dirty="0" smtClean="0">
              <a:solidFill>
                <a:schemeClr val="tx1">
                  <a:lumMod val="75000"/>
                  <a:lumOff val="25000"/>
                </a:schemeClr>
              </a:solidFill>
              <a:ea typeface="굴림" charset="-127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</a:t>
            </a:r>
            <a:r>
              <a:rPr lang="ru-RU" altLang="ko-K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 </a:t>
            </a:r>
            <a:r>
              <a:rPr lang="en-US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Text</a:t>
            </a:r>
            <a:r>
              <a:rPr lang="ru-RU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</a:t>
            </a:r>
            <a:r>
              <a:rPr lang="en-US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2</a:t>
            </a:r>
            <a:r>
              <a:rPr lang="ru-RU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</a:t>
            </a:r>
            <a:r>
              <a:rPr lang="ru-RU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-</a:t>
            </a:r>
            <a:r>
              <a:rPr lang="en-US" altLang="ko-K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 It has onvece. Lorem is simply dummy make a type specimen book.</a:t>
            </a:r>
          </a:p>
        </p:txBody>
      </p:sp>
      <p:sp>
        <p:nvSpPr>
          <p:cNvPr id="39" name="Text Box 394"/>
          <p:cNvSpPr txBox="1">
            <a:spLocks noChangeArrowheads="1"/>
          </p:cNvSpPr>
          <p:nvPr/>
        </p:nvSpPr>
        <p:spPr bwMode="auto">
          <a:xfrm>
            <a:off x="1466850" y="4181475"/>
            <a:ext cx="2590800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 </a:t>
            </a:r>
            <a:r>
              <a:rPr lang="en-US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Text</a:t>
            </a:r>
            <a:r>
              <a:rPr lang="ru-RU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1</a:t>
            </a:r>
            <a:r>
              <a:rPr lang="en-US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</a:t>
            </a:r>
            <a:r>
              <a:rPr lang="ru-RU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-</a:t>
            </a:r>
            <a:r>
              <a:rPr lang="en-US" altLang="ko-K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Lorem is simp dummy text of then and scrambled it to make a type specimen book.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1200" kern="0" dirty="0" smtClean="0">
              <a:solidFill>
                <a:schemeClr val="tx1">
                  <a:lumMod val="75000"/>
                  <a:lumOff val="25000"/>
                </a:schemeClr>
              </a:solidFill>
              <a:ea typeface="굴림" charset="-127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</a:t>
            </a:r>
            <a:r>
              <a:rPr lang="ru-RU" altLang="ko-K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 </a:t>
            </a:r>
            <a:r>
              <a:rPr lang="en-US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Text</a:t>
            </a:r>
            <a:r>
              <a:rPr lang="ru-RU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</a:t>
            </a:r>
            <a:r>
              <a:rPr lang="en-US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2</a:t>
            </a:r>
            <a:r>
              <a:rPr lang="ru-RU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</a:t>
            </a:r>
            <a:r>
              <a:rPr lang="ru-RU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-</a:t>
            </a:r>
            <a:r>
              <a:rPr lang="en-US" altLang="ko-K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  It has onvece. Lorem is simply dummy make a type specimen book.</a:t>
            </a:r>
          </a:p>
        </p:txBody>
      </p:sp>
      <p:sp>
        <p:nvSpPr>
          <p:cNvPr id="40" name="AutoShape 64"/>
          <p:cNvSpPr>
            <a:spLocks noChangeArrowheads="1"/>
          </p:cNvSpPr>
          <p:nvPr/>
        </p:nvSpPr>
        <p:spPr bwMode="gray">
          <a:xfrm>
            <a:off x="4724400" y="1104900"/>
            <a:ext cx="3124200" cy="37517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WEAKNESSES</a:t>
            </a:r>
          </a:p>
        </p:txBody>
      </p:sp>
      <p:sp>
        <p:nvSpPr>
          <p:cNvPr id="41" name="AutoShape 64"/>
          <p:cNvSpPr>
            <a:spLocks noChangeArrowheads="1"/>
          </p:cNvSpPr>
          <p:nvPr/>
        </p:nvSpPr>
        <p:spPr bwMode="gray">
          <a:xfrm>
            <a:off x="1206500" y="1104900"/>
            <a:ext cx="3124200" cy="37517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STRENGTHS</a:t>
            </a:r>
          </a:p>
        </p:txBody>
      </p:sp>
      <p:sp>
        <p:nvSpPr>
          <p:cNvPr id="42" name="AutoShape 64"/>
          <p:cNvSpPr>
            <a:spLocks noChangeArrowheads="1"/>
          </p:cNvSpPr>
          <p:nvPr/>
        </p:nvSpPr>
        <p:spPr bwMode="gray">
          <a:xfrm>
            <a:off x="1206500" y="3606800"/>
            <a:ext cx="3124200" cy="37517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OPPORTUNITIES</a:t>
            </a:r>
          </a:p>
        </p:txBody>
      </p:sp>
      <p:sp>
        <p:nvSpPr>
          <p:cNvPr id="43" name="AutoShape 64"/>
          <p:cNvSpPr>
            <a:spLocks noChangeArrowheads="1"/>
          </p:cNvSpPr>
          <p:nvPr/>
        </p:nvSpPr>
        <p:spPr bwMode="gray">
          <a:xfrm>
            <a:off x="4724400" y="3606800"/>
            <a:ext cx="3124200" cy="37517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THREATS</a:t>
            </a:r>
          </a:p>
        </p:txBody>
      </p:sp>
      <p:sp>
        <p:nvSpPr>
          <p:cNvPr id="48" name="AutoShape 64"/>
          <p:cNvSpPr>
            <a:spLocks noChangeArrowheads="1"/>
          </p:cNvSpPr>
          <p:nvPr/>
        </p:nvSpPr>
        <p:spPr bwMode="gray">
          <a:xfrm rot="16200000">
            <a:off x="-109490" y="1953731"/>
            <a:ext cx="1813360" cy="37517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Internal Factors</a:t>
            </a:r>
          </a:p>
        </p:txBody>
      </p:sp>
      <p:sp>
        <p:nvSpPr>
          <p:cNvPr id="50" name="AutoShape 64"/>
          <p:cNvSpPr>
            <a:spLocks noChangeArrowheads="1"/>
          </p:cNvSpPr>
          <p:nvPr/>
        </p:nvSpPr>
        <p:spPr bwMode="gray">
          <a:xfrm rot="16200000">
            <a:off x="-109491" y="4468331"/>
            <a:ext cx="1813360" cy="37517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External Factors</a:t>
            </a:r>
          </a:p>
        </p:txBody>
      </p:sp>
    </p:spTree>
    <p:extLst>
      <p:ext uri="{BB962C8B-B14F-4D97-AF65-F5344CB8AC3E}">
        <p14:creationId xmlns:p14="http://schemas.microsoft.com/office/powerpoint/2010/main" val="276167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uzzle">
  <a:themeElements>
    <a:clrScheme name="Custom 7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4304</TotalTime>
  <Words>170</Words>
  <Application>Microsoft Office PowerPoint</Application>
  <PresentationFormat>全屏显示(4:3)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Puzzle</vt:lpstr>
      <vt:lpstr>PowerPoint 演示文稿</vt:lpstr>
    </vt:vector>
  </TitlesOfParts>
  <Company>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DG-阵列</dc:subject>
  <dc:creator>PPTfans.cn</dc:creator>
  <cp:keywords>TZ-手动增减;KJ-平面;DH-静态;XJ-二级</cp:keywords>
  <dc:description>PPT设计教程网</dc:description>
  <dcterms:created xsi:type="dcterms:W3CDTF">2009-10-08T11:02:59Z</dcterms:created>
  <dcterms:modified xsi:type="dcterms:W3CDTF">2012-07-18T18:27:53Z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