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79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 rot="10800000">
            <a:off x="0" y="3581400"/>
            <a:ext cx="9144000" cy="32766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847727" y="1163243"/>
          <a:ext cx="7524746" cy="497803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074962"/>
                <a:gridCol w="537482"/>
                <a:gridCol w="537482"/>
                <a:gridCol w="537482"/>
                <a:gridCol w="537482"/>
                <a:gridCol w="537482"/>
                <a:gridCol w="537482"/>
                <a:gridCol w="537482"/>
                <a:gridCol w="537482"/>
                <a:gridCol w="537482"/>
                <a:gridCol w="537482"/>
                <a:gridCol w="537482"/>
                <a:gridCol w="537482"/>
              </a:tblGrid>
              <a:tr h="4978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itchFamily="34" charset="0"/>
                          <a:cs typeface="Tahoma" pitchFamily="34" charset="0"/>
                        </a:rPr>
                        <a:t>Week</a:t>
                      </a:r>
                      <a:endParaRPr lang="en-US" sz="14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5780" marR="85780" marT="42890" marB="42890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/>
                        </a:gs>
                        <a:gs pos="50000">
                          <a:schemeClr val="accent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4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5780" marR="85780" marT="42890" marB="4289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/>
                        </a:gs>
                        <a:gs pos="50000">
                          <a:schemeClr val="accent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14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5780" marR="85780" marT="42890" marB="4289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/>
                        </a:gs>
                        <a:gs pos="50000">
                          <a:schemeClr val="accent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14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5780" marR="85780" marT="42890" marB="4289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/>
                        </a:gs>
                        <a:gs pos="50000">
                          <a:schemeClr val="accent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14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5780" marR="85780" marT="42890" marB="4289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/>
                        </a:gs>
                        <a:gs pos="50000">
                          <a:schemeClr val="accent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lang="en-US" sz="14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5780" marR="85780" marT="42890" marB="4289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/>
                        </a:gs>
                        <a:gs pos="50000">
                          <a:schemeClr val="accent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lang="en-US" sz="14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5780" marR="85780" marT="42890" marB="4289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/>
                        </a:gs>
                        <a:gs pos="50000">
                          <a:schemeClr val="accent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  <a:endParaRPr lang="en-US" sz="14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5780" marR="85780" marT="42890" marB="4289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/>
                        </a:gs>
                        <a:gs pos="50000">
                          <a:schemeClr val="accent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  <a:endParaRPr lang="en-US" sz="14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5780" marR="85780" marT="42890" marB="4289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/>
                        </a:gs>
                        <a:gs pos="50000">
                          <a:schemeClr val="accent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  <a:endParaRPr lang="en-US" sz="14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5780" marR="85780" marT="42890" marB="4289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/>
                        </a:gs>
                        <a:gs pos="50000">
                          <a:schemeClr val="accent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ahoma" pitchFamily="34" charset="0"/>
                          <a:cs typeface="Tahoma" pitchFamily="34" charset="0"/>
                        </a:rPr>
                        <a:t>10</a:t>
                      </a:r>
                      <a:endParaRPr lang="en-US" sz="14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5780" marR="85780" marT="42890" marB="4289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/>
                        </a:gs>
                        <a:gs pos="50000">
                          <a:schemeClr val="accent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ahoma" pitchFamily="34" charset="0"/>
                          <a:cs typeface="Tahoma" pitchFamily="34" charset="0"/>
                        </a:rPr>
                        <a:t>11</a:t>
                      </a:r>
                      <a:endParaRPr lang="en-US" sz="14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5780" marR="85780" marT="42890" marB="4289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/>
                        </a:gs>
                        <a:gs pos="50000">
                          <a:schemeClr val="accent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Tahoma" pitchFamily="34" charset="0"/>
                          <a:cs typeface="Tahoma" pitchFamily="34" charset="0"/>
                        </a:rPr>
                        <a:t>12</a:t>
                      </a:r>
                      <a:endParaRPr lang="en-US" sz="14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85780" marR="85780" marT="42890" marB="42890" anchor="ctr"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0">
                          <a:schemeClr val="accent1"/>
                        </a:gs>
                        <a:gs pos="50000">
                          <a:schemeClr val="accent2"/>
                        </a:gs>
                      </a:gsLst>
                      <a:lin ang="5400000" scaled="0"/>
                    </a:gradFill>
                  </a:tcPr>
                </a:tc>
              </a:tr>
              <a:tr h="4978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latin typeface="Tahoma" pitchFamily="34" charset="0"/>
                          <a:cs typeface="Tahoma" pitchFamily="34" charset="0"/>
                        </a:rPr>
                        <a:t>Your Text</a:t>
                      </a:r>
                    </a:p>
                  </a:txBody>
                  <a:tcPr marL="85780" marR="85780" marT="42890" marB="42890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4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78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latin typeface="Tahoma" pitchFamily="34" charset="0"/>
                          <a:cs typeface="Tahoma" pitchFamily="34" charset="0"/>
                        </a:rPr>
                        <a:t>Your Text</a:t>
                      </a:r>
                    </a:p>
                  </a:txBody>
                  <a:tcPr marL="85780" marR="85780" marT="42890" marB="42890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4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78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latin typeface="Tahoma" pitchFamily="34" charset="0"/>
                          <a:cs typeface="Tahoma" pitchFamily="34" charset="0"/>
                        </a:rPr>
                        <a:t>Your Text</a:t>
                      </a:r>
                    </a:p>
                  </a:txBody>
                  <a:tcPr marL="85780" marR="85780" marT="42890" marB="42890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4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78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latin typeface="Tahoma" pitchFamily="34" charset="0"/>
                          <a:cs typeface="Tahoma" pitchFamily="34" charset="0"/>
                        </a:rPr>
                        <a:t>Your Text</a:t>
                      </a:r>
                    </a:p>
                  </a:txBody>
                  <a:tcPr marL="85780" marR="85780" marT="42890" marB="42890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4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78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latin typeface="Tahoma" pitchFamily="34" charset="0"/>
                          <a:cs typeface="Tahoma" pitchFamily="34" charset="0"/>
                        </a:rPr>
                        <a:t>Your Text</a:t>
                      </a:r>
                    </a:p>
                  </a:txBody>
                  <a:tcPr marL="85780" marR="85780" marT="42890" marB="42890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4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78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latin typeface="Tahoma" pitchFamily="34" charset="0"/>
                          <a:cs typeface="Tahoma" pitchFamily="34" charset="0"/>
                        </a:rPr>
                        <a:t>Your Text</a:t>
                      </a:r>
                    </a:p>
                  </a:txBody>
                  <a:tcPr marL="85780" marR="85780" marT="42890" marB="42890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4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78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latin typeface="Tahoma" pitchFamily="34" charset="0"/>
                          <a:cs typeface="Tahoma" pitchFamily="34" charset="0"/>
                        </a:rPr>
                        <a:t>Your Text</a:t>
                      </a:r>
                    </a:p>
                  </a:txBody>
                  <a:tcPr marL="85780" marR="85780" marT="42890" marB="42890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4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78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latin typeface="Tahoma" pitchFamily="34" charset="0"/>
                          <a:cs typeface="Tahoma" pitchFamily="34" charset="0"/>
                        </a:rPr>
                        <a:t>Your Text</a:t>
                      </a:r>
                    </a:p>
                  </a:txBody>
                  <a:tcPr marL="85780" marR="85780" marT="42890" marB="42890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4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78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latin typeface="Tahoma" pitchFamily="34" charset="0"/>
                          <a:cs typeface="Tahoma" pitchFamily="34" charset="0"/>
                        </a:rPr>
                        <a:t>Your Text</a:t>
                      </a:r>
                    </a:p>
                  </a:txBody>
                  <a:tcPr marL="85780" marR="85780" marT="42890" marB="42890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4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/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1" name="AutoShape 64"/>
          <p:cNvSpPr>
            <a:spLocks noChangeArrowheads="1"/>
          </p:cNvSpPr>
          <p:nvPr/>
        </p:nvSpPr>
        <p:spPr bwMode="gray">
          <a:xfrm>
            <a:off x="295275" y="228600"/>
            <a:ext cx="5114925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b="1" kern="0" dirty="0" smtClean="0">
                <a:latin typeface="Tahoma" pitchFamily="34" charset="0"/>
                <a:ea typeface="굴림" charset="-127"/>
                <a:cs typeface="Tahoma" pitchFamily="34" charset="0"/>
              </a:rPr>
              <a:t>Gantt Chart </a:t>
            </a:r>
            <a:r>
              <a:rPr lang="en-US" sz="2500" kern="0" dirty="0" smtClean="0">
                <a:latin typeface="Tahoma" pitchFamily="34" charset="0"/>
                <a:ea typeface="굴림" charset="-127"/>
                <a:cs typeface="Tahoma" pitchFamily="34" charset="0"/>
              </a:rPr>
              <a:t>– 12 Weeks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5092246" y="474324"/>
            <a:ext cx="628650" cy="1137433"/>
            <a:chOff x="5692321" y="379074"/>
            <a:chExt cx="628650" cy="1137433"/>
          </a:xfrm>
        </p:grpSpPr>
        <p:grpSp>
          <p:nvGrpSpPr>
            <p:cNvPr id="7" name="Group 25"/>
            <p:cNvGrpSpPr/>
            <p:nvPr/>
          </p:nvGrpSpPr>
          <p:grpSpPr>
            <a:xfrm>
              <a:off x="5692321" y="379074"/>
              <a:ext cx="628650" cy="611526"/>
              <a:chOff x="5410200" y="495519"/>
              <a:chExt cx="733426" cy="723681"/>
            </a:xfrm>
          </p:grpSpPr>
          <p:sp>
            <p:nvSpPr>
              <p:cNvPr id="8" name="Down Arrow 7"/>
              <p:cNvSpPr/>
              <p:nvPr/>
            </p:nvSpPr>
            <p:spPr>
              <a:xfrm>
                <a:off x="5543550" y="838200"/>
                <a:ext cx="457200" cy="381000"/>
              </a:xfrm>
              <a:prstGeom prst="downArrow">
                <a:avLst/>
              </a:prstGeom>
              <a:gradFill>
                <a:gsLst>
                  <a:gs pos="0">
                    <a:schemeClr val="accent5"/>
                  </a:gs>
                  <a:gs pos="50000">
                    <a:schemeClr val="accent6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AutoShape 64"/>
              <p:cNvSpPr>
                <a:spLocks noChangeArrowheads="1"/>
              </p:cNvSpPr>
              <p:nvPr/>
            </p:nvSpPr>
            <p:spPr bwMode="gray">
              <a:xfrm>
                <a:off x="5410200" y="495519"/>
                <a:ext cx="733426" cy="266481"/>
              </a:xfrm>
              <a:prstGeom prst="roundRect">
                <a:avLst>
                  <a:gd name="adj" fmla="val 0"/>
                </a:avLst>
              </a:prstGeom>
              <a:noFill/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kern="0" dirty="0" smtClean="0">
                    <a:latin typeface="Tahoma" pitchFamily="34" charset="0"/>
                    <a:ea typeface="굴림" charset="-127"/>
                    <a:cs typeface="Tahoma" pitchFamily="34" charset="0"/>
                  </a:rPr>
                  <a:t>Current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5789022" y="1115729"/>
              <a:ext cx="440328" cy="400778"/>
              <a:chOff x="4800600" y="457200"/>
              <a:chExt cx="514349" cy="481013"/>
            </a:xfrm>
          </p:grpSpPr>
          <p:sp>
            <p:nvSpPr>
              <p:cNvPr id="11" name="Rectangle 10"/>
              <p:cNvSpPr/>
              <p:nvPr/>
            </p:nvSpPr>
            <p:spPr>
              <a:xfrm rot="10800000">
                <a:off x="4800600" y="457200"/>
                <a:ext cx="509588" cy="481013"/>
              </a:xfrm>
              <a:prstGeom prst="rect">
                <a:avLst/>
              </a:prstGeom>
              <a:noFill/>
              <a:ln w="12700">
                <a:gradFill>
                  <a:gsLst>
                    <a:gs pos="0">
                      <a:schemeClr val="tx1"/>
                    </a:gs>
                    <a:gs pos="100000">
                      <a:schemeClr val="bg1"/>
                    </a:gs>
                  </a:gsLst>
                  <a:lin ang="54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 rot="10800000">
                <a:off x="4807741" y="461963"/>
                <a:ext cx="507208" cy="458152"/>
              </a:xfrm>
              <a:prstGeom prst="rect">
                <a:avLst/>
              </a:prstGeom>
              <a:gradFill>
                <a:gsLst>
                  <a:gs pos="46000">
                    <a:schemeClr val="tx1">
                      <a:lumMod val="50000"/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0"/>
              </a:gra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0" name="Rectangle 19"/>
          <p:cNvSpPr/>
          <p:nvPr/>
        </p:nvSpPr>
        <p:spPr>
          <a:xfrm>
            <a:off x="7167561" y="396240"/>
            <a:ext cx="209550" cy="190500"/>
          </a:xfrm>
          <a:prstGeom prst="rect">
            <a:avLst/>
          </a:prstGeom>
          <a:gradFill>
            <a:gsLst>
              <a:gs pos="64000">
                <a:schemeClr val="accent4"/>
              </a:gs>
              <a:gs pos="99000">
                <a:schemeClr val="accent3"/>
              </a:gs>
              <a:gs pos="0">
                <a:schemeClr val="accent3"/>
              </a:gs>
            </a:gsLst>
            <a:lin ang="5400000" scaled="0"/>
          </a:gradFill>
          <a:ln w="1270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AutoShape 64"/>
          <p:cNvSpPr>
            <a:spLocks noChangeArrowheads="1"/>
          </p:cNvSpPr>
          <p:nvPr/>
        </p:nvSpPr>
        <p:spPr bwMode="gray">
          <a:xfrm>
            <a:off x="7376980" y="346841"/>
            <a:ext cx="1386020" cy="262759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dirty="0" smtClean="0">
                <a:latin typeface="Tahoma" pitchFamily="34" charset="0"/>
                <a:ea typeface="굴림" charset="-127"/>
                <a:cs typeface="Tahoma" pitchFamily="34" charset="0"/>
              </a:rPr>
              <a:t>Your Text</a:t>
            </a:r>
            <a:r>
              <a:rPr lang="ru-RU" sz="1300" kern="0" dirty="0" smtClean="0">
                <a:latin typeface="Tahoma" pitchFamily="34" charset="0"/>
                <a:ea typeface="굴림" charset="-127"/>
                <a:cs typeface="Tahoma" pitchFamily="34" charset="0"/>
              </a:rPr>
              <a:t> </a:t>
            </a:r>
            <a:r>
              <a:rPr lang="en-US" sz="1300" kern="0" dirty="0" smtClean="0">
                <a:latin typeface="Tahoma" pitchFamily="34" charset="0"/>
                <a:ea typeface="굴림" charset="-127"/>
                <a:cs typeface="Tahoma" pitchFamily="34" charset="0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401363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zzle">
  <a:themeElements>
    <a:clrScheme name="Custom 7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4394</TotalTime>
  <Words>40</Words>
  <Application>Microsoft Office PowerPoint</Application>
  <PresentationFormat>全屏显示(4:3)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Puzzle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FM-甘特</dc:subject>
  <dc:creator>PPTfans.cn</dc:creator>
  <cp:keywords>TZ-手动增减;XG-渐变;KJ-平面;DH-静态;XJ-二级</cp:keywords>
  <dc:description>PPT设计教程网</dc:description>
  <dcterms:created xsi:type="dcterms:W3CDTF">2009-10-08T11:02:59Z</dcterms:created>
  <dcterms:modified xsi:type="dcterms:W3CDTF">2012-07-18T18:27:57Z</dcterms:modified>
  <cp:category>UDi-表格甘特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