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7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0" y="2819400"/>
            <a:ext cx="9144000" cy="4038600"/>
            <a:chOff x="-6781800" y="2819400"/>
            <a:chExt cx="9144000" cy="4038600"/>
          </a:xfrm>
        </p:grpSpPr>
        <p:sp>
          <p:nvSpPr>
            <p:cNvPr id="53" name="Rectangle 52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533400" y="3810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ea typeface="굴림" charset="-127"/>
                <a:cs typeface="Arial" pitchFamily="34" charset="0"/>
              </a:rPr>
              <a:t>Funnel </a:t>
            </a:r>
            <a:r>
              <a:rPr lang="en-US" sz="2500" kern="0" dirty="0" smtClean="0">
                <a:ea typeface="굴림" charset="-127"/>
                <a:cs typeface="Arial" pitchFamily="34" charset="0"/>
              </a:rPr>
              <a:t>– Your Title Here – Example Text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0800000" flipH="1">
            <a:off x="3962400" y="3092407"/>
            <a:ext cx="990600" cy="1588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394"/>
          <p:cNvSpPr txBox="1">
            <a:spLocks noChangeArrowheads="1"/>
          </p:cNvSpPr>
          <p:nvPr/>
        </p:nvSpPr>
        <p:spPr bwMode="auto">
          <a:xfrm>
            <a:off x="3956049" y="2637575"/>
            <a:ext cx="993830" cy="4462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kern="0" dirty="0" smtClean="0">
                <a:ea typeface="굴림" charset="-127"/>
                <a:cs typeface="Arial" pitchFamily="34" charset="0"/>
              </a:rPr>
              <a:t>60 </a:t>
            </a:r>
            <a:r>
              <a:rPr lang="ru-RU" altLang="ko-KR" sz="2000" kern="0" dirty="0" smtClean="0">
                <a:ea typeface="굴림" charset="-127"/>
                <a:cs typeface="Arial" pitchFamily="34" charset="0"/>
              </a:rPr>
              <a:t>%</a:t>
            </a:r>
            <a:endParaRPr lang="en-US" altLang="ko-KR" sz="2000" kern="0" dirty="0" smtClean="0">
              <a:ea typeface="굴림" charset="-127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rot="16200000">
            <a:off x="4838699" y="2019300"/>
            <a:ext cx="3962400" cy="3276600"/>
          </a:xfrm>
          <a:prstGeom prst="roundRect">
            <a:avLst>
              <a:gd name="adj" fmla="val 2552"/>
            </a:avLst>
          </a:prstGeom>
          <a:gradFill>
            <a:gsLst>
              <a:gs pos="13000">
                <a:schemeClr val="bg1"/>
              </a:gs>
              <a:gs pos="69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0"/>
          </a:gradFill>
          <a:ln w="12700">
            <a:solidFill>
              <a:schemeClr val="tx1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394"/>
          <p:cNvSpPr txBox="1">
            <a:spLocks noChangeArrowheads="1"/>
          </p:cNvSpPr>
          <p:nvPr/>
        </p:nvSpPr>
        <p:spPr bwMode="auto">
          <a:xfrm>
            <a:off x="5486400" y="2667000"/>
            <a:ext cx="2692399" cy="2508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  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14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   Lorem is simp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sz="1400" kern="0" dirty="0" smtClean="0"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   Lorem is simp dummy text of then and scrambled it to make a type specimen book. </a:t>
            </a:r>
          </a:p>
        </p:txBody>
      </p:sp>
      <p:sp>
        <p:nvSpPr>
          <p:cNvPr id="19" name="Text Box 394"/>
          <p:cNvSpPr txBox="1">
            <a:spLocks noChangeArrowheads="1"/>
          </p:cNvSpPr>
          <p:nvPr/>
        </p:nvSpPr>
        <p:spPr bwMode="auto">
          <a:xfrm>
            <a:off x="5410201" y="1981200"/>
            <a:ext cx="281940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kern="0" dirty="0" smtClean="0">
                <a:ea typeface="굴림" charset="-127"/>
                <a:cs typeface="Arial" pitchFamily="34" charset="0"/>
              </a:rPr>
              <a:t>Your Title Text Here</a:t>
            </a:r>
            <a:endParaRPr lang="en-US" altLang="ko-KR" sz="22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28650" y="1901825"/>
            <a:ext cx="3787828" cy="3412039"/>
            <a:chOff x="628650" y="1901825"/>
            <a:chExt cx="3787828" cy="3412039"/>
          </a:xfrm>
        </p:grpSpPr>
        <p:sp>
          <p:nvSpPr>
            <p:cNvPr id="73" name="Freeform 7"/>
            <p:cNvSpPr>
              <a:spLocks/>
            </p:cNvSpPr>
            <p:nvPr/>
          </p:nvSpPr>
          <p:spPr bwMode="auto">
            <a:xfrm>
              <a:off x="2100263" y="5207794"/>
              <a:ext cx="861643" cy="105963"/>
            </a:xfrm>
            <a:custGeom>
              <a:avLst/>
              <a:gdLst/>
              <a:ahLst/>
              <a:cxnLst>
                <a:cxn ang="0">
                  <a:pos x="522" y="51"/>
                </a:cxn>
                <a:cxn ang="0">
                  <a:pos x="261" y="103"/>
                </a:cxn>
                <a:cxn ang="0">
                  <a:pos x="261" y="103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522" y="51"/>
                </a:cxn>
                <a:cxn ang="0">
                  <a:pos x="522" y="51"/>
                </a:cxn>
              </a:cxnLst>
              <a:rect l="0" t="0" r="r" b="b"/>
              <a:pathLst>
                <a:path w="522" h="103">
                  <a:moveTo>
                    <a:pt x="522" y="51"/>
                  </a:moveTo>
                  <a:cubicBezTo>
                    <a:pt x="522" y="80"/>
                    <a:pt x="405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117" y="103"/>
                    <a:pt x="0" y="80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117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405" y="0"/>
                    <a:pt x="522" y="23"/>
                    <a:pt x="522" y="51"/>
                  </a:cubicBezTo>
                  <a:cubicBezTo>
                    <a:pt x="522" y="51"/>
                    <a:pt x="522" y="51"/>
                    <a:pt x="522" y="51"/>
                  </a:cubicBezTo>
                  <a:close/>
                </a:path>
              </a:pathLst>
            </a:custGeom>
            <a:gradFill>
              <a:gsLst>
                <a:gs pos="20000">
                  <a:schemeClr val="tx1">
                    <a:lumMod val="40000"/>
                    <a:lumOff val="60000"/>
                  </a:schemeClr>
                </a:gs>
                <a:gs pos="100000">
                  <a:schemeClr val="tx1">
                    <a:alpha val="43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2094856" y="4580491"/>
              <a:ext cx="866277" cy="7333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  <a:cxn ang="0">
                  <a:pos x="113" y="194"/>
                </a:cxn>
                <a:cxn ang="0">
                  <a:pos x="227" y="180"/>
                </a:cxn>
                <a:cxn ang="0">
                  <a:pos x="229" y="180"/>
                </a:cxn>
                <a:cxn ang="0">
                  <a:pos x="229" y="0"/>
                </a:cxn>
                <a:cxn ang="0">
                  <a:pos x="0" y="0"/>
                </a:cxn>
              </a:cxnLst>
              <a:rect l="0" t="0" r="r" b="b"/>
              <a:pathLst>
                <a:path w="229" h="194">
                  <a:moveTo>
                    <a:pt x="0" y="0"/>
                  </a:moveTo>
                  <a:cubicBezTo>
                    <a:pt x="0" y="180"/>
                    <a:pt x="0" y="180"/>
                    <a:pt x="0" y="180"/>
                  </a:cubicBezTo>
                  <a:cubicBezTo>
                    <a:pt x="0" y="188"/>
                    <a:pt x="51" y="194"/>
                    <a:pt x="113" y="194"/>
                  </a:cubicBezTo>
                  <a:cubicBezTo>
                    <a:pt x="176" y="194"/>
                    <a:pt x="227" y="188"/>
                    <a:pt x="227" y="180"/>
                  </a:cubicBezTo>
                  <a:cubicBezTo>
                    <a:pt x="229" y="180"/>
                    <a:pt x="229" y="180"/>
                    <a:pt x="229" y="180"/>
                  </a:cubicBezTo>
                  <a:cubicBezTo>
                    <a:pt x="229" y="0"/>
                    <a:pt x="229" y="0"/>
                    <a:pt x="229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33000">
                  <a:schemeClr val="bg1">
                    <a:lumMod val="65000"/>
                    <a:alpha val="0"/>
                  </a:schemeClr>
                </a:gs>
                <a:gs pos="100000">
                  <a:schemeClr val="tx1">
                    <a:alpha val="39000"/>
                  </a:schemeClr>
                </a:gs>
              </a:gsLst>
              <a:lin ang="0" scaled="0"/>
            </a:gradFill>
            <a:ln w="1270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/>
            <p:cNvSpPr>
              <a:spLocks/>
            </p:cNvSpPr>
            <p:nvPr/>
          </p:nvSpPr>
          <p:spPr bwMode="auto">
            <a:xfrm>
              <a:off x="1229201" y="2905125"/>
              <a:ext cx="2593263" cy="438150"/>
            </a:xfrm>
            <a:custGeom>
              <a:avLst/>
              <a:gdLst/>
              <a:ahLst/>
              <a:cxnLst>
                <a:cxn ang="0">
                  <a:pos x="522" y="51"/>
                </a:cxn>
                <a:cxn ang="0">
                  <a:pos x="261" y="103"/>
                </a:cxn>
                <a:cxn ang="0">
                  <a:pos x="261" y="103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522" y="51"/>
                </a:cxn>
                <a:cxn ang="0">
                  <a:pos x="522" y="51"/>
                </a:cxn>
              </a:cxnLst>
              <a:rect l="0" t="0" r="r" b="b"/>
              <a:pathLst>
                <a:path w="522" h="103">
                  <a:moveTo>
                    <a:pt x="522" y="51"/>
                  </a:moveTo>
                  <a:cubicBezTo>
                    <a:pt x="522" y="80"/>
                    <a:pt x="405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117" y="103"/>
                    <a:pt x="0" y="80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117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405" y="0"/>
                    <a:pt x="522" y="23"/>
                    <a:pt x="522" y="51"/>
                  </a:cubicBezTo>
                  <a:cubicBezTo>
                    <a:pt x="522" y="51"/>
                    <a:pt x="522" y="51"/>
                    <a:pt x="522" y="51"/>
                  </a:cubicBezTo>
                  <a:close/>
                </a:path>
              </a:pathLst>
            </a:custGeom>
            <a:solidFill>
              <a:srgbClr val="0065B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/>
            <p:cNvSpPr>
              <a:spLocks/>
            </p:cNvSpPr>
            <p:nvPr/>
          </p:nvSpPr>
          <p:spPr bwMode="auto">
            <a:xfrm>
              <a:off x="1235153" y="3142584"/>
              <a:ext cx="2571579" cy="1532657"/>
            </a:xfrm>
            <a:custGeom>
              <a:avLst/>
              <a:gdLst/>
              <a:ahLst/>
              <a:cxnLst>
                <a:cxn ang="0">
                  <a:pos x="665" y="94"/>
                </a:cxn>
                <a:cxn ang="0">
                  <a:pos x="0" y="0"/>
                </a:cxn>
                <a:cxn ang="0">
                  <a:pos x="432" y="729"/>
                </a:cxn>
                <a:cxn ang="0">
                  <a:pos x="661" y="782"/>
                </a:cxn>
                <a:cxn ang="0">
                  <a:pos x="889" y="731"/>
                </a:cxn>
                <a:cxn ang="0">
                  <a:pos x="1312" y="8"/>
                </a:cxn>
                <a:cxn ang="0">
                  <a:pos x="665" y="94"/>
                </a:cxn>
              </a:cxnLst>
              <a:rect l="0" t="0" r="r" b="b"/>
              <a:pathLst>
                <a:path w="1312" h="782">
                  <a:moveTo>
                    <a:pt x="665" y="94"/>
                  </a:moveTo>
                  <a:cubicBezTo>
                    <a:pt x="385" y="94"/>
                    <a:pt x="139" y="57"/>
                    <a:pt x="0" y="0"/>
                  </a:cubicBezTo>
                  <a:cubicBezTo>
                    <a:pt x="205" y="346"/>
                    <a:pt x="432" y="729"/>
                    <a:pt x="432" y="729"/>
                  </a:cubicBezTo>
                  <a:cubicBezTo>
                    <a:pt x="445" y="758"/>
                    <a:pt x="543" y="782"/>
                    <a:pt x="661" y="782"/>
                  </a:cubicBezTo>
                  <a:cubicBezTo>
                    <a:pt x="778" y="782"/>
                    <a:pt x="874" y="760"/>
                    <a:pt x="889" y="731"/>
                  </a:cubicBezTo>
                  <a:cubicBezTo>
                    <a:pt x="890" y="731"/>
                    <a:pt x="1113" y="349"/>
                    <a:pt x="1312" y="8"/>
                  </a:cubicBezTo>
                  <a:cubicBezTo>
                    <a:pt x="1172" y="61"/>
                    <a:pt x="935" y="94"/>
                    <a:pt x="665" y="94"/>
                  </a:cubicBezTo>
                </a:path>
              </a:pathLst>
            </a:custGeom>
            <a:gradFill>
              <a:gsLst>
                <a:gs pos="0">
                  <a:srgbClr val="005A9E"/>
                </a:gs>
                <a:gs pos="50000">
                  <a:srgbClr val="009DFE"/>
                </a:gs>
                <a:gs pos="100000">
                  <a:srgbClr val="005A9E"/>
                </a:gs>
              </a:gsLst>
              <a:lin ang="10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/>
            <p:cNvSpPr>
              <a:spLocks/>
            </p:cNvSpPr>
            <p:nvPr/>
          </p:nvSpPr>
          <p:spPr bwMode="auto">
            <a:xfrm>
              <a:off x="641009" y="2124075"/>
              <a:ext cx="3761525" cy="1189946"/>
            </a:xfrm>
            <a:custGeom>
              <a:avLst/>
              <a:gdLst/>
              <a:ahLst/>
              <a:cxnLst>
                <a:cxn ang="0">
                  <a:pos x="1919" y="0"/>
                </a:cxn>
                <a:cxn ang="0">
                  <a:pos x="960" y="89"/>
                </a:cxn>
                <a:cxn ang="0">
                  <a:pos x="0" y="0"/>
                </a:cxn>
                <a:cxn ang="0">
                  <a:pos x="303" y="513"/>
                </a:cxn>
                <a:cxn ang="0">
                  <a:pos x="968" y="607"/>
                </a:cxn>
                <a:cxn ang="0">
                  <a:pos x="1615" y="521"/>
                </a:cxn>
                <a:cxn ang="0">
                  <a:pos x="1919" y="0"/>
                </a:cxn>
              </a:cxnLst>
              <a:rect l="0" t="0" r="r" b="b"/>
              <a:pathLst>
                <a:path w="1919" h="607">
                  <a:moveTo>
                    <a:pt x="1919" y="0"/>
                  </a:moveTo>
                  <a:cubicBezTo>
                    <a:pt x="1857" y="50"/>
                    <a:pt x="1453" y="89"/>
                    <a:pt x="960" y="89"/>
                  </a:cubicBezTo>
                  <a:cubicBezTo>
                    <a:pt x="470" y="89"/>
                    <a:pt x="63" y="50"/>
                    <a:pt x="0" y="0"/>
                  </a:cubicBezTo>
                  <a:cubicBezTo>
                    <a:pt x="45" y="77"/>
                    <a:pt x="170" y="287"/>
                    <a:pt x="303" y="513"/>
                  </a:cubicBezTo>
                  <a:cubicBezTo>
                    <a:pt x="442" y="570"/>
                    <a:pt x="688" y="607"/>
                    <a:pt x="968" y="607"/>
                  </a:cubicBezTo>
                  <a:cubicBezTo>
                    <a:pt x="1238" y="607"/>
                    <a:pt x="1475" y="574"/>
                    <a:pt x="1615" y="521"/>
                  </a:cubicBezTo>
                  <a:cubicBezTo>
                    <a:pt x="1775" y="247"/>
                    <a:pt x="1919" y="0"/>
                    <a:pt x="1919" y="0"/>
                  </a:cubicBezTo>
                </a:path>
              </a:pathLst>
            </a:custGeom>
            <a:gradFill>
              <a:gsLst>
                <a:gs pos="0">
                  <a:schemeClr val="tx1">
                    <a:alpha val="44000"/>
                  </a:schemeClr>
                </a:gs>
                <a:gs pos="48000">
                  <a:schemeClr val="bg1">
                    <a:alpha val="67000"/>
                  </a:schemeClr>
                </a:gs>
                <a:gs pos="53000">
                  <a:schemeClr val="bg1">
                    <a:alpha val="67000"/>
                  </a:schemeClr>
                </a:gs>
                <a:gs pos="100000">
                  <a:schemeClr val="tx1">
                    <a:alpha val="45000"/>
                  </a:schemeClr>
                </a:gs>
              </a:gsLst>
              <a:lin ang="10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628650" y="1901825"/>
              <a:ext cx="3787828" cy="398115"/>
            </a:xfrm>
            <a:custGeom>
              <a:avLst/>
              <a:gdLst/>
              <a:ahLst/>
              <a:cxnLst>
                <a:cxn ang="0">
                  <a:pos x="522" y="51"/>
                </a:cxn>
                <a:cxn ang="0">
                  <a:pos x="261" y="103"/>
                </a:cxn>
                <a:cxn ang="0">
                  <a:pos x="261" y="103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522" y="51"/>
                </a:cxn>
                <a:cxn ang="0">
                  <a:pos x="522" y="51"/>
                </a:cxn>
              </a:cxnLst>
              <a:rect l="0" t="0" r="r" b="b"/>
              <a:pathLst>
                <a:path w="522" h="103">
                  <a:moveTo>
                    <a:pt x="522" y="51"/>
                  </a:moveTo>
                  <a:cubicBezTo>
                    <a:pt x="522" y="80"/>
                    <a:pt x="405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117" y="103"/>
                    <a:pt x="0" y="80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117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405" y="0"/>
                    <a:pt x="522" y="23"/>
                    <a:pt x="522" y="51"/>
                  </a:cubicBezTo>
                  <a:cubicBezTo>
                    <a:pt x="522" y="51"/>
                    <a:pt x="522" y="51"/>
                    <a:pt x="522" y="51"/>
                  </a:cubicBezTo>
                  <a:close/>
                </a:path>
              </a:pathLst>
            </a:custGeom>
            <a:gradFill>
              <a:gsLst>
                <a:gs pos="20000">
                  <a:schemeClr val="bg1"/>
                </a:gs>
                <a:gs pos="100000">
                  <a:schemeClr val="tx1">
                    <a:alpha val="43000"/>
                  </a:schemeClr>
                </a:gs>
              </a:gsLst>
              <a:lin ang="5400000" scaled="0"/>
            </a:gradFill>
            <a:ln w="1270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2095103" y="4462738"/>
              <a:ext cx="875590" cy="211926"/>
            </a:xfrm>
            <a:custGeom>
              <a:avLst/>
              <a:gdLst/>
              <a:ahLst/>
              <a:cxnLst>
                <a:cxn ang="0">
                  <a:pos x="522" y="51"/>
                </a:cxn>
                <a:cxn ang="0">
                  <a:pos x="261" y="103"/>
                </a:cxn>
                <a:cxn ang="0">
                  <a:pos x="261" y="103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261" y="0"/>
                </a:cxn>
                <a:cxn ang="0">
                  <a:pos x="522" y="51"/>
                </a:cxn>
                <a:cxn ang="0">
                  <a:pos x="522" y="51"/>
                </a:cxn>
              </a:cxnLst>
              <a:rect l="0" t="0" r="r" b="b"/>
              <a:pathLst>
                <a:path w="522" h="103">
                  <a:moveTo>
                    <a:pt x="522" y="51"/>
                  </a:moveTo>
                  <a:cubicBezTo>
                    <a:pt x="522" y="80"/>
                    <a:pt x="405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117" y="103"/>
                    <a:pt x="0" y="80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117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405" y="0"/>
                    <a:pt x="522" y="23"/>
                    <a:pt x="522" y="51"/>
                  </a:cubicBezTo>
                  <a:cubicBezTo>
                    <a:pt x="522" y="51"/>
                    <a:pt x="522" y="51"/>
                    <a:pt x="522" y="51"/>
                  </a:cubicBezTo>
                  <a:close/>
                </a:path>
              </a:pathLst>
            </a:custGeom>
            <a:solidFill>
              <a:srgbClr val="00487E">
                <a:alpha val="35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1229551" y="2254500"/>
              <a:ext cx="1001732" cy="23939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3" y="715"/>
                </a:cxn>
                <a:cxn ang="0">
                  <a:pos x="300" y="716"/>
                </a:cxn>
                <a:cxn ang="0">
                  <a:pos x="190" y="12"/>
                </a:cxn>
                <a:cxn ang="0">
                  <a:pos x="0" y="0"/>
                </a:cxn>
              </a:cxnLst>
              <a:rect l="0" t="0" r="r" b="b"/>
              <a:pathLst>
                <a:path w="300" h="716">
                  <a:moveTo>
                    <a:pt x="0" y="0"/>
                  </a:moveTo>
                  <a:cubicBezTo>
                    <a:pt x="293" y="715"/>
                    <a:pt x="293" y="715"/>
                    <a:pt x="293" y="715"/>
                  </a:cubicBezTo>
                  <a:cubicBezTo>
                    <a:pt x="300" y="716"/>
                    <a:pt x="300" y="716"/>
                    <a:pt x="300" y="716"/>
                  </a:cubicBezTo>
                  <a:cubicBezTo>
                    <a:pt x="190" y="12"/>
                    <a:pt x="190" y="12"/>
                    <a:pt x="190" y="12"/>
                  </a:cubicBezTo>
                  <a:cubicBezTo>
                    <a:pt x="119" y="9"/>
                    <a:pt x="55" y="5"/>
                    <a:pt x="0" y="0"/>
                  </a:cubicBezTo>
                  <a:close/>
                </a:path>
              </a:pathLst>
            </a:custGeom>
            <a:gradFill>
              <a:gsLst>
                <a:gs pos="100000">
                  <a:schemeClr val="bg1">
                    <a:alpha val="26000"/>
                  </a:schemeClr>
                </a:gs>
                <a:gs pos="0">
                  <a:schemeClr val="bg1">
                    <a:alpha val="86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24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1705</TotalTime>
  <Words>68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DG-形象指代</dc:subject>
  <dc:creator>PPTfans.cn</dc:creator>
  <cp:keywords>TZ-固定图形;XG-细微;KJ-3D;DH-静态;XJ-二级</cp:keywords>
  <dc:description>PPT设计教程网</dc:description>
  <dcterms:created xsi:type="dcterms:W3CDTF">2010-07-23T09:33:49Z</dcterms:created>
  <dcterms:modified xsi:type="dcterms:W3CDTF">2012-07-18T18:27:26Z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