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79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9000">
              <a:schemeClr val="bg1"/>
            </a:gs>
            <a:gs pos="100000">
              <a:schemeClr val="bg1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arallelogram 118"/>
          <p:cNvSpPr/>
          <p:nvPr/>
        </p:nvSpPr>
        <p:spPr>
          <a:xfrm flipH="1">
            <a:off x="637128" y="1799772"/>
            <a:ext cx="1828800" cy="342900"/>
          </a:xfrm>
          <a:prstGeom prst="parallelogram">
            <a:avLst>
              <a:gd name="adj" fmla="val 4642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AutoShape 64"/>
          <p:cNvSpPr>
            <a:spLocks noChangeArrowheads="1"/>
          </p:cNvSpPr>
          <p:nvPr/>
        </p:nvSpPr>
        <p:spPr bwMode="gray">
          <a:xfrm>
            <a:off x="655317" y="1143000"/>
            <a:ext cx="1828800" cy="493486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Measurements </a:t>
            </a:r>
            <a:endParaRPr lang="en-US" kern="0" dirty="0" smtClean="0">
              <a:solidFill>
                <a:schemeClr val="tx1">
                  <a:lumMod val="65000"/>
                  <a:lumOff val="3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128" name="AutoShape 64"/>
          <p:cNvSpPr>
            <a:spLocks noChangeArrowheads="1"/>
          </p:cNvSpPr>
          <p:nvPr/>
        </p:nvSpPr>
        <p:spPr bwMode="gray">
          <a:xfrm>
            <a:off x="5362960" y="6066972"/>
            <a:ext cx="1683657" cy="33382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Machines </a:t>
            </a:r>
            <a:endParaRPr lang="en-US" kern="0" dirty="0" smtClean="0">
              <a:solidFill>
                <a:schemeClr val="tx1">
                  <a:lumMod val="65000"/>
                  <a:lumOff val="3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130" name="AutoShape 64"/>
          <p:cNvSpPr>
            <a:spLocks noChangeArrowheads="1"/>
          </p:cNvSpPr>
          <p:nvPr/>
        </p:nvSpPr>
        <p:spPr bwMode="gray">
          <a:xfrm>
            <a:off x="3080238" y="6066972"/>
            <a:ext cx="1683657" cy="33382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Methods </a:t>
            </a:r>
            <a:endParaRPr lang="en-US" kern="0" dirty="0" smtClean="0">
              <a:solidFill>
                <a:schemeClr val="tx1">
                  <a:lumMod val="65000"/>
                  <a:lumOff val="3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136" name="AutoShape 64"/>
          <p:cNvSpPr>
            <a:spLocks noChangeArrowheads="1"/>
          </p:cNvSpPr>
          <p:nvPr/>
        </p:nvSpPr>
        <p:spPr bwMode="gray">
          <a:xfrm>
            <a:off x="772233" y="6066972"/>
            <a:ext cx="1683657" cy="333828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Environment </a:t>
            </a:r>
            <a:endParaRPr lang="en-US" kern="0" dirty="0" smtClean="0">
              <a:solidFill>
                <a:schemeClr val="tx1">
                  <a:lumMod val="65000"/>
                  <a:lumOff val="3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137" name="AutoShape 64"/>
          <p:cNvSpPr>
            <a:spLocks noChangeArrowheads="1"/>
          </p:cNvSpPr>
          <p:nvPr/>
        </p:nvSpPr>
        <p:spPr bwMode="gray">
          <a:xfrm>
            <a:off x="3121071" y="1143000"/>
            <a:ext cx="1683657" cy="493486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Materials </a:t>
            </a:r>
            <a:endParaRPr lang="en-US" kern="0" dirty="0" smtClean="0">
              <a:solidFill>
                <a:schemeClr val="tx1">
                  <a:lumMod val="65000"/>
                  <a:lumOff val="3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140" name="AutoShape 64"/>
          <p:cNvSpPr>
            <a:spLocks noChangeArrowheads="1"/>
          </p:cNvSpPr>
          <p:nvPr/>
        </p:nvSpPr>
        <p:spPr bwMode="gray">
          <a:xfrm>
            <a:off x="5185144" y="1156427"/>
            <a:ext cx="1683657" cy="493486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굴림" charset="-127"/>
                <a:cs typeface="Arial" pitchFamily="34" charset="0"/>
              </a:rPr>
              <a:t>Personnel </a:t>
            </a:r>
            <a:endParaRPr lang="en-US" kern="0" dirty="0" smtClean="0">
              <a:solidFill>
                <a:schemeClr val="tx1">
                  <a:lumMod val="65000"/>
                  <a:lumOff val="3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146" name="Parallelogram 145"/>
          <p:cNvSpPr/>
          <p:nvPr/>
        </p:nvSpPr>
        <p:spPr>
          <a:xfrm flipH="1">
            <a:off x="1178466" y="2988492"/>
            <a:ext cx="1828800" cy="342900"/>
          </a:xfrm>
          <a:prstGeom prst="parallelogram">
            <a:avLst>
              <a:gd name="adj" fmla="val 4642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Parallelogram 146"/>
          <p:cNvSpPr/>
          <p:nvPr/>
        </p:nvSpPr>
        <p:spPr>
          <a:xfrm flipH="1">
            <a:off x="907003" y="2399847"/>
            <a:ext cx="1828800" cy="342900"/>
          </a:xfrm>
          <a:prstGeom prst="parallelogram">
            <a:avLst>
              <a:gd name="adj" fmla="val 4642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Parallelogram 147"/>
          <p:cNvSpPr/>
          <p:nvPr/>
        </p:nvSpPr>
        <p:spPr>
          <a:xfrm flipH="1">
            <a:off x="2931066" y="1799772"/>
            <a:ext cx="1828800" cy="342900"/>
          </a:xfrm>
          <a:prstGeom prst="parallelogram">
            <a:avLst>
              <a:gd name="adj" fmla="val 4642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Parallelogram 148"/>
          <p:cNvSpPr/>
          <p:nvPr/>
        </p:nvSpPr>
        <p:spPr>
          <a:xfrm flipH="1">
            <a:off x="3472404" y="2988492"/>
            <a:ext cx="1828800" cy="342900"/>
          </a:xfrm>
          <a:prstGeom prst="parallelogram">
            <a:avLst>
              <a:gd name="adj" fmla="val 4642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0" name="Parallelogram 149"/>
          <p:cNvSpPr/>
          <p:nvPr/>
        </p:nvSpPr>
        <p:spPr>
          <a:xfrm flipH="1">
            <a:off x="3200941" y="2399847"/>
            <a:ext cx="1828800" cy="342900"/>
          </a:xfrm>
          <a:prstGeom prst="parallelogram">
            <a:avLst>
              <a:gd name="adj" fmla="val 4642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2" name="Parallelogram 151"/>
          <p:cNvSpPr/>
          <p:nvPr/>
        </p:nvSpPr>
        <p:spPr>
          <a:xfrm flipH="1">
            <a:off x="5217066" y="1799771"/>
            <a:ext cx="1828800" cy="342900"/>
          </a:xfrm>
          <a:prstGeom prst="parallelogram">
            <a:avLst>
              <a:gd name="adj" fmla="val 4642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3" name="Parallelogram 152"/>
          <p:cNvSpPr/>
          <p:nvPr/>
        </p:nvSpPr>
        <p:spPr>
          <a:xfrm flipH="1">
            <a:off x="5758404" y="2988491"/>
            <a:ext cx="1828800" cy="342900"/>
          </a:xfrm>
          <a:prstGeom prst="parallelogram">
            <a:avLst>
              <a:gd name="adj" fmla="val 4642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4" name="Parallelogram 153"/>
          <p:cNvSpPr/>
          <p:nvPr/>
        </p:nvSpPr>
        <p:spPr>
          <a:xfrm flipH="1">
            <a:off x="5486941" y="2399846"/>
            <a:ext cx="1828800" cy="342900"/>
          </a:xfrm>
          <a:prstGeom prst="parallelogram">
            <a:avLst>
              <a:gd name="adj" fmla="val 4642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55" name="Straight Arrow Connector 154"/>
          <p:cNvCxnSpPr/>
          <p:nvPr/>
        </p:nvCxnSpPr>
        <p:spPr>
          <a:xfrm rot="16200000" flipH="1">
            <a:off x="6297455" y="2196942"/>
            <a:ext cx="1968283" cy="922803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/>
          <p:nvPr/>
        </p:nvCxnSpPr>
        <p:spPr>
          <a:xfrm rot="16200000" flipH="1">
            <a:off x="4024525" y="2206630"/>
            <a:ext cx="1968283" cy="903432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 rot="16200000" flipH="1">
            <a:off x="1725218" y="2212118"/>
            <a:ext cx="1968284" cy="892455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Parallelogram 157"/>
          <p:cNvSpPr/>
          <p:nvPr/>
        </p:nvSpPr>
        <p:spPr>
          <a:xfrm>
            <a:off x="708481" y="5562600"/>
            <a:ext cx="1828800" cy="342900"/>
          </a:xfrm>
          <a:prstGeom prst="parallelogram">
            <a:avLst>
              <a:gd name="adj" fmla="val 4642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Parallelogram 158"/>
          <p:cNvSpPr/>
          <p:nvPr/>
        </p:nvSpPr>
        <p:spPr>
          <a:xfrm>
            <a:off x="967561" y="4960620"/>
            <a:ext cx="1828800" cy="342900"/>
          </a:xfrm>
          <a:prstGeom prst="parallelogram">
            <a:avLst>
              <a:gd name="adj" fmla="val 4642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Parallelogram 160"/>
          <p:cNvSpPr/>
          <p:nvPr/>
        </p:nvSpPr>
        <p:spPr>
          <a:xfrm>
            <a:off x="1219021" y="4366260"/>
            <a:ext cx="1828800" cy="342900"/>
          </a:xfrm>
          <a:prstGeom prst="parallelogram">
            <a:avLst>
              <a:gd name="adj" fmla="val 4642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AutoShape 64"/>
          <p:cNvSpPr>
            <a:spLocks noChangeArrowheads="1"/>
          </p:cNvSpPr>
          <p:nvPr/>
        </p:nvSpPr>
        <p:spPr bwMode="gray">
          <a:xfrm>
            <a:off x="785246" y="1818627"/>
            <a:ext cx="1524000" cy="3048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163" name="AutoShape 64"/>
          <p:cNvSpPr>
            <a:spLocks noChangeArrowheads="1"/>
          </p:cNvSpPr>
          <p:nvPr/>
        </p:nvSpPr>
        <p:spPr bwMode="gray">
          <a:xfrm>
            <a:off x="1029086" y="2428227"/>
            <a:ext cx="1524000" cy="3048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164" name="AutoShape 64"/>
          <p:cNvSpPr>
            <a:spLocks noChangeArrowheads="1"/>
          </p:cNvSpPr>
          <p:nvPr/>
        </p:nvSpPr>
        <p:spPr bwMode="gray">
          <a:xfrm>
            <a:off x="1326266" y="3014967"/>
            <a:ext cx="1524000" cy="3048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165" name="AutoShape 64"/>
          <p:cNvSpPr>
            <a:spLocks noChangeArrowheads="1"/>
          </p:cNvSpPr>
          <p:nvPr/>
        </p:nvSpPr>
        <p:spPr bwMode="gray">
          <a:xfrm>
            <a:off x="3627824" y="3014967"/>
            <a:ext cx="1524000" cy="3048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166" name="AutoShape 64"/>
          <p:cNvSpPr>
            <a:spLocks noChangeArrowheads="1"/>
          </p:cNvSpPr>
          <p:nvPr/>
        </p:nvSpPr>
        <p:spPr bwMode="gray">
          <a:xfrm>
            <a:off x="5883344" y="3014966"/>
            <a:ext cx="1524000" cy="3048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167" name="AutoShape 64"/>
          <p:cNvSpPr>
            <a:spLocks noChangeArrowheads="1"/>
          </p:cNvSpPr>
          <p:nvPr/>
        </p:nvSpPr>
        <p:spPr bwMode="gray">
          <a:xfrm>
            <a:off x="3345884" y="2428227"/>
            <a:ext cx="1524000" cy="3048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168" name="AutoShape 64"/>
          <p:cNvSpPr>
            <a:spLocks noChangeArrowheads="1"/>
          </p:cNvSpPr>
          <p:nvPr/>
        </p:nvSpPr>
        <p:spPr bwMode="gray">
          <a:xfrm>
            <a:off x="5662364" y="2428226"/>
            <a:ext cx="1524000" cy="3048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169" name="AutoShape 64"/>
          <p:cNvSpPr>
            <a:spLocks noChangeArrowheads="1"/>
          </p:cNvSpPr>
          <p:nvPr/>
        </p:nvSpPr>
        <p:spPr bwMode="gray">
          <a:xfrm>
            <a:off x="3079184" y="1818627"/>
            <a:ext cx="1524000" cy="3048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170" name="AutoShape 64"/>
          <p:cNvSpPr>
            <a:spLocks noChangeArrowheads="1"/>
          </p:cNvSpPr>
          <p:nvPr/>
        </p:nvSpPr>
        <p:spPr bwMode="gray">
          <a:xfrm>
            <a:off x="5357564" y="1818626"/>
            <a:ext cx="1524000" cy="3048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171" name="AutoShape 64"/>
          <p:cNvSpPr>
            <a:spLocks noChangeArrowheads="1"/>
          </p:cNvSpPr>
          <p:nvPr/>
        </p:nvSpPr>
        <p:spPr bwMode="gray">
          <a:xfrm>
            <a:off x="1335389" y="4377496"/>
            <a:ext cx="1524000" cy="3048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172" name="AutoShape 64"/>
          <p:cNvSpPr>
            <a:spLocks noChangeArrowheads="1"/>
          </p:cNvSpPr>
          <p:nvPr/>
        </p:nvSpPr>
        <p:spPr bwMode="gray">
          <a:xfrm>
            <a:off x="1099169" y="4979476"/>
            <a:ext cx="1524000" cy="3048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173" name="AutoShape 64"/>
          <p:cNvSpPr>
            <a:spLocks noChangeArrowheads="1"/>
          </p:cNvSpPr>
          <p:nvPr/>
        </p:nvSpPr>
        <p:spPr bwMode="gray">
          <a:xfrm>
            <a:off x="855329" y="5589076"/>
            <a:ext cx="1524000" cy="3048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174" name="Parallelogram 173"/>
          <p:cNvSpPr/>
          <p:nvPr/>
        </p:nvSpPr>
        <p:spPr>
          <a:xfrm>
            <a:off x="3010972" y="5562600"/>
            <a:ext cx="1828800" cy="342900"/>
          </a:xfrm>
          <a:prstGeom prst="parallelogram">
            <a:avLst>
              <a:gd name="adj" fmla="val 4642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5" name="Parallelogram 174"/>
          <p:cNvSpPr/>
          <p:nvPr/>
        </p:nvSpPr>
        <p:spPr>
          <a:xfrm>
            <a:off x="3270052" y="4960620"/>
            <a:ext cx="1828800" cy="342900"/>
          </a:xfrm>
          <a:prstGeom prst="parallelogram">
            <a:avLst>
              <a:gd name="adj" fmla="val 4642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6" name="Parallelogram 175"/>
          <p:cNvSpPr/>
          <p:nvPr/>
        </p:nvSpPr>
        <p:spPr>
          <a:xfrm>
            <a:off x="3521512" y="4366260"/>
            <a:ext cx="1828800" cy="342900"/>
          </a:xfrm>
          <a:prstGeom prst="parallelogram">
            <a:avLst>
              <a:gd name="adj" fmla="val 4642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7" name="AutoShape 64"/>
          <p:cNvSpPr>
            <a:spLocks noChangeArrowheads="1"/>
          </p:cNvSpPr>
          <p:nvPr/>
        </p:nvSpPr>
        <p:spPr bwMode="gray">
          <a:xfrm>
            <a:off x="3637880" y="4377496"/>
            <a:ext cx="1524000" cy="3048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179" name="AutoShape 64"/>
          <p:cNvSpPr>
            <a:spLocks noChangeArrowheads="1"/>
          </p:cNvSpPr>
          <p:nvPr/>
        </p:nvSpPr>
        <p:spPr bwMode="gray">
          <a:xfrm>
            <a:off x="3401660" y="4979476"/>
            <a:ext cx="1524000" cy="3048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180" name="AutoShape 64"/>
          <p:cNvSpPr>
            <a:spLocks noChangeArrowheads="1"/>
          </p:cNvSpPr>
          <p:nvPr/>
        </p:nvSpPr>
        <p:spPr bwMode="gray">
          <a:xfrm>
            <a:off x="3157820" y="5589076"/>
            <a:ext cx="1524000" cy="3048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181" name="Parallelogram 180"/>
          <p:cNvSpPr/>
          <p:nvPr/>
        </p:nvSpPr>
        <p:spPr>
          <a:xfrm>
            <a:off x="5267049" y="5562600"/>
            <a:ext cx="1828800" cy="342900"/>
          </a:xfrm>
          <a:prstGeom prst="parallelogram">
            <a:avLst>
              <a:gd name="adj" fmla="val 4642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2" name="Parallelogram 181"/>
          <p:cNvSpPr/>
          <p:nvPr/>
        </p:nvSpPr>
        <p:spPr>
          <a:xfrm>
            <a:off x="5526129" y="4960620"/>
            <a:ext cx="1828800" cy="342900"/>
          </a:xfrm>
          <a:prstGeom prst="parallelogram">
            <a:avLst>
              <a:gd name="adj" fmla="val 4642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3" name="Parallelogram 182"/>
          <p:cNvSpPr/>
          <p:nvPr/>
        </p:nvSpPr>
        <p:spPr>
          <a:xfrm>
            <a:off x="5777589" y="4366260"/>
            <a:ext cx="1828800" cy="342900"/>
          </a:xfrm>
          <a:prstGeom prst="parallelogram">
            <a:avLst>
              <a:gd name="adj" fmla="val 4642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4" name="AutoShape 64"/>
          <p:cNvSpPr>
            <a:spLocks noChangeArrowheads="1"/>
          </p:cNvSpPr>
          <p:nvPr/>
        </p:nvSpPr>
        <p:spPr bwMode="gray">
          <a:xfrm>
            <a:off x="5893957" y="4377496"/>
            <a:ext cx="1524000" cy="3048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185" name="AutoShape 64"/>
          <p:cNvSpPr>
            <a:spLocks noChangeArrowheads="1"/>
          </p:cNvSpPr>
          <p:nvPr/>
        </p:nvSpPr>
        <p:spPr bwMode="gray">
          <a:xfrm>
            <a:off x="5657737" y="4979476"/>
            <a:ext cx="1524000" cy="3048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186" name="AutoShape 64"/>
          <p:cNvSpPr>
            <a:spLocks noChangeArrowheads="1"/>
          </p:cNvSpPr>
          <p:nvPr/>
        </p:nvSpPr>
        <p:spPr bwMode="gray">
          <a:xfrm>
            <a:off x="5413897" y="5589076"/>
            <a:ext cx="1524000" cy="3048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188" name="AutoShape 64"/>
          <p:cNvSpPr>
            <a:spLocks noChangeArrowheads="1"/>
          </p:cNvSpPr>
          <p:nvPr/>
        </p:nvSpPr>
        <p:spPr bwMode="gray">
          <a:xfrm>
            <a:off x="609600" y="228600"/>
            <a:ext cx="7391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kern="0" dirty="0" smtClean="0">
                <a:ea typeface="굴림" charset="-127"/>
                <a:cs typeface="Arial" pitchFamily="34" charset="0"/>
              </a:rPr>
              <a:t>Cause &amp; Effect Diagrams</a:t>
            </a:r>
            <a:endParaRPr lang="en-US" sz="3000" kern="0" dirty="0" smtClean="0">
              <a:ea typeface="굴림" charset="-127"/>
              <a:cs typeface="Arial" pitchFamily="34" charset="0"/>
            </a:endParaRPr>
          </a:p>
        </p:txBody>
      </p:sp>
      <p:cxnSp>
        <p:nvCxnSpPr>
          <p:cNvPr id="189" name="Straight Arrow Connector 188"/>
          <p:cNvCxnSpPr/>
          <p:nvPr/>
        </p:nvCxnSpPr>
        <p:spPr>
          <a:xfrm rot="5400000" flipH="1" flipV="1">
            <a:off x="4109186" y="4612026"/>
            <a:ext cx="1912618" cy="808589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/>
          <p:nvPr/>
        </p:nvCxnSpPr>
        <p:spPr>
          <a:xfrm rot="5400000" flipH="1" flipV="1">
            <a:off x="1799824" y="4612026"/>
            <a:ext cx="1912618" cy="808589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 rot="5400000" flipH="1" flipV="1">
            <a:off x="6368727" y="4612025"/>
            <a:ext cx="1912618" cy="808589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Right Arrow 191"/>
          <p:cNvSpPr/>
          <p:nvPr/>
        </p:nvSpPr>
        <p:spPr>
          <a:xfrm>
            <a:off x="645066" y="3493576"/>
            <a:ext cx="7924800" cy="705781"/>
          </a:xfrm>
          <a:prstGeom prst="rightArrow">
            <a:avLst>
              <a:gd name="adj1" fmla="val 50000"/>
              <a:gd name="adj2" fmla="val 59091"/>
            </a:avLst>
          </a:prstGeom>
          <a:gradFill flip="none" rotWithShape="1">
            <a:gsLst>
              <a:gs pos="72000">
                <a:srgbClr val="00B0F0"/>
              </a:gs>
              <a:gs pos="50000">
                <a:srgbClr val="0070C0"/>
              </a:gs>
            </a:gsLst>
            <a:lin ang="5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AutoShape 64"/>
          <p:cNvSpPr>
            <a:spLocks noChangeArrowheads="1"/>
          </p:cNvSpPr>
          <p:nvPr/>
        </p:nvSpPr>
        <p:spPr bwMode="gray">
          <a:xfrm>
            <a:off x="6848263" y="3665349"/>
            <a:ext cx="1295401" cy="3810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195" name="AutoShape 64"/>
          <p:cNvSpPr>
            <a:spLocks noChangeArrowheads="1"/>
          </p:cNvSpPr>
          <p:nvPr/>
        </p:nvSpPr>
        <p:spPr bwMode="gray">
          <a:xfrm rot="16200000">
            <a:off x="8077199" y="3663316"/>
            <a:ext cx="1295401" cy="3810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kern="0" dirty="0" smtClean="0">
                <a:ea typeface="굴림" charset="-127"/>
                <a:cs typeface="Arial" pitchFamily="34" charset="0"/>
              </a:rPr>
              <a:t>Example Text</a:t>
            </a:r>
          </a:p>
        </p:txBody>
      </p:sp>
    </p:spTree>
    <p:extLst>
      <p:ext uri="{BB962C8B-B14F-4D97-AF65-F5344CB8AC3E}">
        <p14:creationId xmlns:p14="http://schemas.microsoft.com/office/powerpoint/2010/main" val="241394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use and Eff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Cause and Effect</Template>
  <TotalTime>604</TotalTime>
  <Words>68</Words>
  <Application>Microsoft Office PowerPoint</Application>
  <PresentationFormat>全屏显示(4:3)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Cause and Effect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79</cp:revision>
  <dcterms:created xsi:type="dcterms:W3CDTF">2010-05-11T10:23:33Z</dcterms:created>
  <dcterms:modified xsi:type="dcterms:W3CDTF">2014-04-26T02:36:41Z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