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49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SOCIAL MEDIA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79057" y="2363020"/>
            <a:ext cx="2971800" cy="2869322"/>
            <a:chOff x="2743200" y="1981200"/>
            <a:chExt cx="1578429" cy="152400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" name="Oval 3"/>
            <p:cNvSpPr/>
            <p:nvPr/>
          </p:nvSpPr>
          <p:spPr>
            <a:xfrm>
              <a:off x="2743200" y="1981200"/>
              <a:ext cx="914400" cy="914400"/>
            </a:xfrm>
            <a:prstGeom prst="ellipse">
              <a:avLst/>
            </a:prstGeom>
            <a:solidFill>
              <a:schemeClr val="accent1">
                <a:alpha val="78000"/>
              </a:schemeClr>
            </a:solidFill>
            <a:ln w="12700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407229" y="1981200"/>
              <a:ext cx="914400" cy="914400"/>
            </a:xfrm>
            <a:prstGeom prst="ellipse">
              <a:avLst/>
            </a:prstGeom>
            <a:solidFill>
              <a:srgbClr val="FF0000">
                <a:alpha val="62000"/>
              </a:srgbClr>
            </a:solidFill>
            <a:ln w="12700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80658" y="2590800"/>
              <a:ext cx="914400" cy="914400"/>
            </a:xfrm>
            <a:prstGeom prst="ellipse">
              <a:avLst/>
            </a:prstGeom>
            <a:solidFill>
              <a:srgbClr val="7030A0">
                <a:alpha val="61000"/>
              </a:srgbClr>
            </a:solidFill>
            <a:ln w="12700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ircular Arrow 8"/>
          <p:cNvSpPr/>
          <p:nvPr/>
        </p:nvSpPr>
        <p:spPr>
          <a:xfrm rot="2848368">
            <a:off x="2004583" y="1142524"/>
            <a:ext cx="4800600" cy="4800600"/>
          </a:xfrm>
          <a:prstGeom prst="circularArrow">
            <a:avLst>
              <a:gd name="adj1" fmla="val 5652"/>
              <a:gd name="adj2" fmla="val 483722"/>
              <a:gd name="adj3" fmla="val 16252031"/>
              <a:gd name="adj4" fmla="val 10678680"/>
              <a:gd name="adj5" fmla="val 6297"/>
            </a:avLst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ular Arrow 9"/>
          <p:cNvSpPr/>
          <p:nvPr/>
        </p:nvSpPr>
        <p:spPr>
          <a:xfrm rot="16663609">
            <a:off x="1984922" y="1249538"/>
            <a:ext cx="4800600" cy="4800600"/>
          </a:xfrm>
          <a:prstGeom prst="circularArrow">
            <a:avLst>
              <a:gd name="adj1" fmla="val 5652"/>
              <a:gd name="adj2" fmla="val 483722"/>
              <a:gd name="adj3" fmla="val 16252031"/>
              <a:gd name="adj4" fmla="val 11439164"/>
              <a:gd name="adj5" fmla="val 6297"/>
            </a:avLst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ircular Arrow 10"/>
          <p:cNvSpPr/>
          <p:nvPr/>
        </p:nvSpPr>
        <p:spPr>
          <a:xfrm rot="9700737">
            <a:off x="2163073" y="1219055"/>
            <a:ext cx="4800600" cy="4800600"/>
          </a:xfrm>
          <a:prstGeom prst="circularArrow">
            <a:avLst>
              <a:gd name="adj1" fmla="val 5652"/>
              <a:gd name="adj2" fmla="val 483722"/>
              <a:gd name="adj3" fmla="val 16252031"/>
              <a:gd name="adj4" fmla="val 11660026"/>
              <a:gd name="adj5" fmla="val 6297"/>
            </a:avLst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34705" y="2048586"/>
            <a:ext cx="11608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Owned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Media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6136672" y="2429586"/>
            <a:ext cx="11785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Earned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Media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928361" y="5484789"/>
            <a:ext cx="1024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Paid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Media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276600" y="2962986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Social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800600" y="2962986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Mobile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3810000" y="419385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Interactive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54322" y="4563186"/>
            <a:ext cx="157927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Contains interactive</a:t>
            </a:r>
          </a:p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Elements sans human</a:t>
            </a:r>
          </a:p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To human interaction</a:t>
            </a:r>
            <a:endParaRPr lang="en-US" sz="1100" dirty="0"/>
          </a:p>
        </p:txBody>
      </p:sp>
      <p:sp>
        <p:nvSpPr>
          <p:cNvPr id="20" name="Rectangle 19"/>
          <p:cNvSpPr/>
          <p:nvPr/>
        </p:nvSpPr>
        <p:spPr>
          <a:xfrm>
            <a:off x="838200" y="5706186"/>
            <a:ext cx="15215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Overlap of all 3 forms</a:t>
            </a:r>
          </a:p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Of engagement</a:t>
            </a:r>
            <a:endParaRPr lang="en-US" sz="1100" dirty="0"/>
          </a:p>
        </p:txBody>
      </p:sp>
      <p:sp>
        <p:nvSpPr>
          <p:cNvPr id="21" name="Rectangle 20"/>
          <p:cNvSpPr/>
          <p:nvPr/>
        </p:nvSpPr>
        <p:spPr>
          <a:xfrm>
            <a:off x="6248400" y="5782386"/>
            <a:ext cx="21130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Engagement occurs via mobile</a:t>
            </a:r>
          </a:p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Device or location</a:t>
            </a:r>
            <a:endParaRPr lang="en-US" sz="1100" dirty="0"/>
          </a:p>
        </p:txBody>
      </p:sp>
      <p:sp>
        <p:nvSpPr>
          <p:cNvPr id="22" name="Rectangle 21"/>
          <p:cNvSpPr/>
          <p:nvPr/>
        </p:nvSpPr>
        <p:spPr>
          <a:xfrm>
            <a:off x="6694714" y="4613986"/>
            <a:ext cx="133402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Contains social</a:t>
            </a:r>
          </a:p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(human to human)</a:t>
            </a:r>
          </a:p>
          <a:p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</a:rPr>
              <a:t>interactions</a:t>
            </a:r>
            <a:endParaRPr lang="en-US" sz="11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981200" y="3572586"/>
            <a:ext cx="1524000" cy="990600"/>
          </a:xfrm>
          <a:prstGeom prst="straightConnector1">
            <a:avLst/>
          </a:prstGeom>
          <a:ln>
            <a:solidFill>
              <a:srgbClr val="00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508171" y="3572586"/>
            <a:ext cx="1524000" cy="990600"/>
          </a:xfrm>
          <a:prstGeom prst="straightConnector1">
            <a:avLst/>
          </a:prstGeom>
          <a:ln>
            <a:solidFill>
              <a:srgbClr val="00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342571" y="3634272"/>
            <a:ext cx="3135086" cy="2032000"/>
          </a:xfrm>
          <a:prstGeom prst="straightConnector1">
            <a:avLst/>
          </a:prstGeom>
          <a:ln>
            <a:solidFill>
              <a:srgbClr val="00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021942" y="4766386"/>
            <a:ext cx="1524000" cy="990600"/>
          </a:xfrm>
          <a:prstGeom prst="straightConnector1">
            <a:avLst/>
          </a:prstGeom>
          <a:ln>
            <a:solidFill>
              <a:srgbClr val="00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5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4556155</TotalTime>
  <Words>45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1120</cp:revision>
  <dcterms:created xsi:type="dcterms:W3CDTF">2010-07-23T09:33:49Z</dcterms:created>
  <dcterms:modified xsi:type="dcterms:W3CDTF">2014-04-26T02:37:46Z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