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4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36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8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8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368425" y="3500438"/>
            <a:ext cx="1222375" cy="1223962"/>
            <a:chOff x="502" y="3882"/>
            <a:chExt cx="1631" cy="1632"/>
          </a:xfrm>
        </p:grpSpPr>
        <p:sp>
          <p:nvSpPr>
            <p:cNvPr id="97288" name="Oval 8"/>
            <p:cNvSpPr>
              <a:spLocks noChangeArrowheads="1"/>
            </p:cNvSpPr>
            <p:nvPr/>
          </p:nvSpPr>
          <p:spPr bwMode="auto">
            <a:xfrm>
              <a:off x="502" y="3882"/>
              <a:ext cx="1631" cy="16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87" name="Oval 9"/>
            <p:cNvSpPr>
              <a:spLocks noChangeArrowheads="1"/>
            </p:cNvSpPr>
            <p:nvPr/>
          </p:nvSpPr>
          <p:spPr bwMode="auto">
            <a:xfrm>
              <a:off x="836" y="4160"/>
              <a:ext cx="310" cy="31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54" name="Oval 10"/>
          <p:cNvSpPr>
            <a:spLocks noChangeArrowheads="1"/>
          </p:cNvSpPr>
          <p:nvPr/>
        </p:nvSpPr>
        <p:spPr bwMode="auto">
          <a:xfrm>
            <a:off x="2735263" y="4076700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5" name="Oval 11"/>
          <p:cNvSpPr>
            <a:spLocks noChangeArrowheads="1"/>
          </p:cNvSpPr>
          <p:nvPr/>
        </p:nvSpPr>
        <p:spPr bwMode="auto">
          <a:xfrm>
            <a:off x="827088" y="2166938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6" name="Oval 12"/>
          <p:cNvSpPr>
            <a:spLocks noChangeArrowheads="1"/>
          </p:cNvSpPr>
          <p:nvPr/>
        </p:nvSpPr>
        <p:spPr bwMode="auto">
          <a:xfrm>
            <a:off x="4643438" y="2168525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7" name="Oval 13"/>
          <p:cNvSpPr>
            <a:spLocks noChangeArrowheads="1"/>
          </p:cNvSpPr>
          <p:nvPr/>
        </p:nvSpPr>
        <p:spPr bwMode="auto">
          <a:xfrm>
            <a:off x="4102100" y="3500438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rgbClr val="969696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 flipH="1">
            <a:off x="2052638" y="2779713"/>
            <a:ext cx="539750" cy="0"/>
          </a:xfrm>
          <a:prstGeom prst="line">
            <a:avLst/>
          </a:prstGeom>
          <a:noFill/>
          <a:ln w="381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" name="Line 15"/>
          <p:cNvSpPr>
            <a:spLocks noChangeShapeType="1"/>
          </p:cNvSpPr>
          <p:nvPr/>
        </p:nvSpPr>
        <p:spPr bwMode="auto">
          <a:xfrm flipH="1">
            <a:off x="4103688" y="2779713"/>
            <a:ext cx="539750" cy="0"/>
          </a:xfrm>
          <a:prstGeom prst="line">
            <a:avLst/>
          </a:prstGeom>
          <a:noFill/>
          <a:ln w="38100" cap="rnd">
            <a:solidFill>
              <a:srgbClr val="80808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 flipH="1">
            <a:off x="3348038" y="3535363"/>
            <a:ext cx="0" cy="541337"/>
          </a:xfrm>
          <a:prstGeom prst="line">
            <a:avLst/>
          </a:prstGeom>
          <a:noFill/>
          <a:ln w="381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" name="Line 17"/>
          <p:cNvSpPr>
            <a:spLocks noChangeShapeType="1"/>
          </p:cNvSpPr>
          <p:nvPr/>
        </p:nvSpPr>
        <p:spPr bwMode="auto">
          <a:xfrm flipH="1">
            <a:off x="2411413" y="3284538"/>
            <a:ext cx="396875" cy="395287"/>
          </a:xfrm>
          <a:prstGeom prst="line">
            <a:avLst/>
          </a:prstGeom>
          <a:noFill/>
          <a:ln w="381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>
            <a:off x="3887788" y="3284538"/>
            <a:ext cx="396875" cy="395287"/>
          </a:xfrm>
          <a:prstGeom prst="line">
            <a:avLst/>
          </a:prstGeom>
          <a:noFill/>
          <a:ln w="381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63" name="Group 19"/>
          <p:cNvGrpSpPr>
            <a:grpSpLocks/>
          </p:cNvGrpSpPr>
          <p:nvPr/>
        </p:nvGrpSpPr>
        <p:grpSpPr bwMode="auto">
          <a:xfrm>
            <a:off x="2592388" y="2024063"/>
            <a:ext cx="1511300" cy="1512887"/>
            <a:chOff x="1179" y="1185"/>
            <a:chExt cx="952" cy="953"/>
          </a:xfrm>
        </p:grpSpPr>
        <p:grpSp>
          <p:nvGrpSpPr>
            <p:cNvPr id="2080" name="Group 20"/>
            <p:cNvGrpSpPr>
              <a:grpSpLocks/>
            </p:cNvGrpSpPr>
            <p:nvPr/>
          </p:nvGrpSpPr>
          <p:grpSpPr bwMode="auto">
            <a:xfrm>
              <a:off x="1179" y="1185"/>
              <a:ext cx="952" cy="953"/>
              <a:chOff x="502" y="3882"/>
              <a:chExt cx="1631" cy="1632"/>
            </a:xfrm>
          </p:grpSpPr>
          <p:sp>
            <p:nvSpPr>
              <p:cNvPr id="2084" name="Oval 21"/>
              <p:cNvSpPr>
                <a:spLocks noChangeArrowheads="1"/>
              </p:cNvSpPr>
              <p:nvPr/>
            </p:nvSpPr>
            <p:spPr bwMode="auto">
              <a:xfrm>
                <a:off x="502" y="3882"/>
                <a:ext cx="1631" cy="1632"/>
              </a:xfrm>
              <a:prstGeom prst="ellipse">
                <a:avLst/>
              </a:prstGeom>
              <a:gradFill rotWithShape="1">
                <a:gsLst>
                  <a:gs pos="0">
                    <a:srgbClr val="0064FF"/>
                  </a:gs>
                  <a:gs pos="100000">
                    <a:srgbClr val="00338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85" name="Oval 22"/>
              <p:cNvSpPr>
                <a:spLocks noChangeArrowheads="1"/>
              </p:cNvSpPr>
              <p:nvPr/>
            </p:nvSpPr>
            <p:spPr bwMode="auto">
              <a:xfrm>
                <a:off x="836" y="4160"/>
                <a:ext cx="310" cy="312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81" name="Group 23"/>
            <p:cNvGrpSpPr>
              <a:grpSpLocks/>
            </p:cNvGrpSpPr>
            <p:nvPr/>
          </p:nvGrpSpPr>
          <p:grpSpPr bwMode="auto">
            <a:xfrm>
              <a:off x="1338" y="1525"/>
              <a:ext cx="634" cy="249"/>
              <a:chOff x="1338" y="1525"/>
              <a:chExt cx="634" cy="249"/>
            </a:xfrm>
          </p:grpSpPr>
          <p:sp>
            <p:nvSpPr>
              <p:cNvPr id="2082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525"/>
                <a:ext cx="634" cy="136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DESIGN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083" name="WordArt 2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706"/>
                <a:ext cx="634" cy="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INSPIRATION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2064" name="WordArt 26"/>
          <p:cNvSpPr>
            <a:spLocks noChangeArrowheads="1" noChangeShapeType="1" noTextEdit="1"/>
          </p:cNvSpPr>
          <p:nvPr/>
        </p:nvSpPr>
        <p:spPr bwMode="auto">
          <a:xfrm>
            <a:off x="2843213" y="4652963"/>
            <a:ext cx="1009650" cy="14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rgbClr val="808080"/>
                </a:solidFill>
                <a:latin typeface="Arial Black" panose="020B0A04020102020204" pitchFamily="34" charset="0"/>
              </a:rPr>
              <a:t>Manufacturing</a:t>
            </a:r>
            <a:endParaRPr lang="zh-CN" altLang="en-US" kern="10" spc="-45">
              <a:solidFill>
                <a:srgbClr val="808080"/>
              </a:solidFill>
              <a:latin typeface="Arial Black" panose="020B0A04020102020204" pitchFamily="34" charset="0"/>
            </a:endParaRPr>
          </a:p>
        </p:txBody>
      </p:sp>
      <p:sp>
        <p:nvSpPr>
          <p:cNvPr id="2065" name="WordArt 27"/>
          <p:cNvSpPr>
            <a:spLocks noChangeArrowheads="1" noChangeShapeType="1" noTextEdit="1"/>
          </p:cNvSpPr>
          <p:nvPr/>
        </p:nvSpPr>
        <p:spPr bwMode="auto">
          <a:xfrm>
            <a:off x="4248150" y="4062413"/>
            <a:ext cx="936625" cy="122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rgbClr val="808080"/>
                </a:solidFill>
                <a:latin typeface="Arial Black" panose="020B0A04020102020204" pitchFamily="34" charset="0"/>
              </a:rPr>
              <a:t>Construction</a:t>
            </a:r>
            <a:endParaRPr lang="zh-CN" altLang="en-US" kern="10" spc="-45">
              <a:solidFill>
                <a:srgbClr val="808080"/>
              </a:solidFill>
              <a:latin typeface="Arial Black" panose="020B0A04020102020204" pitchFamily="34" charset="0"/>
            </a:endParaRPr>
          </a:p>
        </p:txBody>
      </p:sp>
      <p:sp>
        <p:nvSpPr>
          <p:cNvPr id="2066" name="WordArt 28"/>
          <p:cNvSpPr>
            <a:spLocks noChangeArrowheads="1" noChangeShapeType="1" noTextEdit="1"/>
          </p:cNvSpPr>
          <p:nvPr/>
        </p:nvSpPr>
        <p:spPr bwMode="auto">
          <a:xfrm>
            <a:off x="5006975" y="2708275"/>
            <a:ext cx="501650" cy="14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rgbClr val="808080"/>
                </a:solidFill>
                <a:latin typeface="Arial Black" panose="020B0A04020102020204" pitchFamily="34" charset="0"/>
              </a:rPr>
              <a:t>Clarity</a:t>
            </a:r>
            <a:endParaRPr lang="zh-CN" altLang="en-US" kern="10" spc="-45">
              <a:solidFill>
                <a:srgbClr val="808080"/>
              </a:solidFill>
              <a:latin typeface="Arial Black" panose="020B0A04020102020204" pitchFamily="34" charset="0"/>
            </a:endParaRPr>
          </a:p>
        </p:txBody>
      </p:sp>
      <p:sp>
        <p:nvSpPr>
          <p:cNvPr id="2067" name="WordArt 29"/>
          <p:cNvSpPr>
            <a:spLocks noChangeArrowheads="1" noChangeShapeType="1" noTextEdit="1"/>
          </p:cNvSpPr>
          <p:nvPr/>
        </p:nvSpPr>
        <p:spPr bwMode="auto">
          <a:xfrm>
            <a:off x="1187450" y="2708275"/>
            <a:ext cx="501650" cy="14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rgbClr val="808080"/>
                </a:solidFill>
                <a:latin typeface="Arial Black" panose="020B0A04020102020204" pitchFamily="34" charset="0"/>
              </a:rPr>
              <a:t>Impact</a:t>
            </a:r>
            <a:endParaRPr lang="zh-CN" altLang="en-US" kern="10" spc="-45">
              <a:solidFill>
                <a:srgbClr val="808080"/>
              </a:solidFill>
              <a:latin typeface="Arial Black" panose="020B0A04020102020204" pitchFamily="34" charset="0"/>
            </a:endParaRPr>
          </a:p>
        </p:txBody>
      </p:sp>
      <p:sp>
        <p:nvSpPr>
          <p:cNvPr id="2068" name="WordArt 30"/>
          <p:cNvSpPr>
            <a:spLocks noChangeArrowheads="1" noChangeShapeType="1" noTextEdit="1"/>
          </p:cNvSpPr>
          <p:nvPr/>
        </p:nvSpPr>
        <p:spPr bwMode="auto">
          <a:xfrm>
            <a:off x="1655763" y="4060825"/>
            <a:ext cx="64770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rgbClr val="333333"/>
                </a:solidFill>
                <a:latin typeface="Arial Black" panose="020B0A04020102020204" pitchFamily="34" charset="0"/>
              </a:rPr>
              <a:t>Premium</a:t>
            </a:r>
            <a:endParaRPr lang="zh-CN" altLang="en-US" kern="10" spc="-45">
              <a:solidFill>
                <a:srgbClr val="333333"/>
              </a:solidFill>
              <a:latin typeface="Arial Black" panose="020B0A04020102020204" pitchFamily="34" charset="0"/>
            </a:endParaRPr>
          </a:p>
        </p:txBody>
      </p:sp>
      <p:sp>
        <p:nvSpPr>
          <p:cNvPr id="2069" name="AutoShape 31"/>
          <p:cNvSpPr>
            <a:spLocks noChangeArrowheads="1"/>
          </p:cNvSpPr>
          <p:nvPr/>
        </p:nvSpPr>
        <p:spPr bwMode="auto">
          <a:xfrm>
            <a:off x="6337300" y="4040188"/>
            <a:ext cx="2087563" cy="1008062"/>
          </a:xfrm>
          <a:prstGeom prst="roundRect">
            <a:avLst>
              <a:gd name="adj" fmla="val 6616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0" name="Text Box 32"/>
          <p:cNvSpPr txBox="1">
            <a:spLocks noChangeArrowheads="1"/>
          </p:cNvSpPr>
          <p:nvPr/>
        </p:nvSpPr>
        <p:spPr bwMode="auto">
          <a:xfrm>
            <a:off x="6913563" y="4227513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0064FF"/>
                </a:solidFill>
                <a:latin typeface="Arial Black" panose="020B0A04020102020204" pitchFamily="34" charset="0"/>
              </a:rPr>
              <a:t>Visual Appealing</a:t>
            </a:r>
          </a:p>
        </p:txBody>
      </p:sp>
      <p:sp>
        <p:nvSpPr>
          <p:cNvPr id="2071" name="Text Box 33"/>
          <p:cNvSpPr txBox="1">
            <a:spLocks noChangeArrowheads="1"/>
          </p:cNvSpPr>
          <p:nvPr/>
        </p:nvSpPr>
        <p:spPr bwMode="auto">
          <a:xfrm>
            <a:off x="6913563" y="4624388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 Black" panose="020B0A04020102020204" pitchFamily="34" charset="0"/>
              </a:rPr>
              <a:t>Subtle Touch</a:t>
            </a:r>
          </a:p>
        </p:txBody>
      </p:sp>
      <p:grpSp>
        <p:nvGrpSpPr>
          <p:cNvPr id="2072" name="Group 34"/>
          <p:cNvGrpSpPr>
            <a:grpSpLocks/>
          </p:cNvGrpSpPr>
          <p:nvPr/>
        </p:nvGrpSpPr>
        <p:grpSpPr bwMode="auto">
          <a:xfrm>
            <a:off x="6516688" y="4184650"/>
            <a:ext cx="325437" cy="325438"/>
            <a:chOff x="502" y="3882"/>
            <a:chExt cx="1631" cy="1632"/>
          </a:xfrm>
        </p:grpSpPr>
        <p:sp>
          <p:nvSpPr>
            <p:cNvPr id="2078" name="Oval 35"/>
            <p:cNvSpPr>
              <a:spLocks noChangeArrowheads="1"/>
            </p:cNvSpPr>
            <p:nvPr/>
          </p:nvSpPr>
          <p:spPr bwMode="auto">
            <a:xfrm>
              <a:off x="502" y="3882"/>
              <a:ext cx="1631" cy="1632"/>
            </a:xfrm>
            <a:prstGeom prst="ellipse">
              <a:avLst/>
            </a:prstGeom>
            <a:gradFill rotWithShape="1">
              <a:gsLst>
                <a:gs pos="0">
                  <a:srgbClr val="FF6400"/>
                </a:gs>
                <a:gs pos="100000">
                  <a:srgbClr val="6025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79" name="Oval 36"/>
            <p:cNvSpPr>
              <a:spLocks noChangeArrowheads="1"/>
            </p:cNvSpPr>
            <p:nvPr/>
          </p:nvSpPr>
          <p:spPr bwMode="auto">
            <a:xfrm>
              <a:off x="836" y="4160"/>
              <a:ext cx="310" cy="31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73" name="Group 37"/>
          <p:cNvGrpSpPr>
            <a:grpSpLocks/>
          </p:cNvGrpSpPr>
          <p:nvPr/>
        </p:nvGrpSpPr>
        <p:grpSpPr bwMode="auto">
          <a:xfrm>
            <a:off x="6516688" y="4579938"/>
            <a:ext cx="325437" cy="325437"/>
            <a:chOff x="502" y="3882"/>
            <a:chExt cx="1631" cy="1632"/>
          </a:xfrm>
        </p:grpSpPr>
        <p:sp>
          <p:nvSpPr>
            <p:cNvPr id="97318" name="Oval 38"/>
            <p:cNvSpPr>
              <a:spLocks noChangeArrowheads="1"/>
            </p:cNvSpPr>
            <p:nvPr/>
          </p:nvSpPr>
          <p:spPr bwMode="auto">
            <a:xfrm>
              <a:off x="502" y="3882"/>
              <a:ext cx="1631" cy="16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77" name="Oval 39"/>
            <p:cNvSpPr>
              <a:spLocks noChangeArrowheads="1"/>
            </p:cNvSpPr>
            <p:nvPr/>
          </p:nvSpPr>
          <p:spPr bwMode="auto">
            <a:xfrm>
              <a:off x="836" y="4160"/>
              <a:ext cx="310" cy="31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74" name="Text Box 40"/>
          <p:cNvSpPr txBox="1">
            <a:spLocks noChangeArrowheads="1"/>
          </p:cNvSpPr>
          <p:nvPr/>
        </p:nvSpPr>
        <p:spPr bwMode="auto">
          <a:xfrm>
            <a:off x="6265863" y="2168525"/>
            <a:ext cx="21240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9E9E9E"/>
                </a:solidFill>
                <a:latin typeface="Arial Black" panose="020B0A04020102020204" pitchFamily="34" charset="0"/>
              </a:rPr>
              <a:t>More choices and visual trends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It’s about giving you the variety you need to meet the design on your mind. 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We create powerpoint templates based on new visual trends that’s fresh, relevant and always on the cutting edge.</a:t>
            </a:r>
          </a:p>
        </p:txBody>
      </p:sp>
      <p:sp>
        <p:nvSpPr>
          <p:cNvPr id="2075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58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