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1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83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gradFill rotWithShape="1">
                <a:gsLst>
                  <a:gs pos="0">
                    <a:srgbClr val="CEB99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7961" dir="2700000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1054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gradFill rotWithShape="1">
                    <a:gsLst>
                      <a:gs pos="0">
                        <a:srgbClr val="CEB99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gradFill rotWithShape="1">
                  <a:gsLst>
                    <a:gs pos="0">
                      <a:srgbClr val="CEB99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1055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041400" y="1989138"/>
            <a:ext cx="7059613" cy="3421062"/>
            <a:chOff x="656" y="1253"/>
            <a:chExt cx="4447" cy="2155"/>
          </a:xfrm>
        </p:grpSpPr>
        <p:sp>
          <p:nvSpPr>
            <p:cNvPr id="1031" name="AutoShape 8"/>
            <p:cNvSpPr>
              <a:spLocks noChangeArrowheads="1"/>
            </p:cNvSpPr>
            <p:nvPr/>
          </p:nvSpPr>
          <p:spPr bwMode="auto">
            <a:xfrm>
              <a:off x="2175" y="1253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400"/>
                </a:gs>
                <a:gs pos="100000">
                  <a:srgbClr val="FF640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6400"/>
              </a:extrusionClr>
              <a:contourClr>
                <a:srgbClr val="FF640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1"/>
                  </a:solidFill>
                  <a:latin typeface="Arial Black" panose="020B0A04020102020204" pitchFamily="34" charset="0"/>
                </a:rPr>
                <a:t>Design Inspiration</a:t>
              </a:r>
              <a:endParaRPr lang="en-US" altLang="ko-KR" sz="1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2" name="AutoShape 9"/>
            <p:cNvSpPr>
              <a:spLocks noChangeArrowheads="1"/>
            </p:cNvSpPr>
            <p:nvPr/>
          </p:nvSpPr>
          <p:spPr bwMode="auto">
            <a:xfrm>
              <a:off x="2175" y="1797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rgbClr val="9E9E9E"/>
                  </a:solidFill>
                  <a:latin typeface="Arial Black" panose="020B0A04020102020204" pitchFamily="34" charset="0"/>
                </a:rPr>
                <a:t>Premium Design</a:t>
              </a:r>
              <a:endParaRPr lang="en-US" altLang="ko-KR" sz="12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3" name="AutoShape 10"/>
            <p:cNvSpPr>
              <a:spLocks noChangeArrowheads="1"/>
            </p:cNvSpPr>
            <p:nvPr/>
          </p:nvSpPr>
          <p:spPr bwMode="auto">
            <a:xfrm>
              <a:off x="656" y="1797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rgbClr val="9E9E9E"/>
                  </a:solidFill>
                  <a:latin typeface="Arial Black" panose="020B0A04020102020204" pitchFamily="34" charset="0"/>
                </a:rPr>
                <a:t>Clarity &amp; Impact</a:t>
              </a:r>
              <a:endParaRPr lang="en-US" altLang="ko-KR" sz="12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4" name="AutoShape 11"/>
            <p:cNvSpPr>
              <a:spLocks noChangeArrowheads="1"/>
            </p:cNvSpPr>
            <p:nvPr/>
          </p:nvSpPr>
          <p:spPr bwMode="auto">
            <a:xfrm>
              <a:off x="3695" y="1797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rgbClr val="9E9E9E"/>
                  </a:solidFill>
                  <a:latin typeface="Arial Black" panose="020B0A04020102020204" pitchFamily="34" charset="0"/>
                </a:rPr>
                <a:t>Subtle Touch</a:t>
              </a:r>
              <a:endParaRPr lang="en-US" altLang="ko-KR" sz="12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5" name="AutoShape 12"/>
            <p:cNvSpPr>
              <a:spLocks noChangeArrowheads="1"/>
            </p:cNvSpPr>
            <p:nvPr/>
          </p:nvSpPr>
          <p:spPr bwMode="auto">
            <a:xfrm>
              <a:off x="2175" y="2228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3D Effect</a:t>
              </a:r>
              <a:endParaRPr lang="en-US" altLang="ko-KR" sz="12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6" name="AutoShape 13"/>
            <p:cNvSpPr>
              <a:spLocks noChangeArrowheads="1"/>
            </p:cNvSpPr>
            <p:nvPr/>
          </p:nvSpPr>
          <p:spPr bwMode="auto">
            <a:xfrm>
              <a:off x="656" y="2228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Visual Appealing</a:t>
              </a:r>
              <a:endParaRPr lang="en-US" altLang="ko-KR" sz="12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7" name="AutoShape 14"/>
            <p:cNvSpPr>
              <a:spLocks noChangeArrowheads="1"/>
            </p:cNvSpPr>
            <p:nvPr/>
          </p:nvSpPr>
          <p:spPr bwMode="auto">
            <a:xfrm>
              <a:off x="3695" y="2228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Easy To Use</a:t>
              </a:r>
              <a:endParaRPr lang="en-US" altLang="ko-KR" sz="12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8" name="AutoShape 15"/>
            <p:cNvSpPr>
              <a:spLocks noChangeArrowheads="1"/>
            </p:cNvSpPr>
            <p:nvPr/>
          </p:nvSpPr>
          <p:spPr bwMode="auto">
            <a:xfrm>
              <a:off x="2175" y="2659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Simplicity &amp; Beauty</a:t>
              </a:r>
              <a:endParaRPr lang="en-US" altLang="ko-KR" sz="12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9" name="AutoShape 16"/>
            <p:cNvSpPr>
              <a:spLocks noChangeArrowheads="1"/>
            </p:cNvSpPr>
            <p:nvPr/>
          </p:nvSpPr>
          <p:spPr bwMode="auto">
            <a:xfrm>
              <a:off x="656" y="2659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Stylish Design</a:t>
              </a:r>
              <a:endParaRPr lang="en-US" altLang="ko-KR" sz="12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40" name="AutoShape 17"/>
            <p:cNvSpPr>
              <a:spLocks noChangeArrowheads="1"/>
            </p:cNvSpPr>
            <p:nvPr/>
          </p:nvSpPr>
          <p:spPr bwMode="auto">
            <a:xfrm>
              <a:off x="3695" y="2659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Supreme Design</a:t>
              </a:r>
              <a:endParaRPr lang="en-US" altLang="ko-KR" sz="12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41" name="AutoShape 18"/>
            <p:cNvSpPr>
              <a:spLocks noChangeArrowheads="1"/>
            </p:cNvSpPr>
            <p:nvPr/>
          </p:nvSpPr>
          <p:spPr bwMode="auto">
            <a:xfrm>
              <a:off x="2175" y="3090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Universal Design</a:t>
              </a:r>
              <a:endParaRPr lang="en-US" altLang="ko-KR" sz="12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42" name="AutoShape 19"/>
            <p:cNvSpPr>
              <a:spLocks noChangeArrowheads="1"/>
            </p:cNvSpPr>
            <p:nvPr/>
          </p:nvSpPr>
          <p:spPr bwMode="auto">
            <a:xfrm>
              <a:off x="656" y="3090"/>
              <a:ext cx="1408" cy="31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C0C0C0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Visual Impact</a:t>
              </a:r>
              <a:endParaRPr lang="en-US" altLang="ko-KR" sz="12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43" name="AutoShape 20"/>
            <p:cNvSpPr>
              <a:spLocks noChangeArrowheads="1"/>
            </p:cNvSpPr>
            <p:nvPr/>
          </p:nvSpPr>
          <p:spPr bwMode="auto">
            <a:xfrm>
              <a:off x="3695" y="3090"/>
              <a:ext cx="1408" cy="318"/>
            </a:xfrm>
            <a:prstGeom prst="roundRect">
              <a:avLst>
                <a:gd name="adj" fmla="val 50000"/>
              </a:avLst>
            </a:prstGeom>
            <a:solidFill>
              <a:schemeClr val="tx1">
                <a:alpha val="25098"/>
              </a:schemeClr>
            </a:solidFill>
            <a:ln w="19050" cap="rnd" algn="ctr">
              <a:solidFill>
                <a:srgbClr val="9E9E9E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200">
                  <a:solidFill>
                    <a:srgbClr val="FFB400"/>
                  </a:solidFill>
                  <a:latin typeface="Arial Black" panose="020B0A04020102020204" pitchFamily="34" charset="0"/>
                </a:rPr>
                <a:t>Trendy Design</a:t>
              </a:r>
              <a:endParaRPr lang="en-US" altLang="ko-KR" sz="1200">
                <a:solidFill>
                  <a:srgbClr val="FFB4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44" name="Line 21"/>
            <p:cNvSpPr>
              <a:spLocks noChangeShapeType="1"/>
            </p:cNvSpPr>
            <p:nvPr/>
          </p:nvSpPr>
          <p:spPr bwMode="auto">
            <a:xfrm>
              <a:off x="2880" y="1570"/>
              <a:ext cx="0" cy="227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5" name="Freeform 22"/>
            <p:cNvSpPr>
              <a:spLocks/>
            </p:cNvSpPr>
            <p:nvPr/>
          </p:nvSpPr>
          <p:spPr bwMode="auto">
            <a:xfrm>
              <a:off x="1360" y="1661"/>
              <a:ext cx="3039" cy="136"/>
            </a:xfrm>
            <a:custGeom>
              <a:avLst/>
              <a:gdLst>
                <a:gd name="T0" fmla="*/ 0 w 2881"/>
                <a:gd name="T1" fmla="*/ 136 h 91"/>
                <a:gd name="T2" fmla="*/ 0 w 2881"/>
                <a:gd name="T3" fmla="*/ 0 h 91"/>
                <a:gd name="T4" fmla="*/ 3039 w 2881"/>
                <a:gd name="T5" fmla="*/ 0 h 91"/>
                <a:gd name="T6" fmla="*/ 3039 w 2881"/>
                <a:gd name="T7" fmla="*/ 136 h 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1"/>
                <a:gd name="T13" fmla="*/ 0 h 91"/>
                <a:gd name="T14" fmla="*/ 2881 w 2881"/>
                <a:gd name="T15" fmla="*/ 91 h 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1" h="91">
                  <a:moveTo>
                    <a:pt x="0" y="91"/>
                  </a:moveTo>
                  <a:lnTo>
                    <a:pt x="0" y="0"/>
                  </a:lnTo>
                  <a:lnTo>
                    <a:pt x="2881" y="0"/>
                  </a:lnTo>
                  <a:lnTo>
                    <a:pt x="2881" y="91"/>
                  </a:lnTo>
                </a:path>
              </a:pathLst>
            </a:custGeom>
            <a:noFill/>
            <a:ln w="254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" name="Line 23"/>
            <p:cNvSpPr>
              <a:spLocks noChangeShapeType="1"/>
            </p:cNvSpPr>
            <p:nvPr/>
          </p:nvSpPr>
          <p:spPr bwMode="auto">
            <a:xfrm>
              <a:off x="1360" y="2115"/>
              <a:ext cx="0" cy="1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7" name="Line 24"/>
            <p:cNvSpPr>
              <a:spLocks noChangeShapeType="1"/>
            </p:cNvSpPr>
            <p:nvPr/>
          </p:nvSpPr>
          <p:spPr bwMode="auto">
            <a:xfrm>
              <a:off x="2880" y="2115"/>
              <a:ext cx="0" cy="1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8" name="Line 25"/>
            <p:cNvSpPr>
              <a:spLocks noChangeShapeType="1"/>
            </p:cNvSpPr>
            <p:nvPr/>
          </p:nvSpPr>
          <p:spPr bwMode="auto">
            <a:xfrm>
              <a:off x="4400" y="2115"/>
              <a:ext cx="0" cy="1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9" name="Line 26"/>
            <p:cNvSpPr>
              <a:spLocks noChangeShapeType="1"/>
            </p:cNvSpPr>
            <p:nvPr/>
          </p:nvSpPr>
          <p:spPr bwMode="auto">
            <a:xfrm>
              <a:off x="1360" y="2546"/>
              <a:ext cx="0" cy="1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0" name="Line 27"/>
            <p:cNvSpPr>
              <a:spLocks noChangeShapeType="1"/>
            </p:cNvSpPr>
            <p:nvPr/>
          </p:nvSpPr>
          <p:spPr bwMode="auto">
            <a:xfrm>
              <a:off x="2880" y="2546"/>
              <a:ext cx="0" cy="1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1" name="Line 28"/>
            <p:cNvSpPr>
              <a:spLocks noChangeShapeType="1"/>
            </p:cNvSpPr>
            <p:nvPr/>
          </p:nvSpPr>
          <p:spPr bwMode="auto">
            <a:xfrm>
              <a:off x="4400" y="2546"/>
              <a:ext cx="0" cy="1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2" name="Line 29"/>
            <p:cNvSpPr>
              <a:spLocks noChangeShapeType="1"/>
            </p:cNvSpPr>
            <p:nvPr/>
          </p:nvSpPr>
          <p:spPr bwMode="auto">
            <a:xfrm>
              <a:off x="1360" y="2976"/>
              <a:ext cx="0" cy="1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3" name="Line 30"/>
            <p:cNvSpPr>
              <a:spLocks noChangeShapeType="1"/>
            </p:cNvSpPr>
            <p:nvPr/>
          </p:nvSpPr>
          <p:spPr bwMode="auto">
            <a:xfrm>
              <a:off x="2880" y="2976"/>
              <a:ext cx="0" cy="113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30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35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