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9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46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3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3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50938" y="2024063"/>
            <a:ext cx="6840537" cy="3349625"/>
            <a:chOff x="725" y="1275"/>
            <a:chExt cx="4309" cy="2110"/>
          </a:xfrm>
        </p:grpSpPr>
        <p:sp>
          <p:nvSpPr>
            <p:cNvPr id="1031" name="AutoShape 8"/>
            <p:cNvSpPr>
              <a:spLocks noChangeArrowheads="1"/>
            </p:cNvSpPr>
            <p:nvPr/>
          </p:nvSpPr>
          <p:spPr bwMode="auto">
            <a:xfrm>
              <a:off x="725" y="2999"/>
              <a:ext cx="4309" cy="386"/>
            </a:xfrm>
            <a:prstGeom prst="roundRect">
              <a:avLst>
                <a:gd name="adj" fmla="val 50000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FFB400"/>
                  </a:solidFill>
                  <a:latin typeface="Arial Black" panose="020B0A04020102020204" pitchFamily="34" charset="0"/>
                </a:rPr>
                <a:t>Transfortation and Storage</a:t>
              </a:r>
              <a:endParaRPr lang="en-US" altLang="ko-KR">
                <a:solidFill>
                  <a:srgbClr val="FFB4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2" name="AutoShape 9"/>
            <p:cNvSpPr>
              <a:spLocks noChangeArrowheads="1"/>
            </p:cNvSpPr>
            <p:nvPr/>
          </p:nvSpPr>
          <p:spPr bwMode="auto">
            <a:xfrm>
              <a:off x="725" y="2568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9E9E9E"/>
                  </a:solidFill>
                  <a:latin typeface="Arial Black" panose="020B0A04020102020204" pitchFamily="34" charset="0"/>
                </a:rPr>
                <a:t>Other Individual Service</a:t>
              </a:r>
              <a:endParaRPr lang="en-US" altLang="ko-KR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3" name="AutoShape 10"/>
            <p:cNvSpPr>
              <a:spLocks noChangeArrowheads="1"/>
            </p:cNvSpPr>
            <p:nvPr/>
          </p:nvSpPr>
          <p:spPr bwMode="auto">
            <a:xfrm>
              <a:off x="725" y="2137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9E9E9E"/>
                  </a:solidFill>
                  <a:latin typeface="Arial Black" panose="020B0A04020102020204" pitchFamily="34" charset="0"/>
                </a:rPr>
                <a:t> Recreation, Culture and Sports</a:t>
              </a:r>
              <a:endParaRPr lang="en-US" altLang="ko-KR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4" name="AutoShape 11"/>
            <p:cNvSpPr>
              <a:spLocks noChangeArrowheads="1"/>
            </p:cNvSpPr>
            <p:nvPr/>
          </p:nvSpPr>
          <p:spPr bwMode="auto">
            <a:xfrm>
              <a:off x="725" y="1706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9E9E9E"/>
                  </a:solidFill>
                  <a:latin typeface="Arial Black" panose="020B0A04020102020204" pitchFamily="34" charset="0"/>
                </a:rPr>
                <a:t>Service for Business</a:t>
              </a:r>
              <a:endParaRPr lang="en-US" altLang="ko-KR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5" name="AutoShape 12"/>
            <p:cNvSpPr>
              <a:spLocks noChangeArrowheads="1"/>
            </p:cNvSpPr>
            <p:nvPr/>
          </p:nvSpPr>
          <p:spPr bwMode="auto">
            <a:xfrm>
              <a:off x="725" y="1275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400"/>
                </a:gs>
                <a:gs pos="100000">
                  <a:srgbClr val="FF640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6400"/>
              </a:extrusionClr>
              <a:contourClr>
                <a:srgbClr val="FF640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chemeClr val="bg1"/>
                  </a:solidFill>
                  <a:latin typeface="Arial Black" panose="020B0A04020102020204" pitchFamily="34" charset="0"/>
                </a:rPr>
                <a:t>Financial Institutions and Insurance</a:t>
              </a:r>
              <a:endParaRPr lang="en-US" altLang="ko-KR" sz="2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25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