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  <p:embeddedFont>
      <p:font typeface="Impact" panose="020B0806030902050204" pitchFamily="34" charset="0"/>
      <p:regular r:id="rId5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3145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4440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803275"/>
            <a:ext cx="9144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1908175" y="441325"/>
            <a:ext cx="5327650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b="1" kern="10" spc="-90" dirty="0">
              <a:solidFill>
                <a:srgbClr val="957B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3851275" y="6129338"/>
            <a:ext cx="1441450" cy="360362"/>
            <a:chOff x="2426" y="3861"/>
            <a:chExt cx="908" cy="227"/>
          </a:xfrm>
        </p:grpSpPr>
        <p:sp>
          <p:nvSpPr>
            <p:cNvPr id="2078" name="WordArt 5"/>
            <p:cNvSpPr>
              <a:spLocks noChangeArrowheads="1" noChangeShapeType="1" noTextEdit="1"/>
            </p:cNvSpPr>
            <p:nvPr/>
          </p:nvSpPr>
          <p:spPr bwMode="auto">
            <a:xfrm>
              <a:off x="2426" y="3861"/>
              <a:ext cx="908" cy="13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>
                  <a:solidFill>
                    <a:srgbClr val="957B59"/>
                  </a:solidFill>
                  <a:latin typeface="Impact" panose="020B0806030902050204" pitchFamily="34" charset="0"/>
                </a:rPr>
                <a:t>' LOGOTYPE '</a:t>
              </a:r>
              <a:endParaRPr lang="zh-CN" altLang="en-US" kern="10">
                <a:solidFill>
                  <a:srgbClr val="957B59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079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496" y="4042"/>
              <a:ext cx="770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800" b="1" kern="10">
                  <a:solidFill>
                    <a:srgbClr val="9696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COMPANY LOGOTYPE INSERT</a:t>
              </a:r>
              <a:endParaRPr lang="zh-CN" altLang="en-US" sz="800" b="1" kern="1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53" name="Group 7"/>
          <p:cNvGrpSpPr>
            <a:grpSpLocks/>
          </p:cNvGrpSpPr>
          <p:nvPr/>
        </p:nvGrpSpPr>
        <p:grpSpPr bwMode="auto">
          <a:xfrm>
            <a:off x="1041400" y="1989138"/>
            <a:ext cx="7059613" cy="3421062"/>
            <a:chOff x="656" y="1253"/>
            <a:chExt cx="4447" cy="2155"/>
          </a:xfrm>
        </p:grpSpPr>
        <p:sp>
          <p:nvSpPr>
            <p:cNvPr id="2055" name="AutoShape 8"/>
            <p:cNvSpPr>
              <a:spLocks noChangeArrowheads="1"/>
            </p:cNvSpPr>
            <p:nvPr/>
          </p:nvSpPr>
          <p:spPr bwMode="auto">
            <a:xfrm>
              <a:off x="2175" y="1253"/>
              <a:ext cx="1408" cy="31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64FF"/>
                </a:gs>
                <a:gs pos="100000">
                  <a:srgbClr val="0064FF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ObliqueTop"/>
              <a:lightRig rig="legacyFlat2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64FF"/>
              </a:extrusionClr>
              <a:contourClr>
                <a:srgbClr val="0064FF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chemeClr val="bg1"/>
                  </a:solidFill>
                  <a:latin typeface="Arial Black" panose="020B0A04020102020204" pitchFamily="34" charset="0"/>
                </a:rPr>
                <a:t>Design Inspiration</a:t>
              </a:r>
              <a:endParaRPr lang="en-US" altLang="ko-KR" sz="14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56" name="AutoShape 9"/>
            <p:cNvSpPr>
              <a:spLocks noChangeArrowheads="1"/>
            </p:cNvSpPr>
            <p:nvPr/>
          </p:nvSpPr>
          <p:spPr bwMode="auto">
            <a:xfrm>
              <a:off x="2175" y="1797"/>
              <a:ext cx="1408" cy="31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ObliqueTop"/>
              <a:lightRig rig="legacyFlat2" dir="b"/>
            </a:scene3d>
            <a:sp3d extrusionH="201600"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200">
                  <a:solidFill>
                    <a:srgbClr val="9E9E9E"/>
                  </a:solidFill>
                  <a:latin typeface="Arial Black" panose="020B0A04020102020204" pitchFamily="34" charset="0"/>
                </a:rPr>
                <a:t>Premium Design</a:t>
              </a:r>
              <a:endParaRPr lang="en-US" altLang="ko-KR" sz="1200">
                <a:solidFill>
                  <a:srgbClr val="9E9E9E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57" name="AutoShape 10"/>
            <p:cNvSpPr>
              <a:spLocks noChangeArrowheads="1"/>
            </p:cNvSpPr>
            <p:nvPr/>
          </p:nvSpPr>
          <p:spPr bwMode="auto">
            <a:xfrm>
              <a:off x="656" y="1797"/>
              <a:ext cx="1408" cy="31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ObliqueTop"/>
              <a:lightRig rig="legacyFlat2" dir="b"/>
            </a:scene3d>
            <a:sp3d extrusionH="201600"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200">
                  <a:solidFill>
                    <a:srgbClr val="9E9E9E"/>
                  </a:solidFill>
                  <a:latin typeface="Arial Black" panose="020B0A04020102020204" pitchFamily="34" charset="0"/>
                </a:rPr>
                <a:t>Clarity &amp; Impact</a:t>
              </a:r>
              <a:endParaRPr lang="en-US" altLang="ko-KR" sz="1200">
                <a:solidFill>
                  <a:srgbClr val="9E9E9E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58" name="AutoShape 11"/>
            <p:cNvSpPr>
              <a:spLocks noChangeArrowheads="1"/>
            </p:cNvSpPr>
            <p:nvPr/>
          </p:nvSpPr>
          <p:spPr bwMode="auto">
            <a:xfrm>
              <a:off x="3695" y="1797"/>
              <a:ext cx="1408" cy="31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ObliqueTop"/>
              <a:lightRig rig="legacyFlat2" dir="b"/>
            </a:scene3d>
            <a:sp3d extrusionH="201600"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200">
                  <a:solidFill>
                    <a:srgbClr val="9E9E9E"/>
                  </a:solidFill>
                  <a:latin typeface="Arial Black" panose="020B0A04020102020204" pitchFamily="34" charset="0"/>
                </a:rPr>
                <a:t>Subtle Touch</a:t>
              </a:r>
              <a:endParaRPr lang="en-US" altLang="ko-KR" sz="1200">
                <a:solidFill>
                  <a:srgbClr val="9E9E9E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59" name="AutoShape 12"/>
            <p:cNvSpPr>
              <a:spLocks noChangeArrowheads="1"/>
            </p:cNvSpPr>
            <p:nvPr/>
          </p:nvSpPr>
          <p:spPr bwMode="auto">
            <a:xfrm>
              <a:off x="2175" y="2228"/>
              <a:ext cx="1408" cy="31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0C0C0"/>
                </a:gs>
                <a:gs pos="100000">
                  <a:srgbClr val="C0C0C0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ObliqueTop"/>
              <a:lightRig rig="legacyFlat2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C0C0C0"/>
              </a:extrusionClr>
              <a:contourClr>
                <a:srgbClr val="C0C0C0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200">
                  <a:solidFill>
                    <a:schemeClr val="bg1"/>
                  </a:solidFill>
                  <a:latin typeface="Arial Black" panose="020B0A04020102020204" pitchFamily="34" charset="0"/>
                </a:rPr>
                <a:t>3D Effect</a:t>
              </a:r>
              <a:endParaRPr lang="en-US" altLang="ko-KR" sz="12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60" name="AutoShape 13"/>
            <p:cNvSpPr>
              <a:spLocks noChangeArrowheads="1"/>
            </p:cNvSpPr>
            <p:nvPr/>
          </p:nvSpPr>
          <p:spPr bwMode="auto">
            <a:xfrm>
              <a:off x="656" y="2228"/>
              <a:ext cx="1408" cy="31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0C0C0"/>
                </a:gs>
                <a:gs pos="100000">
                  <a:srgbClr val="C0C0C0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ObliqueTop"/>
              <a:lightRig rig="legacyFlat2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C0C0C0"/>
              </a:extrusionClr>
              <a:contourClr>
                <a:srgbClr val="C0C0C0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200">
                  <a:solidFill>
                    <a:schemeClr val="bg1"/>
                  </a:solidFill>
                  <a:latin typeface="Arial Black" panose="020B0A04020102020204" pitchFamily="34" charset="0"/>
                </a:rPr>
                <a:t>Visual Appealing</a:t>
              </a:r>
              <a:endParaRPr lang="en-US" altLang="ko-KR" sz="12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61" name="AutoShape 14"/>
            <p:cNvSpPr>
              <a:spLocks noChangeArrowheads="1"/>
            </p:cNvSpPr>
            <p:nvPr/>
          </p:nvSpPr>
          <p:spPr bwMode="auto">
            <a:xfrm>
              <a:off x="3695" y="2228"/>
              <a:ext cx="1408" cy="31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0C0C0"/>
                </a:gs>
                <a:gs pos="100000">
                  <a:srgbClr val="C0C0C0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ObliqueTop"/>
              <a:lightRig rig="legacyFlat2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C0C0C0"/>
              </a:extrusionClr>
              <a:contourClr>
                <a:srgbClr val="C0C0C0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200">
                  <a:solidFill>
                    <a:schemeClr val="bg1"/>
                  </a:solidFill>
                  <a:latin typeface="Arial Black" panose="020B0A04020102020204" pitchFamily="34" charset="0"/>
                </a:rPr>
                <a:t>Easy To Use</a:t>
              </a:r>
              <a:endParaRPr lang="en-US" altLang="ko-KR" sz="12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62" name="AutoShape 15"/>
            <p:cNvSpPr>
              <a:spLocks noChangeArrowheads="1"/>
            </p:cNvSpPr>
            <p:nvPr/>
          </p:nvSpPr>
          <p:spPr bwMode="auto">
            <a:xfrm>
              <a:off x="2175" y="2659"/>
              <a:ext cx="1408" cy="31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0C0C0"/>
                </a:gs>
                <a:gs pos="100000">
                  <a:srgbClr val="C0C0C0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ObliqueTop"/>
              <a:lightRig rig="legacyFlat2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C0C0C0"/>
              </a:extrusionClr>
              <a:contourClr>
                <a:srgbClr val="C0C0C0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200">
                  <a:solidFill>
                    <a:schemeClr val="bg1"/>
                  </a:solidFill>
                  <a:latin typeface="Arial Black" panose="020B0A04020102020204" pitchFamily="34" charset="0"/>
                </a:rPr>
                <a:t>Simplicity &amp; Beauty</a:t>
              </a:r>
              <a:endParaRPr lang="en-US" altLang="ko-KR" sz="12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63" name="AutoShape 16"/>
            <p:cNvSpPr>
              <a:spLocks noChangeArrowheads="1"/>
            </p:cNvSpPr>
            <p:nvPr/>
          </p:nvSpPr>
          <p:spPr bwMode="auto">
            <a:xfrm>
              <a:off x="656" y="2659"/>
              <a:ext cx="1408" cy="31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0C0C0"/>
                </a:gs>
                <a:gs pos="100000">
                  <a:srgbClr val="C0C0C0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ObliqueTop"/>
              <a:lightRig rig="legacyFlat2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C0C0C0"/>
              </a:extrusionClr>
              <a:contourClr>
                <a:srgbClr val="C0C0C0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200">
                  <a:solidFill>
                    <a:schemeClr val="bg1"/>
                  </a:solidFill>
                  <a:latin typeface="Arial Black" panose="020B0A04020102020204" pitchFamily="34" charset="0"/>
                </a:rPr>
                <a:t>Stylish Design</a:t>
              </a:r>
              <a:endParaRPr lang="en-US" altLang="ko-KR" sz="12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64" name="AutoShape 17"/>
            <p:cNvSpPr>
              <a:spLocks noChangeArrowheads="1"/>
            </p:cNvSpPr>
            <p:nvPr/>
          </p:nvSpPr>
          <p:spPr bwMode="auto">
            <a:xfrm>
              <a:off x="3695" y="2659"/>
              <a:ext cx="1408" cy="31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0C0C0"/>
                </a:gs>
                <a:gs pos="100000">
                  <a:srgbClr val="C0C0C0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ObliqueTop"/>
              <a:lightRig rig="legacyFlat2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C0C0C0"/>
              </a:extrusionClr>
              <a:contourClr>
                <a:srgbClr val="C0C0C0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200">
                  <a:solidFill>
                    <a:schemeClr val="bg1"/>
                  </a:solidFill>
                  <a:latin typeface="Arial Black" panose="020B0A04020102020204" pitchFamily="34" charset="0"/>
                </a:rPr>
                <a:t>Supreme Design</a:t>
              </a:r>
              <a:endParaRPr lang="en-US" altLang="ko-KR" sz="12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65" name="AutoShape 18"/>
            <p:cNvSpPr>
              <a:spLocks noChangeArrowheads="1"/>
            </p:cNvSpPr>
            <p:nvPr/>
          </p:nvSpPr>
          <p:spPr bwMode="auto">
            <a:xfrm>
              <a:off x="2175" y="3090"/>
              <a:ext cx="1408" cy="31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0C0C0"/>
                </a:gs>
                <a:gs pos="100000">
                  <a:srgbClr val="C0C0C0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ObliqueTop"/>
              <a:lightRig rig="legacyFlat2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C0C0C0"/>
              </a:extrusionClr>
              <a:contourClr>
                <a:srgbClr val="C0C0C0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200">
                  <a:solidFill>
                    <a:schemeClr val="bg1"/>
                  </a:solidFill>
                  <a:latin typeface="Arial Black" panose="020B0A04020102020204" pitchFamily="34" charset="0"/>
                </a:rPr>
                <a:t>Universal Design</a:t>
              </a:r>
              <a:endParaRPr lang="en-US" altLang="ko-KR" sz="12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66" name="AutoShape 19"/>
            <p:cNvSpPr>
              <a:spLocks noChangeArrowheads="1"/>
            </p:cNvSpPr>
            <p:nvPr/>
          </p:nvSpPr>
          <p:spPr bwMode="auto">
            <a:xfrm>
              <a:off x="656" y="3090"/>
              <a:ext cx="1408" cy="31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0C0C0"/>
                </a:gs>
                <a:gs pos="100000">
                  <a:srgbClr val="C0C0C0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ObliqueTop"/>
              <a:lightRig rig="legacyFlat2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C0C0C0"/>
              </a:extrusionClr>
              <a:contourClr>
                <a:srgbClr val="C0C0C0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200">
                  <a:solidFill>
                    <a:schemeClr val="bg1"/>
                  </a:solidFill>
                  <a:latin typeface="Arial Black" panose="020B0A04020102020204" pitchFamily="34" charset="0"/>
                </a:rPr>
                <a:t>Visual Impact</a:t>
              </a:r>
              <a:endParaRPr lang="en-US" altLang="ko-KR" sz="12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67" name="AutoShape 20"/>
            <p:cNvSpPr>
              <a:spLocks noChangeArrowheads="1"/>
            </p:cNvSpPr>
            <p:nvPr/>
          </p:nvSpPr>
          <p:spPr bwMode="auto">
            <a:xfrm>
              <a:off x="3695" y="3090"/>
              <a:ext cx="1408" cy="318"/>
            </a:xfrm>
            <a:prstGeom prst="roundRect">
              <a:avLst>
                <a:gd name="adj" fmla="val 50000"/>
              </a:avLst>
            </a:prstGeom>
            <a:solidFill>
              <a:schemeClr val="tx1">
                <a:alpha val="10196"/>
              </a:schemeClr>
            </a:solidFill>
            <a:ln w="19050" cap="rnd" algn="ctr">
              <a:solidFill>
                <a:srgbClr val="9E9E9E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200">
                  <a:solidFill>
                    <a:srgbClr val="0064FF"/>
                  </a:solidFill>
                  <a:latin typeface="Arial Black" panose="020B0A04020102020204" pitchFamily="34" charset="0"/>
                </a:rPr>
                <a:t>Trendy Design</a:t>
              </a:r>
              <a:endParaRPr lang="en-US" altLang="ko-KR" sz="1200">
                <a:solidFill>
                  <a:srgbClr val="0064FF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68" name="Line 21"/>
            <p:cNvSpPr>
              <a:spLocks noChangeShapeType="1"/>
            </p:cNvSpPr>
            <p:nvPr/>
          </p:nvSpPr>
          <p:spPr bwMode="auto">
            <a:xfrm>
              <a:off x="2880" y="1570"/>
              <a:ext cx="0" cy="227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9" name="Freeform 22"/>
            <p:cNvSpPr>
              <a:spLocks/>
            </p:cNvSpPr>
            <p:nvPr/>
          </p:nvSpPr>
          <p:spPr bwMode="auto">
            <a:xfrm>
              <a:off x="1360" y="1661"/>
              <a:ext cx="3039" cy="136"/>
            </a:xfrm>
            <a:custGeom>
              <a:avLst/>
              <a:gdLst>
                <a:gd name="T0" fmla="*/ 0 w 2881"/>
                <a:gd name="T1" fmla="*/ 136 h 91"/>
                <a:gd name="T2" fmla="*/ 0 w 2881"/>
                <a:gd name="T3" fmla="*/ 0 h 91"/>
                <a:gd name="T4" fmla="*/ 3039 w 2881"/>
                <a:gd name="T5" fmla="*/ 0 h 91"/>
                <a:gd name="T6" fmla="*/ 3039 w 2881"/>
                <a:gd name="T7" fmla="*/ 136 h 9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1"/>
                <a:gd name="T13" fmla="*/ 0 h 91"/>
                <a:gd name="T14" fmla="*/ 2881 w 2881"/>
                <a:gd name="T15" fmla="*/ 91 h 9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1" h="91">
                  <a:moveTo>
                    <a:pt x="0" y="91"/>
                  </a:moveTo>
                  <a:lnTo>
                    <a:pt x="0" y="0"/>
                  </a:lnTo>
                  <a:lnTo>
                    <a:pt x="2881" y="0"/>
                  </a:lnTo>
                  <a:lnTo>
                    <a:pt x="2881" y="91"/>
                  </a:lnTo>
                </a:path>
              </a:pathLst>
            </a:custGeom>
            <a:noFill/>
            <a:ln w="25400" cap="flat" cmpd="sng">
              <a:solidFill>
                <a:srgbClr val="C0C0C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0" name="Line 23"/>
            <p:cNvSpPr>
              <a:spLocks noChangeShapeType="1"/>
            </p:cNvSpPr>
            <p:nvPr/>
          </p:nvSpPr>
          <p:spPr bwMode="auto">
            <a:xfrm>
              <a:off x="1360" y="2115"/>
              <a:ext cx="0" cy="113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1" name="Line 24"/>
            <p:cNvSpPr>
              <a:spLocks noChangeShapeType="1"/>
            </p:cNvSpPr>
            <p:nvPr/>
          </p:nvSpPr>
          <p:spPr bwMode="auto">
            <a:xfrm>
              <a:off x="2880" y="2115"/>
              <a:ext cx="0" cy="113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2" name="Line 25"/>
            <p:cNvSpPr>
              <a:spLocks noChangeShapeType="1"/>
            </p:cNvSpPr>
            <p:nvPr/>
          </p:nvSpPr>
          <p:spPr bwMode="auto">
            <a:xfrm>
              <a:off x="4400" y="2115"/>
              <a:ext cx="0" cy="113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3" name="Line 26"/>
            <p:cNvSpPr>
              <a:spLocks noChangeShapeType="1"/>
            </p:cNvSpPr>
            <p:nvPr/>
          </p:nvSpPr>
          <p:spPr bwMode="auto">
            <a:xfrm>
              <a:off x="1360" y="2546"/>
              <a:ext cx="0" cy="113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4" name="Line 27"/>
            <p:cNvSpPr>
              <a:spLocks noChangeShapeType="1"/>
            </p:cNvSpPr>
            <p:nvPr/>
          </p:nvSpPr>
          <p:spPr bwMode="auto">
            <a:xfrm>
              <a:off x="2880" y="2546"/>
              <a:ext cx="0" cy="113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5" name="Line 28"/>
            <p:cNvSpPr>
              <a:spLocks noChangeShapeType="1"/>
            </p:cNvSpPr>
            <p:nvPr/>
          </p:nvSpPr>
          <p:spPr bwMode="auto">
            <a:xfrm>
              <a:off x="4400" y="2546"/>
              <a:ext cx="0" cy="113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6" name="Line 29"/>
            <p:cNvSpPr>
              <a:spLocks noChangeShapeType="1"/>
            </p:cNvSpPr>
            <p:nvPr/>
          </p:nvSpPr>
          <p:spPr bwMode="auto">
            <a:xfrm>
              <a:off x="1360" y="2976"/>
              <a:ext cx="0" cy="113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7" name="Line 30"/>
            <p:cNvSpPr>
              <a:spLocks noChangeShapeType="1"/>
            </p:cNvSpPr>
            <p:nvPr/>
          </p:nvSpPr>
          <p:spPr bwMode="auto">
            <a:xfrm>
              <a:off x="2880" y="2976"/>
              <a:ext cx="0" cy="113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054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endParaRPr lang="zh-CN" altLang="en-US" sz="2400" b="1" dirty="0">
              <a:latin typeface="Times New Roman" panose="02020603050405020304" pitchFamily="18" charset="0"/>
            </a:endParaRPr>
          </a:p>
          <a:p>
            <a:pPr algn="ctr" eaLnBrk="1" hangingPunct="1"/>
            <a:endParaRPr lang="en-US" altLang="zh-CN" sz="24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53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35</Words>
  <Application>Microsoft Office PowerPoint</Application>
  <PresentationFormat>全屏显示(4:3)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Gulim</vt:lpstr>
      <vt:lpstr>Gulim</vt:lpstr>
      <vt:lpstr>Arial Black</vt:lpstr>
      <vt:lpstr>Times New Roman</vt:lpstr>
      <vt:lpstr>Impact</vt:lpstr>
      <vt:lpstr>디자인 사용자 지정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293</cp:revision>
  <dcterms:created xsi:type="dcterms:W3CDTF">2008-05-05T17:18:36Z</dcterms:created>
  <dcterms:modified xsi:type="dcterms:W3CDTF">2014-03-12T10:01:40Z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