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48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718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8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8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079500" y="1808163"/>
            <a:ext cx="7561263" cy="3636962"/>
            <a:chOff x="680" y="1139"/>
            <a:chExt cx="4763" cy="2291"/>
          </a:xfrm>
        </p:grpSpPr>
        <p:sp>
          <p:nvSpPr>
            <p:cNvPr id="2055" name="Rectangle 8"/>
            <p:cNvSpPr>
              <a:spLocks noChangeArrowheads="1"/>
            </p:cNvSpPr>
            <p:nvPr/>
          </p:nvSpPr>
          <p:spPr bwMode="auto">
            <a:xfrm>
              <a:off x="680" y="3125"/>
              <a:ext cx="4173" cy="20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56" name="Rectangle 9"/>
            <p:cNvSpPr>
              <a:spLocks noChangeArrowheads="1"/>
            </p:cNvSpPr>
            <p:nvPr/>
          </p:nvSpPr>
          <p:spPr bwMode="auto">
            <a:xfrm>
              <a:off x="680" y="2717"/>
              <a:ext cx="4173" cy="40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57" name="Freeform 10"/>
            <p:cNvSpPr>
              <a:spLocks/>
            </p:cNvSpPr>
            <p:nvPr/>
          </p:nvSpPr>
          <p:spPr bwMode="auto">
            <a:xfrm>
              <a:off x="4853" y="2616"/>
              <a:ext cx="408" cy="611"/>
            </a:xfrm>
            <a:custGeom>
              <a:avLst/>
              <a:gdLst>
                <a:gd name="T0" fmla="*/ 0 w 408"/>
                <a:gd name="T1" fmla="*/ 0 h 611"/>
                <a:gd name="T2" fmla="*/ 0 w 408"/>
                <a:gd name="T3" fmla="*/ 611 h 611"/>
                <a:gd name="T4" fmla="*/ 408 w 408"/>
                <a:gd name="T5" fmla="*/ 305 h 611"/>
                <a:gd name="T6" fmla="*/ 0 w 408"/>
                <a:gd name="T7" fmla="*/ 0 h 6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611"/>
                <a:gd name="T14" fmla="*/ 408 w 408"/>
                <a:gd name="T15" fmla="*/ 611 h 6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611">
                  <a:moveTo>
                    <a:pt x="0" y="0"/>
                  </a:moveTo>
                  <a:lnTo>
                    <a:pt x="0" y="611"/>
                  </a:lnTo>
                  <a:lnTo>
                    <a:pt x="408" y="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8" name="Freeform 11"/>
            <p:cNvSpPr>
              <a:spLocks/>
            </p:cNvSpPr>
            <p:nvPr/>
          </p:nvSpPr>
          <p:spPr bwMode="auto">
            <a:xfrm>
              <a:off x="4853" y="2921"/>
              <a:ext cx="408" cy="509"/>
            </a:xfrm>
            <a:custGeom>
              <a:avLst/>
              <a:gdLst>
                <a:gd name="T0" fmla="*/ 0 w 408"/>
                <a:gd name="T1" fmla="*/ 306 h 509"/>
                <a:gd name="T2" fmla="*/ 0 w 408"/>
                <a:gd name="T3" fmla="*/ 509 h 509"/>
                <a:gd name="T4" fmla="*/ 408 w 408"/>
                <a:gd name="T5" fmla="*/ 204 h 509"/>
                <a:gd name="T6" fmla="*/ 408 w 408"/>
                <a:gd name="T7" fmla="*/ 0 h 509"/>
                <a:gd name="T8" fmla="*/ 0 w 408"/>
                <a:gd name="T9" fmla="*/ 306 h 5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8"/>
                <a:gd name="T16" fmla="*/ 0 h 509"/>
                <a:gd name="T17" fmla="*/ 408 w 408"/>
                <a:gd name="T18" fmla="*/ 509 h 5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8" h="509">
                  <a:moveTo>
                    <a:pt x="0" y="306"/>
                  </a:moveTo>
                  <a:lnTo>
                    <a:pt x="0" y="509"/>
                  </a:lnTo>
                  <a:lnTo>
                    <a:pt x="408" y="204"/>
                  </a:lnTo>
                  <a:lnTo>
                    <a:pt x="408" y="0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28" name="Oval 12"/>
            <p:cNvSpPr>
              <a:spLocks noChangeArrowheads="1"/>
            </p:cNvSpPr>
            <p:nvPr/>
          </p:nvSpPr>
          <p:spPr bwMode="auto">
            <a:xfrm>
              <a:off x="883" y="2724"/>
              <a:ext cx="657" cy="385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57647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429" name="AutoShape 13"/>
            <p:cNvSpPr>
              <a:spLocks noChangeArrowheads="1"/>
            </p:cNvSpPr>
            <p:nvPr/>
          </p:nvSpPr>
          <p:spPr bwMode="auto">
            <a:xfrm>
              <a:off x="1019" y="2293"/>
              <a:ext cx="408" cy="734"/>
            </a:xfrm>
            <a:prstGeom prst="can">
              <a:avLst>
                <a:gd name="adj" fmla="val 59318"/>
              </a:avLst>
            </a:pr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430" name="Oval 14"/>
            <p:cNvSpPr>
              <a:spLocks noChangeArrowheads="1"/>
            </p:cNvSpPr>
            <p:nvPr/>
          </p:nvSpPr>
          <p:spPr bwMode="auto">
            <a:xfrm>
              <a:off x="1540" y="2724"/>
              <a:ext cx="657" cy="385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57647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431" name="AutoShape 15"/>
            <p:cNvSpPr>
              <a:spLocks noChangeArrowheads="1"/>
            </p:cNvSpPr>
            <p:nvPr/>
          </p:nvSpPr>
          <p:spPr bwMode="auto">
            <a:xfrm>
              <a:off x="1676" y="2066"/>
              <a:ext cx="408" cy="961"/>
            </a:xfrm>
            <a:prstGeom prst="can">
              <a:avLst>
                <a:gd name="adj" fmla="val 59266"/>
              </a:avLst>
            </a:pr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432" name="Oval 16"/>
            <p:cNvSpPr>
              <a:spLocks noChangeArrowheads="1"/>
            </p:cNvSpPr>
            <p:nvPr/>
          </p:nvSpPr>
          <p:spPr bwMode="auto">
            <a:xfrm>
              <a:off x="2198" y="2724"/>
              <a:ext cx="657" cy="385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57647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433" name="AutoShape 17"/>
            <p:cNvSpPr>
              <a:spLocks noChangeArrowheads="1"/>
            </p:cNvSpPr>
            <p:nvPr/>
          </p:nvSpPr>
          <p:spPr bwMode="auto">
            <a:xfrm>
              <a:off x="2334" y="1862"/>
              <a:ext cx="408" cy="1165"/>
            </a:xfrm>
            <a:prstGeom prst="can">
              <a:avLst>
                <a:gd name="adj" fmla="val 55151"/>
              </a:avLst>
            </a:pr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434" name="Oval 18"/>
            <p:cNvSpPr>
              <a:spLocks noChangeArrowheads="1"/>
            </p:cNvSpPr>
            <p:nvPr/>
          </p:nvSpPr>
          <p:spPr bwMode="auto">
            <a:xfrm>
              <a:off x="2856" y="2724"/>
              <a:ext cx="657" cy="385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57647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435" name="AutoShape 19"/>
            <p:cNvSpPr>
              <a:spLocks noChangeArrowheads="1"/>
            </p:cNvSpPr>
            <p:nvPr/>
          </p:nvSpPr>
          <p:spPr bwMode="auto">
            <a:xfrm>
              <a:off x="2992" y="1635"/>
              <a:ext cx="408" cy="1392"/>
            </a:xfrm>
            <a:prstGeom prst="can">
              <a:avLst>
                <a:gd name="adj" fmla="val 56989"/>
              </a:avLst>
            </a:pr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436" name="Oval 20"/>
            <p:cNvSpPr>
              <a:spLocks noChangeArrowheads="1"/>
            </p:cNvSpPr>
            <p:nvPr/>
          </p:nvSpPr>
          <p:spPr bwMode="auto">
            <a:xfrm>
              <a:off x="3513" y="2724"/>
              <a:ext cx="657" cy="385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57647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8" name="AutoShape 21"/>
            <p:cNvSpPr>
              <a:spLocks noChangeArrowheads="1"/>
            </p:cNvSpPr>
            <p:nvPr/>
          </p:nvSpPr>
          <p:spPr bwMode="auto">
            <a:xfrm>
              <a:off x="3649" y="1408"/>
              <a:ext cx="408" cy="1619"/>
            </a:xfrm>
            <a:prstGeom prst="can">
              <a:avLst>
                <a:gd name="adj" fmla="val 56381"/>
              </a:avLst>
            </a:prstGeom>
            <a:gradFill rotWithShape="0">
              <a:gsLst>
                <a:gs pos="0">
                  <a:srgbClr val="0049B9"/>
                </a:gs>
                <a:gs pos="50000">
                  <a:srgbClr val="0064FF"/>
                </a:gs>
                <a:gs pos="100000">
                  <a:srgbClr val="0049B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9" name="Text Box 22"/>
            <p:cNvSpPr txBox="1">
              <a:spLocks noChangeArrowheads="1"/>
            </p:cNvSpPr>
            <p:nvPr/>
          </p:nvSpPr>
          <p:spPr bwMode="auto">
            <a:xfrm>
              <a:off x="971" y="3140"/>
              <a:ext cx="5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Value 1</a:t>
              </a:r>
            </a:p>
          </p:txBody>
        </p:sp>
        <p:sp>
          <p:nvSpPr>
            <p:cNvPr id="2070" name="Text Box 23"/>
            <p:cNvSpPr txBox="1">
              <a:spLocks noChangeArrowheads="1"/>
            </p:cNvSpPr>
            <p:nvPr/>
          </p:nvSpPr>
          <p:spPr bwMode="auto">
            <a:xfrm>
              <a:off x="1629" y="3140"/>
              <a:ext cx="5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Value 2</a:t>
              </a:r>
            </a:p>
          </p:txBody>
        </p:sp>
        <p:sp>
          <p:nvSpPr>
            <p:cNvPr id="2071" name="Text Box 24"/>
            <p:cNvSpPr txBox="1">
              <a:spLocks noChangeArrowheads="1"/>
            </p:cNvSpPr>
            <p:nvPr/>
          </p:nvSpPr>
          <p:spPr bwMode="auto">
            <a:xfrm>
              <a:off x="2287" y="3140"/>
              <a:ext cx="5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Value 3</a:t>
              </a:r>
            </a:p>
          </p:txBody>
        </p:sp>
        <p:sp>
          <p:nvSpPr>
            <p:cNvPr id="2072" name="Text Box 25"/>
            <p:cNvSpPr txBox="1">
              <a:spLocks noChangeArrowheads="1"/>
            </p:cNvSpPr>
            <p:nvPr/>
          </p:nvSpPr>
          <p:spPr bwMode="auto">
            <a:xfrm>
              <a:off x="2945" y="3140"/>
              <a:ext cx="5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Value 4</a:t>
              </a:r>
            </a:p>
          </p:txBody>
        </p:sp>
        <p:sp>
          <p:nvSpPr>
            <p:cNvPr id="2073" name="Text Box 26"/>
            <p:cNvSpPr txBox="1">
              <a:spLocks noChangeArrowheads="1"/>
            </p:cNvSpPr>
            <p:nvPr/>
          </p:nvSpPr>
          <p:spPr bwMode="auto">
            <a:xfrm>
              <a:off x="3603" y="3140"/>
              <a:ext cx="5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rgbClr val="FFCC00"/>
                  </a:solidFill>
                  <a:latin typeface="Arial Black" panose="020B0A04020102020204" pitchFamily="34" charset="0"/>
                </a:rPr>
                <a:t>Value 5</a:t>
              </a:r>
            </a:p>
          </p:txBody>
        </p:sp>
        <p:sp>
          <p:nvSpPr>
            <p:cNvPr id="2074" name="Text Box 27"/>
            <p:cNvSpPr txBox="1">
              <a:spLocks noChangeArrowheads="1"/>
            </p:cNvSpPr>
            <p:nvPr/>
          </p:nvSpPr>
          <p:spPr bwMode="auto">
            <a:xfrm>
              <a:off x="1017" y="2568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600">
                  <a:solidFill>
                    <a:srgbClr val="5F5F5F"/>
                  </a:solidFill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2075" name="Text Box 28"/>
            <p:cNvSpPr txBox="1">
              <a:spLocks noChangeArrowheads="1"/>
            </p:cNvSpPr>
            <p:nvPr/>
          </p:nvSpPr>
          <p:spPr bwMode="auto">
            <a:xfrm>
              <a:off x="1675" y="2341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600">
                  <a:solidFill>
                    <a:srgbClr val="5F5F5F"/>
                  </a:solidFill>
                  <a:latin typeface="Arial Black" panose="020B0A04020102020204" pitchFamily="34" charset="0"/>
                </a:rPr>
                <a:t>15</a:t>
              </a:r>
            </a:p>
          </p:txBody>
        </p:sp>
        <p:sp>
          <p:nvSpPr>
            <p:cNvPr id="2076" name="Text Box 29"/>
            <p:cNvSpPr txBox="1">
              <a:spLocks noChangeArrowheads="1"/>
            </p:cNvSpPr>
            <p:nvPr/>
          </p:nvSpPr>
          <p:spPr bwMode="auto">
            <a:xfrm>
              <a:off x="2332" y="2129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600">
                  <a:solidFill>
                    <a:srgbClr val="5F5F5F"/>
                  </a:solidFill>
                  <a:latin typeface="Arial Black" panose="020B0A04020102020204" pitchFamily="34" charset="0"/>
                </a:rPr>
                <a:t>20</a:t>
              </a:r>
            </a:p>
          </p:txBody>
        </p:sp>
        <p:sp>
          <p:nvSpPr>
            <p:cNvPr id="2077" name="Text Box 30"/>
            <p:cNvSpPr txBox="1">
              <a:spLocks noChangeArrowheads="1"/>
            </p:cNvSpPr>
            <p:nvPr/>
          </p:nvSpPr>
          <p:spPr bwMode="auto">
            <a:xfrm>
              <a:off x="2990" y="1902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600">
                  <a:solidFill>
                    <a:srgbClr val="5F5F5F"/>
                  </a:solidFill>
                  <a:latin typeface="Arial Black" panose="020B0A04020102020204" pitchFamily="34" charset="0"/>
                </a:rPr>
                <a:t>25</a:t>
              </a:r>
            </a:p>
          </p:txBody>
        </p:sp>
        <p:sp>
          <p:nvSpPr>
            <p:cNvPr id="2078" name="Text Box 31"/>
            <p:cNvSpPr txBox="1">
              <a:spLocks noChangeArrowheads="1"/>
            </p:cNvSpPr>
            <p:nvPr/>
          </p:nvSpPr>
          <p:spPr bwMode="auto">
            <a:xfrm>
              <a:off x="3648" y="1675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600">
                  <a:solidFill>
                    <a:schemeClr val="bg1"/>
                  </a:solidFill>
                  <a:latin typeface="Arial Black" panose="020B0A04020102020204" pitchFamily="34" charset="0"/>
                </a:rPr>
                <a:t>30</a:t>
              </a:r>
            </a:p>
          </p:txBody>
        </p:sp>
        <p:sp>
          <p:nvSpPr>
            <p:cNvPr id="2079" name="Text Box 32"/>
            <p:cNvSpPr txBox="1">
              <a:spLocks noChangeArrowheads="1"/>
            </p:cNvSpPr>
            <p:nvPr/>
          </p:nvSpPr>
          <p:spPr bwMode="auto">
            <a:xfrm>
              <a:off x="4196" y="1412"/>
              <a:ext cx="1247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0064FF"/>
                  </a:solidFill>
                  <a:latin typeface="Arial Black" panose="020B0A04020102020204" pitchFamily="34" charset="0"/>
                </a:rPr>
                <a:t>More choices</a:t>
              </a:r>
            </a:p>
            <a:p>
              <a:pPr eaLnBrk="1" hangingPunct="1"/>
              <a:r>
                <a:rPr lang="en-US" altLang="ko-KR" sz="1400">
                  <a:solidFill>
                    <a:srgbClr val="0064FF"/>
                  </a:solidFill>
                  <a:latin typeface="Arial Black" panose="020B0A04020102020204" pitchFamily="34" charset="0"/>
                </a:rPr>
                <a:t>and visual trends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It’s about giving you the variety you need to meet the design on your mind. 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We create powerpoint templates based on new visual trends that’s fresh, relevant and always on the cutting edge.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80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4195" y="2772"/>
              <a:ext cx="658" cy="15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90">
                  <a:solidFill>
                    <a:schemeClr val="bg1"/>
                  </a:solidFill>
                  <a:latin typeface="Arial Black" panose="020B0A04020102020204" pitchFamily="34" charset="0"/>
                </a:rPr>
                <a:t>3D</a:t>
              </a:r>
              <a:endParaRPr lang="zh-CN" altLang="en-US" kern="10" spc="-9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81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4218" y="2977"/>
              <a:ext cx="612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latin typeface="Arial Black" panose="020B0A04020102020204" pitchFamily="34" charset="0"/>
                </a:rPr>
                <a:t>EFFECT</a:t>
              </a:r>
              <a:endParaRPr lang="zh-CN" altLang="en-US" kern="10" spc="-45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2082" name="Group 35"/>
            <p:cNvGrpSpPr>
              <a:grpSpLocks/>
            </p:cNvGrpSpPr>
            <p:nvPr/>
          </p:nvGrpSpPr>
          <p:grpSpPr bwMode="auto">
            <a:xfrm>
              <a:off x="680" y="1139"/>
              <a:ext cx="1315" cy="544"/>
              <a:chOff x="884" y="4700"/>
              <a:chExt cx="1315" cy="544"/>
            </a:xfrm>
          </p:grpSpPr>
          <p:sp>
            <p:nvSpPr>
              <p:cNvPr id="2083" name="AutoShape 36"/>
              <p:cNvSpPr>
                <a:spLocks noChangeArrowheads="1"/>
              </p:cNvSpPr>
              <p:nvPr/>
            </p:nvSpPr>
            <p:spPr bwMode="auto">
              <a:xfrm>
                <a:off x="884" y="4700"/>
                <a:ext cx="1315" cy="544"/>
              </a:xfrm>
              <a:prstGeom prst="roundRect">
                <a:avLst>
                  <a:gd name="adj" fmla="val 6616"/>
                </a:avLst>
              </a:prstGeom>
              <a:solidFill>
                <a:schemeClr val="tx1">
                  <a:alpha val="10196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4" name="Text Box 37"/>
              <p:cNvSpPr txBox="1">
                <a:spLocks noChangeArrowheads="1"/>
              </p:cNvSpPr>
              <p:nvPr/>
            </p:nvSpPr>
            <p:spPr bwMode="auto">
              <a:xfrm>
                <a:off x="1247" y="4814"/>
                <a:ext cx="86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000">
                    <a:solidFill>
                      <a:srgbClr val="0064FF"/>
                    </a:solidFill>
                    <a:latin typeface="Arial Black" panose="020B0A04020102020204" pitchFamily="34" charset="0"/>
                  </a:rPr>
                  <a:t>Visual Appealing</a:t>
                </a:r>
              </a:p>
            </p:txBody>
          </p:sp>
          <p:sp>
            <p:nvSpPr>
              <p:cNvPr id="2085" name="Text Box 38"/>
              <p:cNvSpPr txBox="1">
                <a:spLocks noChangeArrowheads="1"/>
              </p:cNvSpPr>
              <p:nvPr/>
            </p:nvSpPr>
            <p:spPr bwMode="auto">
              <a:xfrm>
                <a:off x="1247" y="5000"/>
                <a:ext cx="86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Subtle Touch</a:t>
                </a:r>
              </a:p>
            </p:txBody>
          </p:sp>
          <p:sp>
            <p:nvSpPr>
              <p:cNvPr id="2086" name="AutoShape 39"/>
              <p:cNvSpPr>
                <a:spLocks noChangeArrowheads="1"/>
              </p:cNvSpPr>
              <p:nvPr/>
            </p:nvSpPr>
            <p:spPr bwMode="auto">
              <a:xfrm>
                <a:off x="1019" y="4768"/>
                <a:ext cx="149" cy="182"/>
              </a:xfrm>
              <a:prstGeom prst="can">
                <a:avLst>
                  <a:gd name="adj" fmla="val 61074"/>
                </a:avLst>
              </a:prstGeom>
              <a:gradFill rotWithShape="0">
                <a:gsLst>
                  <a:gs pos="0">
                    <a:srgbClr val="0049B9"/>
                  </a:gs>
                  <a:gs pos="50000">
                    <a:srgbClr val="0064FF"/>
                  </a:gs>
                  <a:gs pos="100000">
                    <a:srgbClr val="0049B9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60456" name="AutoShape 40"/>
              <p:cNvSpPr>
                <a:spLocks noChangeArrowheads="1"/>
              </p:cNvSpPr>
              <p:nvPr/>
            </p:nvSpPr>
            <p:spPr bwMode="auto">
              <a:xfrm>
                <a:off x="1019" y="4994"/>
                <a:ext cx="149" cy="182"/>
              </a:xfrm>
              <a:prstGeom prst="can">
                <a:avLst>
                  <a:gd name="adj" fmla="val 61074"/>
                </a:avLst>
              </a:pr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72549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205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68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