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69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68425" y="3498850"/>
            <a:ext cx="1222375" cy="1223963"/>
            <a:chOff x="502" y="3882"/>
            <a:chExt cx="1631" cy="1632"/>
          </a:xfrm>
        </p:grpSpPr>
        <p:sp>
          <p:nvSpPr>
            <p:cNvPr id="96259" name="Oval 3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65" name="Oval 4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027" name="Text Box 5"/>
          <p:cNvSpPr txBox="1">
            <a:spLocks noChangeArrowheads="1"/>
          </p:cNvSpPr>
          <p:nvPr/>
        </p:nvSpPr>
        <p:spPr bwMode="auto">
          <a:xfrm>
            <a:off x="0" y="803275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WordArt 6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30" name="Oval 10"/>
          <p:cNvSpPr>
            <a:spLocks noChangeArrowheads="1"/>
          </p:cNvSpPr>
          <p:nvPr/>
        </p:nvSpPr>
        <p:spPr bwMode="auto">
          <a:xfrm>
            <a:off x="2735263" y="4075113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1" name="Oval 11"/>
          <p:cNvSpPr>
            <a:spLocks noChangeArrowheads="1"/>
          </p:cNvSpPr>
          <p:nvPr/>
        </p:nvSpPr>
        <p:spPr bwMode="auto">
          <a:xfrm>
            <a:off x="827088" y="2165350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2" name="Oval 12"/>
          <p:cNvSpPr>
            <a:spLocks noChangeArrowheads="1"/>
          </p:cNvSpPr>
          <p:nvPr/>
        </p:nvSpPr>
        <p:spPr bwMode="auto">
          <a:xfrm>
            <a:off x="4643438" y="2166938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3" name="Oval 13"/>
          <p:cNvSpPr>
            <a:spLocks noChangeArrowheads="1"/>
          </p:cNvSpPr>
          <p:nvPr/>
        </p:nvSpPr>
        <p:spPr bwMode="auto">
          <a:xfrm>
            <a:off x="4102100" y="3498850"/>
            <a:ext cx="1225550" cy="1225550"/>
          </a:xfrm>
          <a:prstGeom prst="ellipse">
            <a:avLst/>
          </a:prstGeom>
          <a:solidFill>
            <a:schemeClr val="bg1">
              <a:alpha val="25098"/>
            </a:schemeClr>
          </a:solidFill>
          <a:ln w="19050" cap="rnd" algn="ctr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 flipH="1">
            <a:off x="2052638" y="2778125"/>
            <a:ext cx="539750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5" name="Line 15"/>
          <p:cNvSpPr>
            <a:spLocks noChangeShapeType="1"/>
          </p:cNvSpPr>
          <p:nvPr/>
        </p:nvSpPr>
        <p:spPr bwMode="auto">
          <a:xfrm flipH="1">
            <a:off x="4103688" y="2778125"/>
            <a:ext cx="539750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 flipH="1">
            <a:off x="3348038" y="3533775"/>
            <a:ext cx="0" cy="541338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7" name="Line 17"/>
          <p:cNvSpPr>
            <a:spLocks noChangeShapeType="1"/>
          </p:cNvSpPr>
          <p:nvPr/>
        </p:nvSpPr>
        <p:spPr bwMode="auto">
          <a:xfrm flipH="1">
            <a:off x="2411413" y="3282950"/>
            <a:ext cx="396875" cy="395288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8" name="Line 18"/>
          <p:cNvSpPr>
            <a:spLocks noChangeShapeType="1"/>
          </p:cNvSpPr>
          <p:nvPr/>
        </p:nvSpPr>
        <p:spPr bwMode="auto">
          <a:xfrm>
            <a:off x="3887788" y="3282950"/>
            <a:ext cx="396875" cy="395288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39" name="Group 19"/>
          <p:cNvGrpSpPr>
            <a:grpSpLocks/>
          </p:cNvGrpSpPr>
          <p:nvPr/>
        </p:nvGrpSpPr>
        <p:grpSpPr bwMode="auto">
          <a:xfrm>
            <a:off x="2592388" y="2022475"/>
            <a:ext cx="1511300" cy="1512888"/>
            <a:chOff x="1179" y="1185"/>
            <a:chExt cx="952" cy="953"/>
          </a:xfrm>
        </p:grpSpPr>
        <p:grpSp>
          <p:nvGrpSpPr>
            <p:cNvPr id="1056" name="Group 20"/>
            <p:cNvGrpSpPr>
              <a:grpSpLocks/>
            </p:cNvGrpSpPr>
            <p:nvPr/>
          </p:nvGrpSpPr>
          <p:grpSpPr bwMode="auto">
            <a:xfrm>
              <a:off x="1179" y="1185"/>
              <a:ext cx="952" cy="953"/>
              <a:chOff x="502" y="3882"/>
              <a:chExt cx="1631" cy="1632"/>
            </a:xfrm>
          </p:grpSpPr>
          <p:sp>
            <p:nvSpPr>
              <p:cNvPr id="1060" name="Oval 21"/>
              <p:cNvSpPr>
                <a:spLocks noChangeArrowheads="1"/>
              </p:cNvSpPr>
              <p:nvPr/>
            </p:nvSpPr>
            <p:spPr bwMode="auto">
              <a:xfrm>
                <a:off x="502" y="3882"/>
                <a:ext cx="1631" cy="1632"/>
              </a:xfrm>
              <a:prstGeom prst="ellipse">
                <a:avLst/>
              </a:prstGeom>
              <a:gradFill rotWithShape="1">
                <a:gsLst>
                  <a:gs pos="0">
                    <a:srgbClr val="FF6400"/>
                  </a:gs>
                  <a:gs pos="100000">
                    <a:srgbClr val="6025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1" name="Oval 22"/>
              <p:cNvSpPr>
                <a:spLocks noChangeArrowheads="1"/>
              </p:cNvSpPr>
              <p:nvPr/>
            </p:nvSpPr>
            <p:spPr bwMode="auto">
              <a:xfrm>
                <a:off x="836" y="4160"/>
                <a:ext cx="310" cy="312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57" name="Group 23"/>
            <p:cNvGrpSpPr>
              <a:grpSpLocks/>
            </p:cNvGrpSpPr>
            <p:nvPr/>
          </p:nvGrpSpPr>
          <p:grpSpPr bwMode="auto">
            <a:xfrm>
              <a:off x="1338" y="1525"/>
              <a:ext cx="634" cy="249"/>
              <a:chOff x="1338" y="1525"/>
              <a:chExt cx="634" cy="249"/>
            </a:xfrm>
          </p:grpSpPr>
          <p:sp>
            <p:nvSpPr>
              <p:cNvPr id="1058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525"/>
                <a:ext cx="634" cy="13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DESIGN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059" name="WordArt 2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706"/>
                <a:ext cx="634" cy="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INSPIRATION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1040" name="WordArt 26"/>
          <p:cNvSpPr>
            <a:spLocks noChangeArrowheads="1" noChangeShapeType="1" noTextEdit="1"/>
          </p:cNvSpPr>
          <p:nvPr/>
        </p:nvSpPr>
        <p:spPr bwMode="auto">
          <a:xfrm>
            <a:off x="2843213" y="4651375"/>
            <a:ext cx="1009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chemeClr val="bg1"/>
                </a:soli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</a:rPr>
              <a:t>Manufacturing</a:t>
            </a:r>
            <a:endParaRPr lang="zh-CN" altLang="en-US" kern="10" spc="-45">
              <a:solidFill>
                <a:schemeClr val="bg1"/>
              </a:solidFill>
              <a:effectLst>
                <a:outerShdw dist="17961" dir="2700000" algn="ctr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41" name="WordArt 27"/>
          <p:cNvSpPr>
            <a:spLocks noChangeArrowheads="1" noChangeShapeType="1" noTextEdit="1"/>
          </p:cNvSpPr>
          <p:nvPr/>
        </p:nvSpPr>
        <p:spPr bwMode="auto">
          <a:xfrm>
            <a:off x="4248150" y="4060825"/>
            <a:ext cx="936625" cy="122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chemeClr val="bg1"/>
                </a:soli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</a:rPr>
              <a:t>Construction</a:t>
            </a:r>
            <a:endParaRPr lang="zh-CN" altLang="en-US" kern="10" spc="-45">
              <a:solidFill>
                <a:schemeClr val="bg1"/>
              </a:solidFill>
              <a:effectLst>
                <a:outerShdw dist="17961" dir="2700000" algn="ctr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42" name="WordArt 28"/>
          <p:cNvSpPr>
            <a:spLocks noChangeArrowheads="1" noChangeShapeType="1" noTextEdit="1"/>
          </p:cNvSpPr>
          <p:nvPr/>
        </p:nvSpPr>
        <p:spPr bwMode="auto">
          <a:xfrm>
            <a:off x="5006975" y="2706688"/>
            <a:ext cx="501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chemeClr val="bg1"/>
                </a:soli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</a:rPr>
              <a:t>Clarity</a:t>
            </a:r>
            <a:endParaRPr lang="zh-CN" altLang="en-US" kern="10" spc="-45">
              <a:solidFill>
                <a:schemeClr val="bg1"/>
              </a:solidFill>
              <a:effectLst>
                <a:outerShdw dist="17961" dir="2700000" algn="ctr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43" name="WordArt 29"/>
          <p:cNvSpPr>
            <a:spLocks noChangeArrowheads="1" noChangeShapeType="1" noTextEdit="1"/>
          </p:cNvSpPr>
          <p:nvPr/>
        </p:nvSpPr>
        <p:spPr bwMode="auto">
          <a:xfrm>
            <a:off x="1187450" y="2706688"/>
            <a:ext cx="501650" cy="14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chemeClr val="bg1"/>
                </a:soli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anose="020B0A04020102020204" pitchFamily="34" charset="0"/>
              </a:rPr>
              <a:t>Impact</a:t>
            </a:r>
            <a:endParaRPr lang="zh-CN" altLang="en-US" kern="10" spc="-45">
              <a:solidFill>
                <a:schemeClr val="bg1"/>
              </a:solidFill>
              <a:effectLst>
                <a:outerShdw dist="17961" dir="2700000" algn="ctr" rotWithShape="0">
                  <a:schemeClr val="tx1">
                    <a:alpha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44" name="WordArt 30"/>
          <p:cNvSpPr>
            <a:spLocks noChangeArrowheads="1" noChangeShapeType="1" noTextEdit="1"/>
          </p:cNvSpPr>
          <p:nvPr/>
        </p:nvSpPr>
        <p:spPr bwMode="auto">
          <a:xfrm>
            <a:off x="1655763" y="4059238"/>
            <a:ext cx="64770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spc="-45">
                <a:solidFill>
                  <a:srgbClr val="333333"/>
                </a:solidFill>
                <a:latin typeface="Arial Black" panose="020B0A04020102020204" pitchFamily="34" charset="0"/>
              </a:rPr>
              <a:t>Premium</a:t>
            </a:r>
            <a:endParaRPr lang="zh-CN" altLang="en-US" kern="10" spc="-45">
              <a:solidFill>
                <a:srgbClr val="333333"/>
              </a:solidFill>
              <a:latin typeface="Arial Black" panose="020B0A04020102020204" pitchFamily="34" charset="0"/>
            </a:endParaRPr>
          </a:p>
        </p:txBody>
      </p:sp>
      <p:sp>
        <p:nvSpPr>
          <p:cNvPr id="1045" name="AutoShape 31"/>
          <p:cNvSpPr>
            <a:spLocks noChangeArrowheads="1"/>
          </p:cNvSpPr>
          <p:nvPr/>
        </p:nvSpPr>
        <p:spPr bwMode="auto">
          <a:xfrm>
            <a:off x="6337300" y="4038600"/>
            <a:ext cx="2087563" cy="1008063"/>
          </a:xfrm>
          <a:prstGeom prst="roundRect">
            <a:avLst>
              <a:gd name="adj" fmla="val 6616"/>
            </a:avLst>
          </a:prstGeom>
          <a:solidFill>
            <a:schemeClr val="tx1">
              <a:alpha val="25098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13563" y="4225925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FFB400"/>
                </a:solidFill>
                <a:latin typeface="Arial Black" panose="020B0A04020102020204" pitchFamily="34" charset="0"/>
              </a:rPr>
              <a:t>Visual Appealing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1047" name="Text Box 33"/>
          <p:cNvSpPr txBox="1">
            <a:spLocks noChangeArrowheads="1"/>
          </p:cNvSpPr>
          <p:nvPr/>
        </p:nvSpPr>
        <p:spPr bwMode="auto">
          <a:xfrm>
            <a:off x="6913563" y="4622800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 Black" panose="020B0A04020102020204" pitchFamily="34" charset="0"/>
              </a:rPr>
              <a:t>Subtle Touch</a:t>
            </a:r>
          </a:p>
        </p:txBody>
      </p:sp>
      <p:grpSp>
        <p:nvGrpSpPr>
          <p:cNvPr id="1048" name="Group 34"/>
          <p:cNvGrpSpPr>
            <a:grpSpLocks/>
          </p:cNvGrpSpPr>
          <p:nvPr/>
        </p:nvGrpSpPr>
        <p:grpSpPr bwMode="auto">
          <a:xfrm>
            <a:off x="6516688" y="4183063"/>
            <a:ext cx="325437" cy="325437"/>
            <a:chOff x="502" y="3882"/>
            <a:chExt cx="1631" cy="1632"/>
          </a:xfrm>
        </p:grpSpPr>
        <p:sp>
          <p:nvSpPr>
            <p:cNvPr id="1054" name="Oval 35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1">
              <a:gsLst>
                <a:gs pos="0">
                  <a:srgbClr val="FF6400"/>
                </a:gs>
                <a:gs pos="100000">
                  <a:srgbClr val="6025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5" name="Oval 36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049" name="Group 37"/>
          <p:cNvGrpSpPr>
            <a:grpSpLocks/>
          </p:cNvGrpSpPr>
          <p:nvPr/>
        </p:nvGrpSpPr>
        <p:grpSpPr bwMode="auto">
          <a:xfrm>
            <a:off x="6516688" y="4578350"/>
            <a:ext cx="325437" cy="325438"/>
            <a:chOff x="502" y="3882"/>
            <a:chExt cx="1631" cy="1632"/>
          </a:xfrm>
        </p:grpSpPr>
        <p:sp>
          <p:nvSpPr>
            <p:cNvPr id="96294" name="Oval 38"/>
            <p:cNvSpPr>
              <a:spLocks noChangeArrowheads="1"/>
            </p:cNvSpPr>
            <p:nvPr/>
          </p:nvSpPr>
          <p:spPr bwMode="auto">
            <a:xfrm>
              <a:off x="502" y="3882"/>
              <a:ext cx="1631" cy="16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3" name="Oval 39"/>
            <p:cNvSpPr>
              <a:spLocks noChangeArrowheads="1"/>
            </p:cNvSpPr>
            <p:nvPr/>
          </p:nvSpPr>
          <p:spPr bwMode="auto">
            <a:xfrm>
              <a:off x="836" y="4160"/>
              <a:ext cx="310" cy="31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050" name="Text Box 40"/>
          <p:cNvSpPr txBox="1">
            <a:spLocks noChangeArrowheads="1"/>
          </p:cNvSpPr>
          <p:nvPr/>
        </p:nvSpPr>
        <p:spPr bwMode="auto">
          <a:xfrm>
            <a:off x="6265863" y="2166938"/>
            <a:ext cx="21240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More choices and visual trends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</a:p>
        </p:txBody>
      </p:sp>
      <p:sp>
        <p:nvSpPr>
          <p:cNvPr id="105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