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7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64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8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3" name="AutoShape 8"/>
          <p:cNvSpPr>
            <a:spLocks noChangeArrowheads="1"/>
          </p:cNvSpPr>
          <p:nvPr/>
        </p:nvSpPr>
        <p:spPr bwMode="auto">
          <a:xfrm>
            <a:off x="6091238" y="3321050"/>
            <a:ext cx="3233737" cy="576263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4" name="AutoShape 9"/>
          <p:cNvSpPr>
            <a:spLocks noChangeArrowheads="1"/>
          </p:cNvSpPr>
          <p:nvPr/>
        </p:nvSpPr>
        <p:spPr bwMode="auto">
          <a:xfrm>
            <a:off x="6091238" y="4005263"/>
            <a:ext cx="3233737" cy="576262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5" name="AutoShape 10"/>
          <p:cNvSpPr>
            <a:spLocks noChangeArrowheads="1"/>
          </p:cNvSpPr>
          <p:nvPr/>
        </p:nvSpPr>
        <p:spPr bwMode="auto">
          <a:xfrm>
            <a:off x="6091238" y="2636838"/>
            <a:ext cx="3233737" cy="576262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6" name="AutoShape 11"/>
          <p:cNvSpPr>
            <a:spLocks noChangeArrowheads="1"/>
          </p:cNvSpPr>
          <p:nvPr/>
        </p:nvSpPr>
        <p:spPr bwMode="auto">
          <a:xfrm>
            <a:off x="6091238" y="1952625"/>
            <a:ext cx="3233737" cy="576263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057" name="Group 12"/>
          <p:cNvGrpSpPr>
            <a:grpSpLocks/>
          </p:cNvGrpSpPr>
          <p:nvPr/>
        </p:nvGrpSpPr>
        <p:grpSpPr bwMode="auto">
          <a:xfrm>
            <a:off x="1757363" y="1952625"/>
            <a:ext cx="2562225" cy="3203575"/>
            <a:chOff x="288" y="718"/>
            <a:chExt cx="2304" cy="2880"/>
          </a:xfrm>
        </p:grpSpPr>
        <p:sp>
          <p:nvSpPr>
            <p:cNvPr id="2078" name="Freeform 13"/>
            <p:cNvSpPr>
              <a:spLocks/>
            </p:cNvSpPr>
            <p:nvPr/>
          </p:nvSpPr>
          <p:spPr bwMode="auto">
            <a:xfrm>
              <a:off x="288" y="718"/>
              <a:ext cx="1152" cy="2880"/>
            </a:xfrm>
            <a:custGeom>
              <a:avLst/>
              <a:gdLst>
                <a:gd name="T0" fmla="*/ 1152 w 1152"/>
                <a:gd name="T1" fmla="*/ 0 h 2880"/>
                <a:gd name="T2" fmla="*/ 1152 w 1152"/>
                <a:gd name="T3" fmla="*/ 2880 h 2880"/>
                <a:gd name="T4" fmla="*/ 0 w 1152"/>
                <a:gd name="T5" fmla="*/ 2304 h 2880"/>
                <a:gd name="T6" fmla="*/ 1152 w 1152"/>
                <a:gd name="T7" fmla="*/ 0 h 28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2880"/>
                <a:gd name="T14" fmla="*/ 1152 w 1152"/>
                <a:gd name="T15" fmla="*/ 2880 h 28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2880">
                  <a:moveTo>
                    <a:pt x="1152" y="0"/>
                  </a:moveTo>
                  <a:lnTo>
                    <a:pt x="1152" y="2880"/>
                  </a:lnTo>
                  <a:lnTo>
                    <a:pt x="0" y="2304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9" name="Freeform 14"/>
            <p:cNvSpPr>
              <a:spLocks/>
            </p:cNvSpPr>
            <p:nvPr/>
          </p:nvSpPr>
          <p:spPr bwMode="auto">
            <a:xfrm>
              <a:off x="1440" y="718"/>
              <a:ext cx="1152" cy="2880"/>
            </a:xfrm>
            <a:custGeom>
              <a:avLst/>
              <a:gdLst>
                <a:gd name="T0" fmla="*/ 0 w 1152"/>
                <a:gd name="T1" fmla="*/ 0 h 2880"/>
                <a:gd name="T2" fmla="*/ 1152 w 1152"/>
                <a:gd name="T3" fmla="*/ 2304 h 2880"/>
                <a:gd name="T4" fmla="*/ 0 w 1152"/>
                <a:gd name="T5" fmla="*/ 2880 h 2880"/>
                <a:gd name="T6" fmla="*/ 0 w 1152"/>
                <a:gd name="T7" fmla="*/ 0 h 28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2880"/>
                <a:gd name="T14" fmla="*/ 1152 w 1152"/>
                <a:gd name="T15" fmla="*/ 2880 h 28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2880">
                  <a:moveTo>
                    <a:pt x="0" y="0"/>
                  </a:moveTo>
                  <a:lnTo>
                    <a:pt x="1152" y="2304"/>
                  </a:lnTo>
                  <a:lnTo>
                    <a:pt x="0" y="2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8" name="Group 15"/>
          <p:cNvGrpSpPr>
            <a:grpSpLocks/>
          </p:cNvGrpSpPr>
          <p:nvPr/>
        </p:nvGrpSpPr>
        <p:grpSpPr bwMode="auto">
          <a:xfrm>
            <a:off x="4824413" y="1952625"/>
            <a:ext cx="2562225" cy="3203575"/>
            <a:chOff x="3168" y="718"/>
            <a:chExt cx="2304" cy="2880"/>
          </a:xfrm>
        </p:grpSpPr>
        <p:sp>
          <p:nvSpPr>
            <p:cNvPr id="2067" name="Freeform 16"/>
            <p:cNvSpPr>
              <a:spLocks/>
            </p:cNvSpPr>
            <p:nvPr/>
          </p:nvSpPr>
          <p:spPr bwMode="auto">
            <a:xfrm>
              <a:off x="4320" y="2590"/>
              <a:ext cx="1152" cy="1008"/>
            </a:xfrm>
            <a:custGeom>
              <a:avLst/>
              <a:gdLst>
                <a:gd name="T0" fmla="*/ 0 w 1152"/>
                <a:gd name="T1" fmla="*/ 432 h 1008"/>
                <a:gd name="T2" fmla="*/ 936 w 1152"/>
                <a:gd name="T3" fmla="*/ 0 h 1008"/>
                <a:gd name="T4" fmla="*/ 1152 w 1152"/>
                <a:gd name="T5" fmla="*/ 432 h 1008"/>
                <a:gd name="T6" fmla="*/ 0 w 1152"/>
                <a:gd name="T7" fmla="*/ 1008 h 1008"/>
                <a:gd name="T8" fmla="*/ 0 w 1152"/>
                <a:gd name="T9" fmla="*/ 432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1008"/>
                <a:gd name="T17" fmla="*/ 1152 w 115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1008">
                  <a:moveTo>
                    <a:pt x="0" y="432"/>
                  </a:moveTo>
                  <a:lnTo>
                    <a:pt x="936" y="0"/>
                  </a:lnTo>
                  <a:lnTo>
                    <a:pt x="1152" y="432"/>
                  </a:lnTo>
                  <a:lnTo>
                    <a:pt x="0" y="100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Freeform 17"/>
            <p:cNvSpPr>
              <a:spLocks/>
            </p:cNvSpPr>
            <p:nvPr/>
          </p:nvSpPr>
          <p:spPr bwMode="auto">
            <a:xfrm>
              <a:off x="3168" y="2590"/>
              <a:ext cx="1152" cy="1008"/>
            </a:xfrm>
            <a:custGeom>
              <a:avLst/>
              <a:gdLst>
                <a:gd name="T0" fmla="*/ 1152 w 1152"/>
                <a:gd name="T1" fmla="*/ 432 h 1008"/>
                <a:gd name="T2" fmla="*/ 216 w 1152"/>
                <a:gd name="T3" fmla="*/ 0 h 1008"/>
                <a:gd name="T4" fmla="*/ 0 w 1152"/>
                <a:gd name="T5" fmla="*/ 432 h 1008"/>
                <a:gd name="T6" fmla="*/ 1152 w 1152"/>
                <a:gd name="T7" fmla="*/ 1008 h 1008"/>
                <a:gd name="T8" fmla="*/ 1152 w 1152"/>
                <a:gd name="T9" fmla="*/ 432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1008"/>
                <a:gd name="T17" fmla="*/ 1152 w 115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1008">
                  <a:moveTo>
                    <a:pt x="1152" y="432"/>
                  </a:moveTo>
                  <a:lnTo>
                    <a:pt x="216" y="0"/>
                  </a:lnTo>
                  <a:lnTo>
                    <a:pt x="0" y="432"/>
                  </a:lnTo>
                  <a:lnTo>
                    <a:pt x="1152" y="1008"/>
                  </a:lnTo>
                  <a:lnTo>
                    <a:pt x="1152" y="43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9" name="Freeform 18"/>
            <p:cNvSpPr>
              <a:spLocks/>
            </p:cNvSpPr>
            <p:nvPr/>
          </p:nvSpPr>
          <p:spPr bwMode="auto">
            <a:xfrm>
              <a:off x="3384" y="2158"/>
              <a:ext cx="1872" cy="864"/>
            </a:xfrm>
            <a:custGeom>
              <a:avLst/>
              <a:gdLst>
                <a:gd name="T0" fmla="*/ 936 w 1872"/>
                <a:gd name="T1" fmla="*/ 0 h 864"/>
                <a:gd name="T2" fmla="*/ 1872 w 1872"/>
                <a:gd name="T3" fmla="*/ 432 h 864"/>
                <a:gd name="T4" fmla="*/ 936 w 1872"/>
                <a:gd name="T5" fmla="*/ 864 h 864"/>
                <a:gd name="T6" fmla="*/ 0 w 1872"/>
                <a:gd name="T7" fmla="*/ 432 h 864"/>
                <a:gd name="T8" fmla="*/ 936 w 1872"/>
                <a:gd name="T9" fmla="*/ 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2"/>
                <a:gd name="T16" fmla="*/ 0 h 864"/>
                <a:gd name="T17" fmla="*/ 1872 w 1872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2" h="864">
                  <a:moveTo>
                    <a:pt x="936" y="0"/>
                  </a:moveTo>
                  <a:lnTo>
                    <a:pt x="1872" y="432"/>
                  </a:lnTo>
                  <a:lnTo>
                    <a:pt x="936" y="864"/>
                  </a:lnTo>
                  <a:lnTo>
                    <a:pt x="0" y="432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>
              <a:off x="4320" y="2014"/>
              <a:ext cx="864" cy="864"/>
            </a:xfrm>
            <a:custGeom>
              <a:avLst/>
              <a:gdLst>
                <a:gd name="T0" fmla="*/ 0 w 864"/>
                <a:gd name="T1" fmla="*/ 288 h 864"/>
                <a:gd name="T2" fmla="*/ 648 w 864"/>
                <a:gd name="T3" fmla="*/ 0 h 864"/>
                <a:gd name="T4" fmla="*/ 864 w 864"/>
                <a:gd name="T5" fmla="*/ 432 h 864"/>
                <a:gd name="T6" fmla="*/ 0 w 864"/>
                <a:gd name="T7" fmla="*/ 864 h 864"/>
                <a:gd name="T8" fmla="*/ 0 w 864"/>
                <a:gd name="T9" fmla="*/ 288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864"/>
                <a:gd name="T17" fmla="*/ 864 w 86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864">
                  <a:moveTo>
                    <a:pt x="0" y="288"/>
                  </a:moveTo>
                  <a:lnTo>
                    <a:pt x="648" y="0"/>
                  </a:lnTo>
                  <a:lnTo>
                    <a:pt x="864" y="432"/>
                  </a:lnTo>
                  <a:lnTo>
                    <a:pt x="0" y="864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>
              <a:off x="3456" y="2014"/>
              <a:ext cx="864" cy="864"/>
            </a:xfrm>
            <a:custGeom>
              <a:avLst/>
              <a:gdLst>
                <a:gd name="T0" fmla="*/ 864 w 864"/>
                <a:gd name="T1" fmla="*/ 288 h 864"/>
                <a:gd name="T2" fmla="*/ 216 w 864"/>
                <a:gd name="T3" fmla="*/ 0 h 864"/>
                <a:gd name="T4" fmla="*/ 0 w 864"/>
                <a:gd name="T5" fmla="*/ 432 h 864"/>
                <a:gd name="T6" fmla="*/ 864 w 864"/>
                <a:gd name="T7" fmla="*/ 864 h 864"/>
                <a:gd name="T8" fmla="*/ 864 w 864"/>
                <a:gd name="T9" fmla="*/ 288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864"/>
                <a:gd name="T17" fmla="*/ 864 w 86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864">
                  <a:moveTo>
                    <a:pt x="864" y="288"/>
                  </a:moveTo>
                  <a:lnTo>
                    <a:pt x="216" y="0"/>
                  </a:lnTo>
                  <a:lnTo>
                    <a:pt x="0" y="432"/>
                  </a:lnTo>
                  <a:lnTo>
                    <a:pt x="864" y="864"/>
                  </a:lnTo>
                  <a:lnTo>
                    <a:pt x="864" y="28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>
              <a:off x="3672" y="1726"/>
              <a:ext cx="1296" cy="576"/>
            </a:xfrm>
            <a:custGeom>
              <a:avLst/>
              <a:gdLst>
                <a:gd name="T0" fmla="*/ 0 w 1296"/>
                <a:gd name="T1" fmla="*/ 288 h 576"/>
                <a:gd name="T2" fmla="*/ 648 w 1296"/>
                <a:gd name="T3" fmla="*/ 0 h 576"/>
                <a:gd name="T4" fmla="*/ 1296 w 1296"/>
                <a:gd name="T5" fmla="*/ 288 h 576"/>
                <a:gd name="T6" fmla="*/ 648 w 1296"/>
                <a:gd name="T7" fmla="*/ 576 h 576"/>
                <a:gd name="T8" fmla="*/ 0 w 1296"/>
                <a:gd name="T9" fmla="*/ 288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576"/>
                <a:gd name="T17" fmla="*/ 1296 w 1296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576">
                  <a:moveTo>
                    <a:pt x="0" y="288"/>
                  </a:moveTo>
                  <a:lnTo>
                    <a:pt x="648" y="0"/>
                  </a:lnTo>
                  <a:lnTo>
                    <a:pt x="1296" y="288"/>
                  </a:lnTo>
                  <a:lnTo>
                    <a:pt x="648" y="57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>
              <a:off x="3744" y="1438"/>
              <a:ext cx="576" cy="720"/>
            </a:xfrm>
            <a:custGeom>
              <a:avLst/>
              <a:gdLst>
                <a:gd name="T0" fmla="*/ 216 w 576"/>
                <a:gd name="T1" fmla="*/ 0 h 720"/>
                <a:gd name="T2" fmla="*/ 576 w 576"/>
                <a:gd name="T3" fmla="*/ 144 h 720"/>
                <a:gd name="T4" fmla="*/ 576 w 576"/>
                <a:gd name="T5" fmla="*/ 720 h 720"/>
                <a:gd name="T6" fmla="*/ 0 w 576"/>
                <a:gd name="T7" fmla="*/ 432 h 720"/>
                <a:gd name="T8" fmla="*/ 216 w 576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720"/>
                <a:gd name="T17" fmla="*/ 576 w 576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720">
                  <a:moveTo>
                    <a:pt x="216" y="0"/>
                  </a:moveTo>
                  <a:lnTo>
                    <a:pt x="576" y="144"/>
                  </a:lnTo>
                  <a:lnTo>
                    <a:pt x="576" y="720"/>
                  </a:lnTo>
                  <a:lnTo>
                    <a:pt x="0" y="43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>
              <a:off x="4320" y="1438"/>
              <a:ext cx="576" cy="720"/>
            </a:xfrm>
            <a:custGeom>
              <a:avLst/>
              <a:gdLst>
                <a:gd name="T0" fmla="*/ 360 w 576"/>
                <a:gd name="T1" fmla="*/ 0 h 720"/>
                <a:gd name="T2" fmla="*/ 0 w 576"/>
                <a:gd name="T3" fmla="*/ 144 h 720"/>
                <a:gd name="T4" fmla="*/ 0 w 576"/>
                <a:gd name="T5" fmla="*/ 720 h 720"/>
                <a:gd name="T6" fmla="*/ 576 w 576"/>
                <a:gd name="T7" fmla="*/ 432 h 720"/>
                <a:gd name="T8" fmla="*/ 360 w 576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720"/>
                <a:gd name="T17" fmla="*/ 576 w 576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720">
                  <a:moveTo>
                    <a:pt x="360" y="0"/>
                  </a:moveTo>
                  <a:lnTo>
                    <a:pt x="0" y="144"/>
                  </a:lnTo>
                  <a:lnTo>
                    <a:pt x="0" y="720"/>
                  </a:lnTo>
                  <a:lnTo>
                    <a:pt x="576" y="432"/>
                  </a:lnTo>
                  <a:lnTo>
                    <a:pt x="360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>
              <a:off x="3960" y="1294"/>
              <a:ext cx="720" cy="288"/>
            </a:xfrm>
            <a:custGeom>
              <a:avLst/>
              <a:gdLst>
                <a:gd name="T0" fmla="*/ 0 w 720"/>
                <a:gd name="T1" fmla="*/ 144 h 288"/>
                <a:gd name="T2" fmla="*/ 360 w 720"/>
                <a:gd name="T3" fmla="*/ 0 h 288"/>
                <a:gd name="T4" fmla="*/ 720 w 720"/>
                <a:gd name="T5" fmla="*/ 144 h 288"/>
                <a:gd name="T6" fmla="*/ 360 w 720"/>
                <a:gd name="T7" fmla="*/ 288 h 288"/>
                <a:gd name="T8" fmla="*/ 0 w 720"/>
                <a:gd name="T9" fmla="*/ 144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288"/>
                <a:gd name="T17" fmla="*/ 720 w 720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288">
                  <a:moveTo>
                    <a:pt x="0" y="144"/>
                  </a:moveTo>
                  <a:lnTo>
                    <a:pt x="360" y="0"/>
                  </a:lnTo>
                  <a:lnTo>
                    <a:pt x="720" y="144"/>
                  </a:lnTo>
                  <a:lnTo>
                    <a:pt x="360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>
              <a:off x="4032" y="718"/>
              <a:ext cx="288" cy="720"/>
            </a:xfrm>
            <a:custGeom>
              <a:avLst/>
              <a:gdLst>
                <a:gd name="T0" fmla="*/ 288 w 288"/>
                <a:gd name="T1" fmla="*/ 0 h 720"/>
                <a:gd name="T2" fmla="*/ 288 w 288"/>
                <a:gd name="T3" fmla="*/ 720 h 720"/>
                <a:gd name="T4" fmla="*/ 0 w 288"/>
                <a:gd name="T5" fmla="*/ 576 h 720"/>
                <a:gd name="T6" fmla="*/ 288 w 288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720"/>
                <a:gd name="T14" fmla="*/ 288 w 288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720">
                  <a:moveTo>
                    <a:pt x="288" y="0"/>
                  </a:moveTo>
                  <a:lnTo>
                    <a:pt x="288" y="720"/>
                  </a:lnTo>
                  <a:lnTo>
                    <a:pt x="0" y="576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37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>
              <a:off x="4320" y="718"/>
              <a:ext cx="288" cy="720"/>
            </a:xfrm>
            <a:custGeom>
              <a:avLst/>
              <a:gdLst>
                <a:gd name="T0" fmla="*/ 0 w 288"/>
                <a:gd name="T1" fmla="*/ 0 h 720"/>
                <a:gd name="T2" fmla="*/ 288 w 288"/>
                <a:gd name="T3" fmla="*/ 576 h 720"/>
                <a:gd name="T4" fmla="*/ 0 w 288"/>
                <a:gd name="T5" fmla="*/ 720 h 720"/>
                <a:gd name="T6" fmla="*/ 0 w 288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720"/>
                <a:gd name="T14" fmla="*/ 288 w 288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720">
                  <a:moveTo>
                    <a:pt x="0" y="0"/>
                  </a:moveTo>
                  <a:lnTo>
                    <a:pt x="288" y="576"/>
                  </a:lnTo>
                  <a:lnTo>
                    <a:pt x="0" y="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9" name="Text Box 27"/>
          <p:cNvSpPr txBox="1">
            <a:spLocks noChangeArrowheads="1"/>
          </p:cNvSpPr>
          <p:nvPr/>
        </p:nvSpPr>
        <p:spPr bwMode="auto">
          <a:xfrm>
            <a:off x="6415088" y="1998663"/>
            <a:ext cx="262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64FF"/>
                </a:solidFill>
                <a:latin typeface="Arial Black" panose="020B0A04020102020204" pitchFamily="34" charset="0"/>
              </a:rPr>
              <a:t>Manufacturing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Design Inspiration</a:t>
            </a:r>
          </a:p>
        </p:txBody>
      </p:sp>
      <p:sp>
        <p:nvSpPr>
          <p:cNvPr id="2060" name="Text Box 28"/>
          <p:cNvSpPr txBox="1">
            <a:spLocks noChangeArrowheads="1"/>
          </p:cNvSpPr>
          <p:nvPr/>
        </p:nvSpPr>
        <p:spPr bwMode="auto">
          <a:xfrm>
            <a:off x="604838" y="2025650"/>
            <a:ext cx="19446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Subtle Touch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 Diagrams &amp; Charts for your Presentation</a:t>
            </a:r>
          </a:p>
        </p:txBody>
      </p:sp>
      <p:sp>
        <p:nvSpPr>
          <p:cNvPr id="2061" name="Text Box 29"/>
          <p:cNvSpPr txBox="1">
            <a:spLocks noChangeArrowheads="1"/>
          </p:cNvSpPr>
          <p:nvPr/>
        </p:nvSpPr>
        <p:spPr bwMode="auto">
          <a:xfrm>
            <a:off x="6740525" y="2682875"/>
            <a:ext cx="230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Construction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Design Inspiration</a:t>
            </a:r>
          </a:p>
        </p:txBody>
      </p:sp>
      <p:sp>
        <p:nvSpPr>
          <p:cNvPr id="2062" name="Text Box 30"/>
          <p:cNvSpPr txBox="1">
            <a:spLocks noChangeArrowheads="1"/>
          </p:cNvSpPr>
          <p:nvPr/>
        </p:nvSpPr>
        <p:spPr bwMode="auto">
          <a:xfrm>
            <a:off x="7062788" y="3355975"/>
            <a:ext cx="197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Business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Design Inspiration</a:t>
            </a: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7423150" y="4051300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9E9E9E"/>
                </a:solidFill>
                <a:latin typeface="Arial Black" panose="020B0A04020102020204" pitchFamily="34" charset="0"/>
              </a:rPr>
              <a:t>Others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Design Inspiration</a:t>
            </a:r>
          </a:p>
        </p:txBody>
      </p:sp>
      <p:sp>
        <p:nvSpPr>
          <p:cNvPr id="2064" name="Text Box 32"/>
          <p:cNvSpPr txBox="1">
            <a:spLocks noChangeArrowheads="1"/>
          </p:cNvSpPr>
          <p:nvPr/>
        </p:nvSpPr>
        <p:spPr bwMode="auto">
          <a:xfrm>
            <a:off x="5154613" y="5264150"/>
            <a:ext cx="1873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rgbClr val="0064FF"/>
                </a:solidFill>
                <a:latin typeface="Arial Black" panose="020B0A04020102020204" pitchFamily="34" charset="0"/>
              </a:rPr>
              <a:t>Immense Visual Appeal</a:t>
            </a:r>
          </a:p>
        </p:txBody>
      </p:sp>
      <p:sp>
        <p:nvSpPr>
          <p:cNvPr id="2065" name="Text Box 33"/>
          <p:cNvSpPr txBox="1">
            <a:spLocks noChangeArrowheads="1"/>
          </p:cNvSpPr>
          <p:nvPr/>
        </p:nvSpPr>
        <p:spPr bwMode="auto">
          <a:xfrm>
            <a:off x="2116138" y="5264150"/>
            <a:ext cx="1873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000">
                <a:solidFill>
                  <a:srgbClr val="808080"/>
                </a:solidFill>
                <a:latin typeface="Arial Black" panose="020B0A04020102020204" pitchFamily="34" charset="0"/>
              </a:rPr>
              <a:t>Eye-Catching Visual</a:t>
            </a:r>
          </a:p>
        </p:txBody>
      </p:sp>
      <p:sp>
        <p:nvSpPr>
          <p:cNvPr id="2066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45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