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4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06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1"/>
          <p:cNvGrpSpPr>
            <a:grpSpLocks/>
          </p:cNvGrpSpPr>
          <p:nvPr/>
        </p:nvGrpSpPr>
        <p:grpSpPr bwMode="auto">
          <a:xfrm>
            <a:off x="3659188" y="2566988"/>
            <a:ext cx="2317750" cy="2317750"/>
            <a:chOff x="2706" y="762"/>
            <a:chExt cx="1232" cy="1232"/>
          </a:xfrm>
        </p:grpSpPr>
        <p:sp>
          <p:nvSpPr>
            <p:cNvPr id="4122" name="Freeform 52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Freeform 53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chemeClr val="tx1">
                <a:alpha val="1490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Freeform 54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chemeClr val="tx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Freeform 55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chemeClr val="tx1">
                <a:alpha val="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1" name="AutoShape 58"/>
          <p:cNvSpPr>
            <a:spLocks noChangeArrowheads="1"/>
          </p:cNvSpPr>
          <p:nvPr/>
        </p:nvSpPr>
        <p:spPr bwMode="auto">
          <a:xfrm>
            <a:off x="0" y="3395663"/>
            <a:ext cx="4824413" cy="682625"/>
          </a:xfrm>
          <a:prstGeom prst="homePlate">
            <a:avLst>
              <a:gd name="adj" fmla="val 43942"/>
            </a:avLst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2" name="Text Box 59"/>
          <p:cNvSpPr txBox="1">
            <a:spLocks noChangeArrowheads="1"/>
          </p:cNvSpPr>
          <p:nvPr/>
        </p:nvSpPr>
        <p:spPr bwMode="auto">
          <a:xfrm>
            <a:off x="719138" y="3595688"/>
            <a:ext cx="361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latin typeface="Arial Black" panose="020B0A04020102020204" pitchFamily="34" charset="0"/>
              </a:rPr>
              <a:t>Visual Appealing / Universal Design</a:t>
            </a:r>
          </a:p>
        </p:txBody>
      </p:sp>
      <p:sp>
        <p:nvSpPr>
          <p:cNvPr id="4103" name="Oval 60"/>
          <p:cNvSpPr>
            <a:spLocks noChangeArrowheads="1"/>
          </p:cNvSpPr>
          <p:nvPr/>
        </p:nvSpPr>
        <p:spPr bwMode="auto">
          <a:xfrm>
            <a:off x="5183188" y="2892425"/>
            <a:ext cx="1728787" cy="1728788"/>
          </a:xfrm>
          <a:prstGeom prst="ellipse">
            <a:avLst/>
          </a:prstGeom>
          <a:gradFill rotWithShape="1"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4104" name="Group 61"/>
          <p:cNvGrpSpPr>
            <a:grpSpLocks/>
          </p:cNvGrpSpPr>
          <p:nvPr/>
        </p:nvGrpSpPr>
        <p:grpSpPr bwMode="auto">
          <a:xfrm>
            <a:off x="5327650" y="2940050"/>
            <a:ext cx="1441450" cy="469900"/>
            <a:chOff x="1431" y="1843"/>
            <a:chExt cx="907" cy="295"/>
          </a:xfrm>
        </p:grpSpPr>
        <p:sp>
          <p:nvSpPr>
            <p:cNvPr id="372798" name="Freeform 62"/>
            <p:cNvSpPr>
              <a:spLocks/>
            </p:cNvSpPr>
            <p:nvPr/>
          </p:nvSpPr>
          <p:spPr bwMode="auto">
            <a:xfrm>
              <a:off x="1431" y="1843"/>
              <a:ext cx="907" cy="295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5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4121" name="Oval 63"/>
            <p:cNvSpPr>
              <a:spLocks noChangeArrowheads="1"/>
            </p:cNvSpPr>
            <p:nvPr/>
          </p:nvSpPr>
          <p:spPr bwMode="auto">
            <a:xfrm>
              <a:off x="1771" y="1843"/>
              <a:ext cx="227" cy="2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4105" name="Text Box 64"/>
          <p:cNvSpPr txBox="1">
            <a:spLocks noChangeArrowheads="1"/>
          </p:cNvSpPr>
          <p:nvPr/>
        </p:nvSpPr>
        <p:spPr bwMode="auto">
          <a:xfrm>
            <a:off x="5380038" y="3397250"/>
            <a:ext cx="13176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4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4106" name="AutoShape 65"/>
          <p:cNvSpPr>
            <a:spLocks noChangeArrowheads="1"/>
          </p:cNvSpPr>
          <p:nvPr/>
        </p:nvSpPr>
        <p:spPr bwMode="auto">
          <a:xfrm rot="10800000">
            <a:off x="7237413" y="3395663"/>
            <a:ext cx="1906587" cy="682625"/>
          </a:xfrm>
          <a:prstGeom prst="homePlate">
            <a:avLst>
              <a:gd name="adj" fmla="val 43731"/>
            </a:avLst>
          </a:pr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7" name="Text Box 66"/>
          <p:cNvSpPr txBox="1">
            <a:spLocks noChangeArrowheads="1"/>
          </p:cNvSpPr>
          <p:nvPr/>
        </p:nvSpPr>
        <p:spPr bwMode="auto">
          <a:xfrm>
            <a:off x="7596188" y="3595688"/>
            <a:ext cx="825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Clarity</a:t>
            </a:r>
          </a:p>
        </p:txBody>
      </p:sp>
      <p:sp>
        <p:nvSpPr>
          <p:cNvPr id="4108" name="AutoShape 67"/>
          <p:cNvSpPr>
            <a:spLocks noChangeArrowheads="1"/>
          </p:cNvSpPr>
          <p:nvPr/>
        </p:nvSpPr>
        <p:spPr bwMode="auto">
          <a:xfrm rot="5400000">
            <a:off x="5330032" y="1488281"/>
            <a:ext cx="1401762" cy="682625"/>
          </a:xfrm>
          <a:prstGeom prst="homePlate">
            <a:avLst>
              <a:gd name="adj" fmla="val 35594"/>
            </a:avLst>
          </a:pr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9" name="AutoShape 68"/>
          <p:cNvSpPr>
            <a:spLocks noChangeArrowheads="1"/>
          </p:cNvSpPr>
          <p:nvPr/>
        </p:nvSpPr>
        <p:spPr bwMode="auto">
          <a:xfrm rot="-5400000">
            <a:off x="5329238" y="5305425"/>
            <a:ext cx="1403350" cy="682625"/>
          </a:xfrm>
          <a:prstGeom prst="homePlate">
            <a:avLst>
              <a:gd name="adj" fmla="val 41164"/>
            </a:avLst>
          </a:pr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10" name="Text Box 69"/>
          <p:cNvSpPr txBox="1">
            <a:spLocks noChangeArrowheads="1"/>
          </p:cNvSpPr>
          <p:nvPr/>
        </p:nvSpPr>
        <p:spPr bwMode="auto">
          <a:xfrm rot="-5400000">
            <a:off x="5464969" y="1588294"/>
            <a:ext cx="1150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Simplicity</a:t>
            </a:r>
          </a:p>
        </p:txBody>
      </p:sp>
      <p:sp>
        <p:nvSpPr>
          <p:cNvPr id="4111" name="Text Box 70"/>
          <p:cNvSpPr txBox="1">
            <a:spLocks noChangeArrowheads="1"/>
          </p:cNvSpPr>
          <p:nvPr/>
        </p:nvSpPr>
        <p:spPr bwMode="auto">
          <a:xfrm rot="5400000">
            <a:off x="5607050" y="5478463"/>
            <a:ext cx="866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Beauty</a:t>
            </a:r>
          </a:p>
        </p:txBody>
      </p:sp>
      <p:sp>
        <p:nvSpPr>
          <p:cNvPr id="4112" name="AutoShape 71"/>
          <p:cNvSpPr>
            <a:spLocks noChangeArrowheads="1"/>
          </p:cNvSpPr>
          <p:nvPr/>
        </p:nvSpPr>
        <p:spPr bwMode="auto">
          <a:xfrm>
            <a:off x="287338" y="1703388"/>
            <a:ext cx="4248150" cy="1512887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4113" name="Text Box 72"/>
          <p:cNvSpPr txBox="1">
            <a:spLocks noChangeArrowheads="1"/>
          </p:cNvSpPr>
          <p:nvPr/>
        </p:nvSpPr>
        <p:spPr bwMode="auto">
          <a:xfrm>
            <a:off x="358775" y="2495550"/>
            <a:ext cx="40687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FF7401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Backgrounds Sleek Diagram &amp; Charts For Your Presentation</a:t>
            </a:r>
          </a:p>
        </p:txBody>
      </p:sp>
      <p:sp>
        <p:nvSpPr>
          <p:cNvPr id="4114" name="AutoShape 73"/>
          <p:cNvSpPr>
            <a:spLocks noChangeArrowheads="1"/>
          </p:cNvSpPr>
          <p:nvPr/>
        </p:nvSpPr>
        <p:spPr bwMode="auto">
          <a:xfrm>
            <a:off x="287338" y="4259263"/>
            <a:ext cx="4248150" cy="1512887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4115" name="Text Box 74"/>
          <p:cNvSpPr txBox="1">
            <a:spLocks noChangeArrowheads="1"/>
          </p:cNvSpPr>
          <p:nvPr/>
        </p:nvSpPr>
        <p:spPr bwMode="auto">
          <a:xfrm>
            <a:off x="358775" y="4332288"/>
            <a:ext cx="4068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FF7401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</a:t>
            </a:r>
          </a:p>
        </p:txBody>
      </p:sp>
      <p:sp>
        <p:nvSpPr>
          <p:cNvPr id="4116" name="Arc 75"/>
          <p:cNvSpPr>
            <a:spLocks/>
          </p:cNvSpPr>
          <p:nvPr/>
        </p:nvSpPr>
        <p:spPr bwMode="auto">
          <a:xfrm>
            <a:off x="6029325" y="2244725"/>
            <a:ext cx="1549400" cy="3022600"/>
          </a:xfrm>
          <a:custGeom>
            <a:avLst/>
            <a:gdLst>
              <a:gd name="T0" fmla="*/ 0 w 21600"/>
              <a:gd name="T1" fmla="*/ 0 h 43200"/>
              <a:gd name="T2" fmla="*/ 524859 w 21600"/>
              <a:gd name="T3" fmla="*/ 211484039 h 43200"/>
              <a:gd name="T4" fmla="*/ 0 w 21600"/>
              <a:gd name="T5" fmla="*/ 105742019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9E9E9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7" name="WordArt 76"/>
          <p:cNvSpPr>
            <a:spLocks noChangeArrowheads="1" noChangeShapeType="1" noTextEdit="1"/>
          </p:cNvSpPr>
          <p:nvPr/>
        </p:nvSpPr>
        <p:spPr bwMode="auto">
          <a:xfrm rot="2700000">
            <a:off x="6129337" y="2470151"/>
            <a:ext cx="1655763" cy="773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2038612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rgbClr val="9E9E9E"/>
                </a:solidFill>
                <a:latin typeface="Arial Black" panose="020B0A04020102020204" pitchFamily="34" charset="0"/>
              </a:rPr>
              <a:t>Eye-Catching Visual</a:t>
            </a:r>
            <a:endParaRPr lang="zh-CN" altLang="en-US" sz="800" kern="10">
              <a:solidFill>
                <a:srgbClr val="9E9E9E"/>
              </a:solidFill>
              <a:latin typeface="Arial Black" panose="020B0A04020102020204" pitchFamily="34" charset="0"/>
            </a:endParaRPr>
          </a:p>
        </p:txBody>
      </p:sp>
      <p:sp>
        <p:nvSpPr>
          <p:cNvPr id="4118" name="WordArt 77"/>
          <p:cNvSpPr>
            <a:spLocks noChangeArrowheads="1" noChangeShapeType="1" noTextEdit="1"/>
          </p:cNvSpPr>
          <p:nvPr/>
        </p:nvSpPr>
        <p:spPr bwMode="auto">
          <a:xfrm rot="8100000">
            <a:off x="6084888" y="4241800"/>
            <a:ext cx="1754187" cy="811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568356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rgbClr val="9E9E9E"/>
                </a:solidFill>
                <a:latin typeface="Arial Black" panose="020B0A04020102020204" pitchFamily="34" charset="0"/>
              </a:rPr>
              <a:t>Immense Visual Appeal</a:t>
            </a:r>
            <a:endParaRPr lang="zh-CN" altLang="en-US" sz="800" kern="10">
              <a:solidFill>
                <a:srgbClr val="9E9E9E"/>
              </a:solidFill>
              <a:latin typeface="Arial Black" panose="020B0A04020102020204" pitchFamily="34" charset="0"/>
            </a:endParaRPr>
          </a:p>
        </p:txBody>
      </p:sp>
      <p:sp>
        <p:nvSpPr>
          <p:cNvPr id="4119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20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86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