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051AC-ABF4-4A13-869C-75B7893C9DCC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0F905-4468-4A61-B84E-8A6001AF74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669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91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1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12"/>
          <p:cNvSpPr>
            <a:spLocks noChangeArrowheads="1"/>
          </p:cNvSpPr>
          <p:nvPr/>
        </p:nvSpPr>
        <p:spPr bwMode="ltGray">
          <a:xfrm>
            <a:off x="2192533" y="5056188"/>
            <a:ext cx="4826000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>
                <a:latin typeface="Gulim" panose="020B0600000101010101" pitchFamily="34" charset="-127"/>
              </a:rPr>
              <a:t>功能定位的跟踪与调整</a:t>
            </a:r>
            <a:endParaRPr kumimoji="1" lang="en-US" altLang="zh-CN" dirty="0">
              <a:latin typeface="Gulim" panose="020B0600000101010101" pitchFamily="34" charset="-127"/>
            </a:endParaRPr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ltGray">
          <a:xfrm>
            <a:off x="2051677" y="3001169"/>
            <a:ext cx="4826000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>
                <a:latin typeface="Gulim" panose="020B0600000101010101" pitchFamily="34" charset="-127"/>
              </a:rPr>
              <a:t>新城区具像功能定位</a:t>
            </a:r>
            <a:endParaRPr kumimoji="1" lang="zh-CN" altLang="en-US" dirty="0">
              <a:latin typeface="Gulim" panose="020B0600000101010101" pitchFamily="34" charset="-127"/>
            </a:endParaRPr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ltGray">
          <a:xfrm>
            <a:off x="4098233" y="1881195"/>
            <a:ext cx="4608512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>
                <a:latin typeface="Gulim" panose="020B0600000101010101" pitchFamily="34" charset="-127"/>
              </a:rPr>
              <a:t>新城区整体功能定位</a:t>
            </a:r>
            <a:endParaRPr kumimoji="1" lang="zh-CN" altLang="en-US" dirty="0">
              <a:latin typeface="Gulim" panose="020B0600000101010101" pitchFamily="34" charset="-127"/>
            </a:endParaRPr>
          </a:p>
        </p:txBody>
      </p:sp>
      <p:sp>
        <p:nvSpPr>
          <p:cNvPr id="26" name="AutoShape 29"/>
          <p:cNvSpPr>
            <a:spLocks noChangeArrowheads="1"/>
          </p:cNvSpPr>
          <p:nvPr/>
        </p:nvSpPr>
        <p:spPr bwMode="ltGray">
          <a:xfrm>
            <a:off x="4098232" y="4085425"/>
            <a:ext cx="4608513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zh-CN" altLang="en-US" dirty="0">
                <a:latin typeface="Gulim" panose="020B0600000101010101" pitchFamily="34" charset="-127"/>
              </a:rPr>
              <a:t>  新城区具像功能创意策划</a:t>
            </a:r>
          </a:p>
        </p:txBody>
      </p:sp>
      <p:sp>
        <p:nvSpPr>
          <p:cNvPr id="86021" name="Oval 14"/>
          <p:cNvSpPr>
            <a:spLocks noChangeArrowheads="1"/>
          </p:cNvSpPr>
          <p:nvPr/>
        </p:nvSpPr>
        <p:spPr bwMode="auto">
          <a:xfrm rot="-2866486">
            <a:off x="468313" y="2422525"/>
            <a:ext cx="4341812" cy="2566988"/>
          </a:xfrm>
          <a:prstGeom prst="ellipse">
            <a:avLst/>
          </a:prstGeom>
          <a:noFill/>
          <a:ln w="46101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86027" name="Group 20"/>
          <p:cNvGrpSpPr>
            <a:grpSpLocks/>
          </p:cNvGrpSpPr>
          <p:nvPr/>
        </p:nvGrpSpPr>
        <p:grpSpPr bwMode="auto">
          <a:xfrm>
            <a:off x="969963" y="2413000"/>
            <a:ext cx="1447800" cy="1447800"/>
            <a:chOff x="2373" y="1200"/>
            <a:chExt cx="912" cy="912"/>
          </a:xfrm>
        </p:grpSpPr>
        <p:sp>
          <p:nvSpPr>
            <p:cNvPr id="86038" name="Oval 21"/>
            <p:cNvSpPr>
              <a:spLocks noChangeArrowheads="1"/>
            </p:cNvSpPr>
            <p:nvPr/>
          </p:nvSpPr>
          <p:spPr bwMode="gray">
            <a:xfrm>
              <a:off x="2373" y="1200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86039" name="Text Box 22"/>
            <p:cNvSpPr txBox="1">
              <a:spLocks noChangeArrowheads="1"/>
            </p:cNvSpPr>
            <p:nvPr/>
          </p:nvSpPr>
          <p:spPr bwMode="auto">
            <a:xfrm>
              <a:off x="2727" y="1442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grpSp>
        <p:nvGrpSpPr>
          <p:cNvPr id="86028" name="Group 23"/>
          <p:cNvGrpSpPr>
            <a:grpSpLocks/>
          </p:cNvGrpSpPr>
          <p:nvPr/>
        </p:nvGrpSpPr>
        <p:grpSpPr bwMode="auto">
          <a:xfrm>
            <a:off x="969963" y="4286250"/>
            <a:ext cx="1447800" cy="1447800"/>
            <a:chOff x="1713" y="2193"/>
            <a:chExt cx="912" cy="912"/>
          </a:xfrm>
        </p:grpSpPr>
        <p:sp>
          <p:nvSpPr>
            <p:cNvPr id="86036" name="Oval 24"/>
            <p:cNvSpPr>
              <a:spLocks noChangeArrowheads="1"/>
            </p:cNvSpPr>
            <p:nvPr/>
          </p:nvSpPr>
          <p:spPr bwMode="gray">
            <a:xfrm>
              <a:off x="1713" y="2193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86037" name="Text Box 25"/>
            <p:cNvSpPr txBox="1">
              <a:spLocks noChangeArrowheads="1"/>
            </p:cNvSpPr>
            <p:nvPr/>
          </p:nvSpPr>
          <p:spPr bwMode="auto">
            <a:xfrm>
              <a:off x="2144" y="243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</p:grpSp>
      <p:grpSp>
        <p:nvGrpSpPr>
          <p:cNvPr id="86029" name="Group 26"/>
          <p:cNvGrpSpPr>
            <a:grpSpLocks/>
          </p:cNvGrpSpPr>
          <p:nvPr/>
        </p:nvGrpSpPr>
        <p:grpSpPr bwMode="auto">
          <a:xfrm>
            <a:off x="2916238" y="1333500"/>
            <a:ext cx="1447800" cy="1447800"/>
            <a:chOff x="1713" y="2193"/>
            <a:chExt cx="912" cy="912"/>
          </a:xfrm>
        </p:grpSpPr>
        <p:sp>
          <p:nvSpPr>
            <p:cNvPr id="86034" name="Oval 27"/>
            <p:cNvSpPr>
              <a:spLocks noChangeArrowheads="1"/>
            </p:cNvSpPr>
            <p:nvPr/>
          </p:nvSpPr>
          <p:spPr bwMode="gray">
            <a:xfrm>
              <a:off x="1713" y="2193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86035" name="Text Box 28"/>
            <p:cNvSpPr txBox="1">
              <a:spLocks noChangeArrowheads="1"/>
            </p:cNvSpPr>
            <p:nvPr/>
          </p:nvSpPr>
          <p:spPr bwMode="auto">
            <a:xfrm>
              <a:off x="2144" y="243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</p:grpSp>
      <p:grpSp>
        <p:nvGrpSpPr>
          <p:cNvPr id="86031" name="Group 30"/>
          <p:cNvGrpSpPr>
            <a:grpSpLocks/>
          </p:cNvGrpSpPr>
          <p:nvPr/>
        </p:nvGrpSpPr>
        <p:grpSpPr bwMode="auto">
          <a:xfrm>
            <a:off x="2987675" y="3479800"/>
            <a:ext cx="1447800" cy="1447800"/>
            <a:chOff x="1713" y="2193"/>
            <a:chExt cx="912" cy="912"/>
          </a:xfrm>
        </p:grpSpPr>
        <p:sp>
          <p:nvSpPr>
            <p:cNvPr id="86032" name="Oval 31"/>
            <p:cNvSpPr>
              <a:spLocks noChangeArrowheads="1"/>
            </p:cNvSpPr>
            <p:nvPr/>
          </p:nvSpPr>
          <p:spPr bwMode="gray">
            <a:xfrm>
              <a:off x="1713" y="2193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86033" name="Text Box 32"/>
            <p:cNvSpPr txBox="1">
              <a:spLocks noChangeArrowheads="1"/>
            </p:cNvSpPr>
            <p:nvPr/>
          </p:nvSpPr>
          <p:spPr bwMode="auto">
            <a:xfrm>
              <a:off x="2144" y="243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58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43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黑体</vt:lpstr>
      <vt:lpstr>宋体</vt:lpstr>
      <vt:lpstr>Arial</vt:lpstr>
      <vt:lpstr>Calibri</vt:lpstr>
      <vt:lpstr>Times New Roman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