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36E88-5242-44CB-9E2B-7C12DD18EA66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B7530-84BA-4329-9EC0-636E2D6839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79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63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4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7" name="AutoShape 3"/>
          <p:cNvSpPr>
            <a:spLocks noChangeArrowheads="1"/>
          </p:cNvSpPr>
          <p:nvPr/>
        </p:nvSpPr>
        <p:spPr bwMode="gray">
          <a:xfrm>
            <a:off x="963613" y="1395413"/>
            <a:ext cx="1365250" cy="1339850"/>
          </a:xfrm>
          <a:prstGeom prst="flowChartConnector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275"/>
                  <a:invGamma/>
                </a:schemeClr>
              </a:gs>
            </a:gsLst>
            <a:lin ang="2700000" scaled="1"/>
          </a:gradFill>
          <a:ln w="88900" cmpd="thinThick" algn="ctr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46468" name="AutoShape 4"/>
          <p:cNvSpPr>
            <a:spLocks noChangeArrowheads="1"/>
          </p:cNvSpPr>
          <p:nvPr/>
        </p:nvSpPr>
        <p:spPr bwMode="gray">
          <a:xfrm>
            <a:off x="963613" y="2962275"/>
            <a:ext cx="1365250" cy="1339850"/>
          </a:xfrm>
          <a:prstGeom prst="flowChartConnector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275"/>
                  <a:invGamma/>
                </a:schemeClr>
              </a:gs>
            </a:gsLst>
            <a:lin ang="2700000" scaled="1"/>
          </a:gradFill>
          <a:ln w="88900" cmpd="thinThick" algn="ctr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46469" name="AutoShape 5"/>
          <p:cNvSpPr>
            <a:spLocks noChangeArrowheads="1"/>
          </p:cNvSpPr>
          <p:nvPr/>
        </p:nvSpPr>
        <p:spPr bwMode="gray">
          <a:xfrm>
            <a:off x="963613" y="4543425"/>
            <a:ext cx="1365250" cy="1339850"/>
          </a:xfrm>
          <a:prstGeom prst="flowChartConnector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2700000" scaled="1"/>
          </a:gradFill>
          <a:ln w="88900" cmpd="thinThick" algn="ctr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58055" name="Rectangle 6"/>
          <p:cNvSpPr>
            <a:spLocks noChangeArrowheads="1"/>
          </p:cNvSpPr>
          <p:nvPr/>
        </p:nvSpPr>
        <p:spPr bwMode="auto">
          <a:xfrm>
            <a:off x="2514600" y="1600200"/>
            <a:ext cx="58674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Mission:</a:t>
            </a:r>
          </a:p>
          <a:p>
            <a:pPr eaLnBrk="1" hangingPunct="1"/>
            <a:r>
              <a:rPr lang="en-US" altLang="zh-CN" sz="1600"/>
              <a:t>State the company’s mission statement and describe the company’s vision and business model.</a:t>
            </a:r>
          </a:p>
        </p:txBody>
      </p:sp>
      <p:sp>
        <p:nvSpPr>
          <p:cNvPr id="258056" name="Rectangle 7"/>
          <p:cNvSpPr>
            <a:spLocks noChangeArrowheads="1"/>
          </p:cNvSpPr>
          <p:nvPr/>
        </p:nvSpPr>
        <p:spPr bwMode="auto">
          <a:xfrm>
            <a:off x="2552700" y="3138488"/>
            <a:ext cx="57435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Vision :</a:t>
            </a:r>
          </a:p>
          <a:p>
            <a:pPr eaLnBrk="1" hangingPunct="1"/>
            <a:r>
              <a:rPr lang="en-US" altLang="zh-CN" sz="1600"/>
              <a:t>State the company’s mission statement and describe the company’s vision and business model.</a:t>
            </a:r>
          </a:p>
        </p:txBody>
      </p:sp>
      <p:sp>
        <p:nvSpPr>
          <p:cNvPr id="258057" name="Rectangle 8"/>
          <p:cNvSpPr>
            <a:spLocks noChangeArrowheads="1"/>
          </p:cNvSpPr>
          <p:nvPr/>
        </p:nvSpPr>
        <p:spPr bwMode="auto">
          <a:xfrm>
            <a:off x="2505075" y="4748213"/>
            <a:ext cx="55149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Business Model :</a:t>
            </a:r>
          </a:p>
          <a:p>
            <a:pPr eaLnBrk="1" hangingPunct="1"/>
            <a:r>
              <a:rPr lang="en-US" altLang="zh-CN" sz="1600"/>
              <a:t>State the company’s mission statement and describe the company’s vision and business model.</a:t>
            </a:r>
          </a:p>
        </p:txBody>
      </p:sp>
      <p:sp>
        <p:nvSpPr>
          <p:cNvPr id="258058" name="Rectangle 9"/>
          <p:cNvSpPr>
            <a:spLocks noChangeArrowheads="1"/>
          </p:cNvSpPr>
          <p:nvPr/>
        </p:nvSpPr>
        <p:spPr bwMode="auto">
          <a:xfrm>
            <a:off x="1130300" y="1884363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Mission</a:t>
            </a:r>
          </a:p>
        </p:txBody>
      </p:sp>
      <p:sp>
        <p:nvSpPr>
          <p:cNvPr id="258059" name="Rectangle 10"/>
          <p:cNvSpPr>
            <a:spLocks noChangeArrowheads="1"/>
          </p:cNvSpPr>
          <p:nvPr/>
        </p:nvSpPr>
        <p:spPr bwMode="auto">
          <a:xfrm>
            <a:off x="1212850" y="34559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Vision</a:t>
            </a:r>
          </a:p>
        </p:txBody>
      </p:sp>
      <p:sp>
        <p:nvSpPr>
          <p:cNvPr id="258060" name="Rectangle 11"/>
          <p:cNvSpPr>
            <a:spLocks noChangeArrowheads="1"/>
          </p:cNvSpPr>
          <p:nvPr/>
        </p:nvSpPr>
        <p:spPr bwMode="auto">
          <a:xfrm>
            <a:off x="1019175" y="4932363"/>
            <a:ext cx="1266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Business Model</a:t>
            </a:r>
          </a:p>
        </p:txBody>
      </p:sp>
    </p:spTree>
    <p:extLst>
      <p:ext uri="{BB962C8B-B14F-4D97-AF65-F5344CB8AC3E}">
        <p14:creationId xmlns:p14="http://schemas.microsoft.com/office/powerpoint/2010/main" val="114002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70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