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17706-371B-4443-935A-B059EB4200E9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B0FDD-5E9F-49C6-9289-9212FF2C19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59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55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53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39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852" name="Group 32"/>
          <p:cNvGrpSpPr>
            <a:grpSpLocks/>
          </p:cNvGrpSpPr>
          <p:nvPr/>
        </p:nvGrpSpPr>
        <p:grpSpPr bwMode="auto">
          <a:xfrm>
            <a:off x="683568" y="980728"/>
            <a:ext cx="7659688" cy="6327775"/>
            <a:chOff x="96" y="881"/>
            <a:chExt cx="5010" cy="4222"/>
          </a:xfrm>
        </p:grpSpPr>
        <p:sp>
          <p:nvSpPr>
            <p:cNvPr id="206853" name="Oval 3"/>
            <p:cNvSpPr>
              <a:spLocks noChangeArrowheads="1"/>
            </p:cNvSpPr>
            <p:nvPr/>
          </p:nvSpPr>
          <p:spPr bwMode="blackWhite">
            <a:xfrm>
              <a:off x="3974" y="1146"/>
              <a:ext cx="437" cy="437"/>
            </a:xfrm>
            <a:prstGeom prst="ellipse">
              <a:avLst/>
            </a:prstGeom>
            <a:solidFill>
              <a:srgbClr val="000000">
                <a:alpha val="39999"/>
              </a:srgbClr>
            </a:solidFill>
            <a:ln w="9525" algn="ctr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854" name="AutoShape 4"/>
            <p:cNvSpPr>
              <a:spLocks noChangeArrowheads="1"/>
            </p:cNvSpPr>
            <p:nvPr/>
          </p:nvSpPr>
          <p:spPr bwMode="auto">
            <a:xfrm>
              <a:off x="2373" y="1366"/>
              <a:ext cx="950" cy="673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855" name="Oval 5"/>
            <p:cNvSpPr>
              <a:spLocks noChangeArrowheads="1"/>
            </p:cNvSpPr>
            <p:nvPr/>
          </p:nvSpPr>
          <p:spPr bwMode="blackWhite">
            <a:xfrm>
              <a:off x="2634" y="881"/>
              <a:ext cx="437" cy="437"/>
            </a:xfrm>
            <a:prstGeom prst="ellipse">
              <a:avLst/>
            </a:prstGeom>
            <a:solidFill>
              <a:srgbClr val="000000">
                <a:alpha val="39999"/>
              </a:srgbClr>
            </a:solidFill>
            <a:ln w="9525" algn="ctr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856" name="Text Box 6"/>
            <p:cNvSpPr txBox="1">
              <a:spLocks noChangeArrowheads="1"/>
            </p:cNvSpPr>
            <p:nvPr/>
          </p:nvSpPr>
          <p:spPr bwMode="auto">
            <a:xfrm>
              <a:off x="2543" y="1370"/>
              <a:ext cx="61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000" b="1">
                  <a:solidFill>
                    <a:srgbClr val="99CC00"/>
                  </a:solidFill>
                </a:rPr>
                <a:t>20.4%</a:t>
              </a:r>
            </a:p>
          </p:txBody>
        </p:sp>
        <p:sp>
          <p:nvSpPr>
            <p:cNvPr id="206857" name="Rectangle 7"/>
            <p:cNvSpPr>
              <a:spLocks noChangeArrowheads="1"/>
            </p:cNvSpPr>
            <p:nvPr/>
          </p:nvSpPr>
          <p:spPr bwMode="auto">
            <a:xfrm>
              <a:off x="2373" y="1615"/>
              <a:ext cx="93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 b="1"/>
                <a:t>Description of the company’s products</a:t>
              </a:r>
            </a:p>
          </p:txBody>
        </p:sp>
        <p:sp>
          <p:nvSpPr>
            <p:cNvPr id="206858" name="Line 8"/>
            <p:cNvSpPr>
              <a:spLocks noChangeShapeType="1"/>
            </p:cNvSpPr>
            <p:nvPr/>
          </p:nvSpPr>
          <p:spPr bwMode="auto">
            <a:xfrm>
              <a:off x="2373" y="1602"/>
              <a:ext cx="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859" name="AutoShape 9"/>
            <p:cNvSpPr>
              <a:spLocks noChangeArrowheads="1"/>
            </p:cNvSpPr>
            <p:nvPr/>
          </p:nvSpPr>
          <p:spPr bwMode="auto">
            <a:xfrm>
              <a:off x="3707" y="1631"/>
              <a:ext cx="950" cy="673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860" name="Text Box 10"/>
            <p:cNvSpPr txBox="1">
              <a:spLocks noChangeArrowheads="1"/>
            </p:cNvSpPr>
            <p:nvPr/>
          </p:nvSpPr>
          <p:spPr bwMode="auto">
            <a:xfrm>
              <a:off x="3868" y="1635"/>
              <a:ext cx="643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CC00"/>
                  </a:solidFill>
                </a:rPr>
                <a:t>20.4%</a:t>
              </a:r>
            </a:p>
          </p:txBody>
        </p:sp>
        <p:sp>
          <p:nvSpPr>
            <p:cNvPr id="206861" name="Rectangle 11"/>
            <p:cNvSpPr>
              <a:spLocks noChangeArrowheads="1"/>
            </p:cNvSpPr>
            <p:nvPr/>
          </p:nvSpPr>
          <p:spPr bwMode="auto">
            <a:xfrm>
              <a:off x="3707" y="1880"/>
              <a:ext cx="93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 b="1"/>
                <a:t>Description of the company’s products</a:t>
              </a:r>
            </a:p>
          </p:txBody>
        </p:sp>
        <p:sp>
          <p:nvSpPr>
            <p:cNvPr id="206862" name="Line 12"/>
            <p:cNvSpPr>
              <a:spLocks noChangeShapeType="1"/>
            </p:cNvSpPr>
            <p:nvPr/>
          </p:nvSpPr>
          <p:spPr bwMode="auto">
            <a:xfrm>
              <a:off x="3707" y="1867"/>
              <a:ext cx="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863" name="Oval 13"/>
            <p:cNvSpPr>
              <a:spLocks noChangeArrowheads="1"/>
            </p:cNvSpPr>
            <p:nvPr/>
          </p:nvSpPr>
          <p:spPr bwMode="blackWhite">
            <a:xfrm>
              <a:off x="4431" y="2408"/>
              <a:ext cx="437" cy="437"/>
            </a:xfrm>
            <a:prstGeom prst="ellipse">
              <a:avLst/>
            </a:prstGeom>
            <a:solidFill>
              <a:srgbClr val="000000">
                <a:alpha val="39999"/>
              </a:srgbClr>
            </a:solidFill>
            <a:ln w="9525" algn="ctr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864" name="AutoShape 14"/>
            <p:cNvSpPr>
              <a:spLocks noChangeArrowheads="1"/>
            </p:cNvSpPr>
            <p:nvPr/>
          </p:nvSpPr>
          <p:spPr bwMode="black">
            <a:xfrm>
              <a:off x="925" y="1537"/>
              <a:ext cx="950" cy="67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865" name="Oval 15"/>
            <p:cNvSpPr>
              <a:spLocks noChangeArrowheads="1"/>
            </p:cNvSpPr>
            <p:nvPr/>
          </p:nvSpPr>
          <p:spPr bwMode="blackWhite">
            <a:xfrm>
              <a:off x="1200" y="1052"/>
              <a:ext cx="437" cy="436"/>
            </a:xfrm>
            <a:prstGeom prst="ellipse">
              <a:avLst/>
            </a:prstGeom>
            <a:solidFill>
              <a:srgbClr val="000000">
                <a:alpha val="39999"/>
              </a:srgbClr>
            </a:solidFill>
            <a:ln w="9525" algn="ctr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866" name="Arc 16"/>
            <p:cNvSpPr>
              <a:spLocks/>
            </p:cNvSpPr>
            <p:nvPr/>
          </p:nvSpPr>
          <p:spPr bwMode="gray">
            <a:xfrm rot="3328958" flipH="1" flipV="1">
              <a:off x="1279" y="1140"/>
              <a:ext cx="271" cy="260"/>
            </a:xfrm>
            <a:custGeom>
              <a:avLst/>
              <a:gdLst>
                <a:gd name="T0" fmla="*/ 0 w 43200"/>
                <a:gd name="T1" fmla="*/ 1 h 40909"/>
                <a:gd name="T2" fmla="*/ 1 w 43200"/>
                <a:gd name="T3" fmla="*/ 2 h 40909"/>
                <a:gd name="T4" fmla="*/ 1 w 43200"/>
                <a:gd name="T5" fmla="*/ 1 h 409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0909" fill="none" extrusionOk="0">
                  <a:moveTo>
                    <a:pt x="8" y="22191"/>
                  </a:moveTo>
                  <a:cubicBezTo>
                    <a:pt x="2" y="21994"/>
                    <a:pt x="0" y="2179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772"/>
                    <a:pt x="38587" y="37245"/>
                    <a:pt x="31281" y="40909"/>
                  </a:cubicBezTo>
                </a:path>
                <a:path w="43200" h="40909" stroke="0" extrusionOk="0">
                  <a:moveTo>
                    <a:pt x="8" y="22191"/>
                  </a:moveTo>
                  <a:cubicBezTo>
                    <a:pt x="2" y="21994"/>
                    <a:pt x="0" y="2179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9772"/>
                    <a:pt x="38587" y="37245"/>
                    <a:pt x="31281" y="40909"/>
                  </a:cubicBezTo>
                  <a:lnTo>
                    <a:pt x="21600" y="21600"/>
                  </a:lnTo>
                  <a:lnTo>
                    <a:pt x="8" y="22191"/>
                  </a:lnTo>
                  <a:close/>
                </a:path>
              </a:pathLst>
            </a:custGeom>
            <a:gradFill rotWithShape="1">
              <a:gsLst>
                <a:gs pos="0">
                  <a:srgbClr val="0086A8"/>
                </a:gs>
                <a:gs pos="100000">
                  <a:srgbClr val="00CCFF"/>
                </a:gs>
              </a:gsLst>
              <a:lin ang="5400000" scaled="1"/>
            </a:gradFill>
            <a:ln>
              <a:noFill/>
            </a:ln>
            <a:effectLst>
              <a:outerShdw dist="56796" dir="3806097" algn="ctr" rotWithShape="0">
                <a:srgbClr val="1C1C1C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8113" name="Arc 17"/>
            <p:cNvSpPr>
              <a:spLocks/>
            </p:cNvSpPr>
            <p:nvPr/>
          </p:nvSpPr>
          <p:spPr bwMode="gray">
            <a:xfrm rot="6106500">
              <a:off x="4507" y="2509"/>
              <a:ext cx="235" cy="232"/>
            </a:xfrm>
            <a:custGeom>
              <a:avLst/>
              <a:gdLst>
                <a:gd name="G0" fmla="+- 5560 0 0"/>
                <a:gd name="G1" fmla="+- 21600 0 0"/>
                <a:gd name="G2" fmla="+- 21600 0 0"/>
                <a:gd name="T0" fmla="*/ 0 w 20507"/>
                <a:gd name="T1" fmla="*/ 728 h 21600"/>
                <a:gd name="T2" fmla="*/ 20507 w 20507"/>
                <a:gd name="T3" fmla="*/ 6006 h 21600"/>
                <a:gd name="T4" fmla="*/ 5560 w 205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07" h="21600" fill="none" extrusionOk="0">
                  <a:moveTo>
                    <a:pt x="-1" y="727"/>
                  </a:moveTo>
                  <a:cubicBezTo>
                    <a:pt x="1813" y="244"/>
                    <a:pt x="3682" y="-1"/>
                    <a:pt x="5560" y="0"/>
                  </a:cubicBezTo>
                  <a:cubicBezTo>
                    <a:pt x="11130" y="0"/>
                    <a:pt x="16485" y="2151"/>
                    <a:pt x="20506" y="6006"/>
                  </a:cubicBezTo>
                </a:path>
                <a:path w="20507" h="21600" stroke="0" extrusionOk="0">
                  <a:moveTo>
                    <a:pt x="-1" y="727"/>
                  </a:moveTo>
                  <a:cubicBezTo>
                    <a:pt x="1813" y="244"/>
                    <a:pt x="3682" y="-1"/>
                    <a:pt x="5560" y="0"/>
                  </a:cubicBezTo>
                  <a:cubicBezTo>
                    <a:pt x="11130" y="0"/>
                    <a:pt x="16485" y="2151"/>
                    <a:pt x="20506" y="6006"/>
                  </a:cubicBezTo>
                  <a:lnTo>
                    <a:pt x="5560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rgbClr val="1C1C1C"/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88114" name="Arc 18"/>
            <p:cNvSpPr>
              <a:spLocks/>
            </p:cNvSpPr>
            <p:nvPr/>
          </p:nvSpPr>
          <p:spPr bwMode="gray">
            <a:xfrm rot="5400000">
              <a:off x="4062" y="1269"/>
              <a:ext cx="237" cy="165"/>
            </a:xfrm>
            <a:custGeom>
              <a:avLst/>
              <a:gdLst>
                <a:gd name="G0" fmla="+- 13148 0 0"/>
                <a:gd name="G1" fmla="+- 21600 0 0"/>
                <a:gd name="G2" fmla="+- 21600 0 0"/>
                <a:gd name="T0" fmla="*/ 0 w 31154"/>
                <a:gd name="T1" fmla="*/ 4462 h 21600"/>
                <a:gd name="T2" fmla="*/ 31154 w 31154"/>
                <a:gd name="T3" fmla="*/ 9670 h 21600"/>
                <a:gd name="T4" fmla="*/ 13148 w 3115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154" h="21600" fill="none" extrusionOk="0">
                  <a:moveTo>
                    <a:pt x="0" y="4462"/>
                  </a:moveTo>
                  <a:cubicBezTo>
                    <a:pt x="3772" y="1568"/>
                    <a:pt x="8393" y="-1"/>
                    <a:pt x="13148" y="0"/>
                  </a:cubicBezTo>
                  <a:cubicBezTo>
                    <a:pt x="20391" y="0"/>
                    <a:pt x="27153" y="3631"/>
                    <a:pt x="31154" y="9669"/>
                  </a:cubicBezTo>
                </a:path>
                <a:path w="31154" h="21600" stroke="0" extrusionOk="0">
                  <a:moveTo>
                    <a:pt x="0" y="4462"/>
                  </a:moveTo>
                  <a:cubicBezTo>
                    <a:pt x="3772" y="1568"/>
                    <a:pt x="8393" y="-1"/>
                    <a:pt x="13148" y="0"/>
                  </a:cubicBezTo>
                  <a:cubicBezTo>
                    <a:pt x="20391" y="0"/>
                    <a:pt x="27153" y="3631"/>
                    <a:pt x="31154" y="9669"/>
                  </a:cubicBezTo>
                  <a:lnTo>
                    <a:pt x="13148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>
              <a:outerShdw dist="45791" dir="3378596" algn="ctr" rotWithShape="0">
                <a:srgbClr val="1C1C1C"/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06869" name="Arc 19"/>
            <p:cNvSpPr>
              <a:spLocks/>
            </p:cNvSpPr>
            <p:nvPr/>
          </p:nvSpPr>
          <p:spPr bwMode="gray">
            <a:xfrm>
              <a:off x="2796" y="986"/>
              <a:ext cx="185" cy="226"/>
            </a:xfrm>
            <a:custGeom>
              <a:avLst/>
              <a:gdLst>
                <a:gd name="T0" fmla="*/ 0 w 17047"/>
                <a:gd name="T1" fmla="*/ 0 h 21600"/>
                <a:gd name="T2" fmla="*/ 2 w 17047"/>
                <a:gd name="T3" fmla="*/ 1 h 21600"/>
                <a:gd name="T4" fmla="*/ 0 w 17047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047" h="21600" fill="none" extrusionOk="0">
                  <a:moveTo>
                    <a:pt x="-1" y="0"/>
                  </a:moveTo>
                  <a:cubicBezTo>
                    <a:pt x="6663" y="0"/>
                    <a:pt x="12954" y="3075"/>
                    <a:pt x="17046" y="8335"/>
                  </a:cubicBezTo>
                </a:path>
                <a:path w="17047" h="21600" stroke="0" extrusionOk="0">
                  <a:moveTo>
                    <a:pt x="-1" y="0"/>
                  </a:moveTo>
                  <a:cubicBezTo>
                    <a:pt x="6663" y="0"/>
                    <a:pt x="12954" y="3075"/>
                    <a:pt x="17046" y="833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567200"/>
                </a:gs>
              </a:gsLst>
              <a:lin ang="18900000" scaled="1"/>
            </a:gradFill>
            <a:ln>
              <a:noFill/>
            </a:ln>
            <a:effectLst>
              <a:outerShdw dist="35921" dir="2700000" algn="ctr" rotWithShape="0">
                <a:srgbClr val="1C1C1C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870" name="Text Box 20"/>
            <p:cNvSpPr txBox="1">
              <a:spLocks noChangeArrowheads="1"/>
            </p:cNvSpPr>
            <p:nvPr/>
          </p:nvSpPr>
          <p:spPr bwMode="auto">
            <a:xfrm>
              <a:off x="1200" y="1542"/>
              <a:ext cx="439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000" b="1">
                  <a:solidFill>
                    <a:srgbClr val="00CCFF"/>
                  </a:solidFill>
                </a:rPr>
                <a:t>90%</a:t>
              </a:r>
            </a:p>
          </p:txBody>
        </p:sp>
        <p:sp>
          <p:nvSpPr>
            <p:cNvPr id="206871" name="Rectangle 21"/>
            <p:cNvSpPr>
              <a:spLocks noChangeArrowheads="1"/>
            </p:cNvSpPr>
            <p:nvPr/>
          </p:nvSpPr>
          <p:spPr bwMode="auto">
            <a:xfrm>
              <a:off x="925" y="1786"/>
              <a:ext cx="937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 b="1"/>
                <a:t>Description of the company’s products</a:t>
              </a:r>
            </a:p>
          </p:txBody>
        </p:sp>
        <p:graphicFrame>
          <p:nvGraphicFramePr>
            <p:cNvPr id="206872" name="Object 22"/>
            <p:cNvGraphicFramePr>
              <a:graphicFrameLocks noChangeAspect="1"/>
            </p:cNvGraphicFramePr>
            <p:nvPr/>
          </p:nvGraphicFramePr>
          <p:xfrm>
            <a:off x="96" y="1104"/>
            <a:ext cx="3999" cy="39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r:id="rId4" imgW="6114818" imgH="5992887" progId="Excel.Chart.8">
                    <p:embed/>
                  </p:oleObj>
                </mc:Choice>
                <mc:Fallback>
                  <p:oleObj r:id="rId4" imgW="6114818" imgH="5992887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1104"/>
                          <a:ext cx="3999" cy="39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873" name="Line 23"/>
            <p:cNvSpPr>
              <a:spLocks noChangeShapeType="1"/>
            </p:cNvSpPr>
            <p:nvPr/>
          </p:nvSpPr>
          <p:spPr bwMode="auto">
            <a:xfrm>
              <a:off x="925" y="1773"/>
              <a:ext cx="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874" name="AutoShape 24"/>
            <p:cNvSpPr>
              <a:spLocks noChangeArrowheads="1"/>
            </p:cNvSpPr>
            <p:nvPr/>
          </p:nvSpPr>
          <p:spPr bwMode="auto">
            <a:xfrm>
              <a:off x="4156" y="2912"/>
              <a:ext cx="950" cy="674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6875" name="Text Box 25"/>
            <p:cNvSpPr txBox="1">
              <a:spLocks noChangeArrowheads="1"/>
            </p:cNvSpPr>
            <p:nvPr/>
          </p:nvSpPr>
          <p:spPr bwMode="auto">
            <a:xfrm>
              <a:off x="4431" y="2916"/>
              <a:ext cx="440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000" b="1">
                  <a:solidFill>
                    <a:schemeClr val="tx2"/>
                  </a:solidFill>
                </a:rPr>
                <a:t>38%</a:t>
              </a:r>
            </a:p>
          </p:txBody>
        </p:sp>
        <p:sp>
          <p:nvSpPr>
            <p:cNvPr id="206876" name="Rectangle 26"/>
            <p:cNvSpPr>
              <a:spLocks noChangeArrowheads="1"/>
            </p:cNvSpPr>
            <p:nvPr/>
          </p:nvSpPr>
          <p:spPr bwMode="auto">
            <a:xfrm>
              <a:off x="4156" y="3161"/>
              <a:ext cx="938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 b="1"/>
                <a:t>Description of the company’s products</a:t>
              </a:r>
            </a:p>
          </p:txBody>
        </p:sp>
        <p:sp>
          <p:nvSpPr>
            <p:cNvPr id="206877" name="Line 27"/>
            <p:cNvSpPr>
              <a:spLocks noChangeShapeType="1"/>
            </p:cNvSpPr>
            <p:nvPr/>
          </p:nvSpPr>
          <p:spPr bwMode="auto">
            <a:xfrm>
              <a:off x="4156" y="3148"/>
              <a:ext cx="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878" name="Line 28"/>
            <p:cNvSpPr>
              <a:spLocks noChangeShapeType="1"/>
            </p:cNvSpPr>
            <p:nvPr/>
          </p:nvSpPr>
          <p:spPr bwMode="auto">
            <a:xfrm flipH="1" flipV="1">
              <a:off x="1353" y="2228"/>
              <a:ext cx="106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879" name="Line 29"/>
            <p:cNvSpPr>
              <a:spLocks noChangeShapeType="1"/>
            </p:cNvSpPr>
            <p:nvPr/>
          </p:nvSpPr>
          <p:spPr bwMode="auto">
            <a:xfrm flipV="1">
              <a:off x="2487" y="2042"/>
              <a:ext cx="254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880" name="Line 30"/>
            <p:cNvSpPr>
              <a:spLocks noChangeShapeType="1"/>
            </p:cNvSpPr>
            <p:nvPr/>
          </p:nvSpPr>
          <p:spPr bwMode="auto">
            <a:xfrm flipV="1">
              <a:off x="3216" y="2090"/>
              <a:ext cx="468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881" name="Line 31"/>
            <p:cNvSpPr>
              <a:spLocks noChangeShapeType="1"/>
            </p:cNvSpPr>
            <p:nvPr/>
          </p:nvSpPr>
          <p:spPr bwMode="auto">
            <a:xfrm>
              <a:off x="3360" y="3024"/>
              <a:ext cx="753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67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45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Microsoft Excel 图表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