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2" r:id="rId2"/>
    <p:sldId id="516" r:id="rId3"/>
    <p:sldId id="529" r:id="rId4"/>
    <p:sldId id="505" r:id="rId5"/>
    <p:sldId id="519" r:id="rId6"/>
    <p:sldId id="520" r:id="rId7"/>
    <p:sldId id="521" r:id="rId8"/>
    <p:sldId id="522" r:id="rId9"/>
    <p:sldId id="524" r:id="rId10"/>
    <p:sldId id="525" r:id="rId11"/>
    <p:sldId id="526" r:id="rId12"/>
    <p:sldId id="527" r:id="rId13"/>
    <p:sldId id="528" r:id="rId14"/>
    <p:sldId id="537" r:id="rId15"/>
    <p:sldId id="533" r:id="rId16"/>
    <p:sldId id="535" r:id="rId17"/>
    <p:sldId id="536" r:id="rId18"/>
  </p:sldIdLst>
  <p:sldSz cx="9144000" cy="5143500" type="screen16x9"/>
  <p:notesSz cx="6858000" cy="9144000"/>
  <p:embeddedFontLst>
    <p:embeddedFont>
      <p:font typeface="方正正中黑简体" panose="02000000000000000000" pitchFamily="2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方正正粗黑简体" panose="02000000000000000000" pitchFamily="2" charset="-122"/>
      <p:regular r:id="rId28"/>
    </p:embeddedFont>
  </p:embeddedFontLst>
  <p:defaultTextStyle>
    <a:defPPr>
      <a:defRPr lang="zh-CN"/>
    </a:defPPr>
    <a:lvl1pPr algn="l" defTabSz="84296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20688" indent="36513" algn="l" defTabSz="84296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842963" indent="71438" algn="l" defTabSz="84296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265238" indent="106363" algn="l" defTabSz="84296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685925" indent="142875" algn="l" defTabSz="84296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光启" initials="G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B22"/>
    <a:srgbClr val="D9D9D9"/>
    <a:srgbClr val="FF6600"/>
    <a:srgbClr val="C00000"/>
    <a:srgbClr val="BFBFBF"/>
    <a:srgbClr val="000308"/>
    <a:srgbClr val="060103"/>
    <a:srgbClr val="00060D"/>
    <a:srgbClr val="060D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35" autoAdjust="0"/>
  </p:normalViewPr>
  <p:slideViewPr>
    <p:cSldViewPr>
      <p:cViewPr>
        <p:scale>
          <a:sx n="73" d="100"/>
          <a:sy n="73" d="100"/>
        </p:scale>
        <p:origin x="-30" y="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65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435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435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022CA5E-863A-4E81-855F-37B0E8FBADD1}" type="datetimeFigureOut">
              <a:rPr lang="zh-CN" altLang="en-US"/>
              <a:pPr>
                <a:defRPr/>
              </a:pPr>
              <a:t>2013/5/4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435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435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D549D3-D29E-4EA5-AF74-4A007D0A74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093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883EDD8-B43C-409D-9BC2-B25ECF779BF9}" type="datetimeFigureOut">
              <a:rPr lang="zh-CN" altLang="en-US"/>
              <a:pPr>
                <a:defRPr/>
              </a:pPr>
              <a:t>2013/5/4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3C1E476A-867A-443A-9B9B-FB228D838F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461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306C476A-D35D-4FF5-97BE-DD75377F7A2A}" type="slidenum">
              <a:rPr lang="zh-CN" altLang="en-US" sz="1200" smtClean="0"/>
              <a:pPr eaLnBrk="1" hangingPunct="1"/>
              <a:t>1</a:t>
            </a:fld>
            <a:endParaRPr lang="en-US" altLang="zh-CN" sz="1200" smtClean="0"/>
          </a:p>
        </p:txBody>
      </p:sp>
    </p:spTree>
    <p:extLst>
      <p:ext uri="{BB962C8B-B14F-4D97-AF65-F5344CB8AC3E}">
        <p14:creationId xmlns:p14="http://schemas.microsoft.com/office/powerpoint/2010/main" val="199357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94" y="1200481"/>
            <a:ext cx="8231213" cy="339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6394" y="4767906"/>
            <a:ext cx="2135213" cy="2735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BFAC3-6314-434B-B94F-6CB08648C940}" type="datetimeFigureOut">
              <a:rPr lang="zh-CN" altLang="en-US"/>
              <a:pPr>
                <a:defRPr/>
              </a:pPr>
              <a:t>2013/5/4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798" y="4767906"/>
            <a:ext cx="2896406" cy="2735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394" y="4767906"/>
            <a:ext cx="2135213" cy="2735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F258-49EA-450D-91B8-9CB8B0CEC3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3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6394" y="4767906"/>
            <a:ext cx="2135213" cy="2735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7D47-6EFE-42B6-99B7-8A3A39120D8E}" type="datetimeFigureOut">
              <a:rPr lang="zh-CN" altLang="en-US"/>
              <a:pPr>
                <a:defRPr/>
              </a:pPr>
              <a:t>2013/5/4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798" y="4767906"/>
            <a:ext cx="2896406" cy="2735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394" y="4767906"/>
            <a:ext cx="2135213" cy="2735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9846-B752-4BD0-BC45-10AFFE3266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21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8F85-5E01-4B82-9455-86D854BA5DCC}" type="datetimeFigureOut">
              <a:rPr lang="zh-CN" altLang="en-US"/>
              <a:pPr>
                <a:defRPr/>
              </a:pPr>
              <a:t>2013/5/4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69E6-1E3E-4F4B-9512-8D6F0FC6BE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330675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8" r:id="rId3"/>
    <p:sldLayoutId id="214748385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2963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842963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842963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842963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15913" indent="-315913" algn="l" defTabSz="842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63525" algn="l" defTabSz="842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4788" indent="-209550" algn="l" defTabSz="842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97063" indent="-209550" algn="l" defTabSz="8429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19719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6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253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5020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767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3534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5301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7068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8835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0602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2369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74136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6896" y="900228"/>
            <a:ext cx="3570208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谨以此片献给</a:t>
            </a:r>
            <a:endParaRPr lang="en-US" altLang="zh-CN" sz="44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75762" y="4397957"/>
            <a:ext cx="179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en-US" altLang="zh-CN" sz="1800" dirty="0" smtClean="0">
                <a:ln w="12700">
                  <a:noFill/>
                </a:ln>
                <a:solidFill>
                  <a:schemeClr val="tx1"/>
                </a:solidFill>
                <a:effectLst>
                  <a:glow rad="304800">
                    <a:schemeClr val="bg1">
                      <a:alpha val="12000"/>
                    </a:schemeClr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2012</a:t>
            </a:r>
            <a:r>
              <a:rPr lang="zh-CN" altLang="en-US" sz="1800" dirty="0" smtClean="0">
                <a:ln w="12700">
                  <a:noFill/>
                </a:ln>
                <a:solidFill>
                  <a:schemeClr val="tx1"/>
                </a:solidFill>
                <a:effectLst>
                  <a:glow rad="304800">
                    <a:schemeClr val="bg1">
                      <a:alpha val="12000"/>
                    </a:schemeClr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年</a:t>
            </a:r>
            <a:r>
              <a:rPr lang="en-US" altLang="zh-CN" sz="1800" dirty="0">
                <a:ln w="12700">
                  <a:noFill/>
                </a:ln>
                <a:solidFill>
                  <a:schemeClr val="tx1"/>
                </a:solidFill>
                <a:effectLst>
                  <a:glow rad="304800">
                    <a:schemeClr val="bg1">
                      <a:alpha val="12000"/>
                    </a:schemeClr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5</a:t>
            </a:r>
            <a:r>
              <a:rPr lang="zh-CN" altLang="en-US" sz="1800" dirty="0" smtClean="0">
                <a:ln w="12700">
                  <a:noFill/>
                </a:ln>
                <a:solidFill>
                  <a:schemeClr val="tx1"/>
                </a:solidFill>
                <a:effectLst>
                  <a:glow rad="304800">
                    <a:schemeClr val="bg1">
                      <a:alpha val="12000"/>
                    </a:schemeClr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月</a:t>
            </a:r>
            <a:r>
              <a:rPr lang="en-US" altLang="zh-CN" sz="1800" dirty="0" smtClean="0">
                <a:ln w="12700">
                  <a:noFill/>
                </a:ln>
                <a:solidFill>
                  <a:schemeClr val="tx1"/>
                </a:solidFill>
                <a:effectLst>
                  <a:glow rad="304800">
                    <a:schemeClr val="bg1">
                      <a:alpha val="12000"/>
                    </a:schemeClr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5</a:t>
            </a:r>
            <a:r>
              <a:rPr lang="zh-CN" altLang="en-US" sz="1800" dirty="0" smtClean="0">
                <a:ln w="12700">
                  <a:noFill/>
                </a:ln>
                <a:solidFill>
                  <a:schemeClr val="tx1"/>
                </a:solidFill>
                <a:effectLst>
                  <a:glow rad="304800">
                    <a:schemeClr val="bg1">
                      <a:alpha val="12000"/>
                    </a:schemeClr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日</a:t>
            </a:r>
            <a:endParaRPr lang="zh-CN" altLang="en-US" sz="1800" dirty="0">
              <a:ln w="12700">
                <a:noFill/>
              </a:ln>
              <a:solidFill>
                <a:schemeClr val="tx1"/>
              </a:solidFill>
              <a:effectLst>
                <a:glow rad="304800">
                  <a:schemeClr val="bg1">
                    <a:alpha val="12000"/>
                  </a:schemeClr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72342" y="843558"/>
            <a:ext cx="73151" cy="707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88320" y="1671700"/>
            <a:ext cx="7767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54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正在</a:t>
            </a:r>
            <a:r>
              <a:rPr lang="zh-CN" altLang="en-US" sz="54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承受压力</a:t>
            </a:r>
            <a:r>
              <a:rPr lang="zh-CN" altLang="en-US" sz="54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的朋友们</a:t>
            </a:r>
            <a:endParaRPr lang="en-US" altLang="zh-CN" sz="54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1600" y="1720552"/>
            <a:ext cx="73151" cy="707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барабан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6814" y="-5338"/>
            <a:ext cx="619276" cy="54425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438201" y="3867893"/>
            <a:ext cx="2267599" cy="458483"/>
            <a:chOff x="7696016" y="-341682"/>
            <a:chExt cx="1828016" cy="369604"/>
          </a:xfrm>
        </p:grpSpPr>
        <p:sp>
          <p:nvSpPr>
            <p:cNvPr id="11" name="圆角矩形 10"/>
            <p:cNvSpPr/>
            <p:nvPr/>
          </p:nvSpPr>
          <p:spPr>
            <a:xfrm>
              <a:off x="7696016" y="-341682"/>
              <a:ext cx="1828016" cy="3696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15634" y="-276561"/>
              <a:ext cx="1528995" cy="272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妙手回春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PPT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作品</a:t>
              </a:r>
              <a:endParaRPr lang="zh-CN" altLang="en-US" sz="16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28292" y="-285539"/>
              <a:ext cx="257318" cy="257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166859" y="-333335"/>
              <a:ext cx="324977" cy="255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ym typeface="Wingdings" panose="05000000000000000000" pitchFamily="2" charset="2"/>
                </a:rPr>
                <a:t>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6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95062E-6 L 0.42135 -0.00494 " pathEditMode="relative" rAng="0" ptsTypes="AA">
                                      <p:cBhvr>
                                        <p:cTn id="17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8025E-6 L 0.79618 -0.00618 " pathEditMode="relative" rAng="0" ptsTypes="AA">
                                      <p:cBhvr>
                                        <p:cTn id="32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09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1000" y="10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1000" y="10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33" grpId="0"/>
      <p:bldP spid="33" grpId="1"/>
      <p:bldP spid="10" grpId="0" animBg="1"/>
      <p:bldP spid="10" grpId="1" animBg="1"/>
      <p:bldP spid="10" grpId="2" animBg="1"/>
      <p:bldP spid="2" grpId="0"/>
      <p:bldP spid="12" grpId="0" animBg="1"/>
      <p:bldP spid="12" grpId="1" animBg="1"/>
      <p:bldP spid="12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94997" y="835939"/>
            <a:ext cx="3803851" cy="3824043"/>
            <a:chOff x="-35942" y="936303"/>
            <a:chExt cx="3744416" cy="376941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942" y="936303"/>
              <a:ext cx="3744416" cy="3769415"/>
            </a:xfrm>
            <a:prstGeom prst="ellipse">
              <a:avLst/>
            </a:prstGeom>
            <a:ln>
              <a:noFill/>
            </a:ln>
            <a:effectLst>
              <a:glow rad="927100">
                <a:schemeClr val="bg1">
                  <a:lumMod val="95000"/>
                  <a:alpha val="77000"/>
                </a:schemeClr>
              </a:glow>
              <a:softEdge rad="112500"/>
            </a:effectLst>
          </p:spPr>
        </p:pic>
        <p:sp>
          <p:nvSpPr>
            <p:cNvPr id="7" name="椭圆 6"/>
            <p:cNvSpPr/>
            <p:nvPr/>
          </p:nvSpPr>
          <p:spPr>
            <a:xfrm>
              <a:off x="1440223" y="2215144"/>
              <a:ext cx="1224136" cy="1217552"/>
            </a:xfrm>
            <a:prstGeom prst="ellipse">
              <a:avLst/>
            </a:prstGeom>
            <a:solidFill>
              <a:srgbClr val="FF0000">
                <a:alpha val="44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8" name="曲线连接符 7"/>
            <p:cNvCxnSpPr/>
            <p:nvPr/>
          </p:nvCxnSpPr>
          <p:spPr>
            <a:xfrm rot="16200000" flipH="1">
              <a:off x="1778969" y="1905818"/>
              <a:ext cx="510640" cy="108012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3905179" y="578782"/>
            <a:ext cx="4544834" cy="2862322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走着走着，谁料，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前边忽然出现了一个又深又宽的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沟壑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！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沟上没有桥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周围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也没有路。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这时候也没有人出来解救他</a:t>
            </a:r>
            <a:r>
              <a:rPr lang="en-US" altLang="zh-CN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他，该怎么办呢？！</a:t>
            </a:r>
          </a:p>
        </p:txBody>
      </p:sp>
    </p:spTree>
    <p:extLst>
      <p:ext uri="{BB962C8B-B14F-4D97-AF65-F5344CB8AC3E}">
        <p14:creationId xmlns:p14="http://schemas.microsoft.com/office/powerpoint/2010/main" val="282337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5467E-8 -1.54355E-6 L 0.0321 -0.03969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" y="-19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4621E-6 -3.77067E-6 L 0.04445 0.05734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2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48695" y="898732"/>
            <a:ext cx="3730700" cy="3833258"/>
            <a:chOff x="180082" y="1006635"/>
            <a:chExt cx="3672408" cy="374609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2" y="1006635"/>
              <a:ext cx="3672408" cy="3746092"/>
            </a:xfrm>
            <a:prstGeom prst="ellipse">
              <a:avLst/>
            </a:prstGeom>
            <a:ln>
              <a:noFill/>
            </a:ln>
            <a:effectLst>
              <a:glow rad="927100">
                <a:schemeClr val="bg1">
                  <a:lumMod val="95000"/>
                  <a:alpha val="77000"/>
                </a:schemeClr>
              </a:glow>
              <a:softEdge rad="112500"/>
            </a:effectLst>
          </p:spPr>
        </p:pic>
        <p:sp>
          <p:nvSpPr>
            <p:cNvPr id="8" name="椭圆 7"/>
            <p:cNvSpPr/>
            <p:nvPr/>
          </p:nvSpPr>
          <p:spPr>
            <a:xfrm>
              <a:off x="2604509" y="2736503"/>
              <a:ext cx="1224136" cy="1217552"/>
            </a:xfrm>
            <a:prstGeom prst="ellipse">
              <a:avLst/>
            </a:prstGeom>
            <a:solidFill>
              <a:srgbClr val="FF0000">
                <a:alpha val="44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9" name="曲线连接符 8"/>
            <p:cNvCxnSpPr/>
            <p:nvPr/>
          </p:nvCxnSpPr>
          <p:spPr>
            <a:xfrm rot="16200000" flipH="1">
              <a:off x="2943255" y="2427177"/>
              <a:ext cx="510640" cy="108012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3799976" y="771650"/>
            <a:ext cx="4288353" cy="1938992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后面的人都慢慢地赶上来了，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他们用自己背负的十字架搭在沟上，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做成桥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从容不迫地跨越了沟壑。</a:t>
            </a:r>
          </a:p>
        </p:txBody>
      </p:sp>
    </p:spTree>
    <p:extLst>
      <p:ext uri="{BB962C8B-B14F-4D97-AF65-F5344CB8AC3E}">
        <p14:creationId xmlns:p14="http://schemas.microsoft.com/office/powerpoint/2010/main" val="37148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935E-6 0 L 0.02804 -0.03749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-18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8713E-6 3.72657E-6 L 0.04621 0.05237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" y="26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48695" y="835938"/>
            <a:ext cx="3877002" cy="3896051"/>
            <a:chOff x="108074" y="936303"/>
            <a:chExt cx="3816424" cy="393284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74" y="936303"/>
              <a:ext cx="3816424" cy="3932840"/>
            </a:xfrm>
            <a:prstGeom prst="ellipse">
              <a:avLst/>
            </a:prstGeom>
            <a:ln>
              <a:noFill/>
            </a:ln>
            <a:effectLst>
              <a:glow rad="927100">
                <a:schemeClr val="bg1">
                  <a:lumMod val="95000"/>
                  <a:alpha val="77000"/>
                </a:schemeClr>
              </a:glow>
              <a:softEdge rad="112500"/>
            </a:effectLst>
          </p:spPr>
        </p:pic>
        <p:sp>
          <p:nvSpPr>
            <p:cNvPr id="8" name="椭圆 7"/>
            <p:cNvSpPr/>
            <p:nvPr/>
          </p:nvSpPr>
          <p:spPr>
            <a:xfrm>
              <a:off x="1008174" y="2592487"/>
              <a:ext cx="1224136" cy="1217552"/>
            </a:xfrm>
            <a:prstGeom prst="ellipse">
              <a:avLst/>
            </a:prstGeom>
            <a:solidFill>
              <a:srgbClr val="FF0000">
                <a:alpha val="44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9" name="曲线连接符 8"/>
            <p:cNvCxnSpPr/>
            <p:nvPr/>
          </p:nvCxnSpPr>
          <p:spPr>
            <a:xfrm rot="16200000" flipH="1">
              <a:off x="1346920" y="2283161"/>
              <a:ext cx="510640" cy="108012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3914225" y="707360"/>
            <a:ext cx="4031873" cy="2400657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他也想如法炮制。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只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可惜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啊，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他的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十字架，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已经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被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砍掉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了长长的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一大截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根本无法做成桥帮助他跨越沟壑！</a:t>
            </a:r>
          </a:p>
        </p:txBody>
      </p:sp>
    </p:spTree>
    <p:extLst>
      <p:ext uri="{BB962C8B-B14F-4D97-AF65-F5344CB8AC3E}">
        <p14:creationId xmlns:p14="http://schemas.microsoft.com/office/powerpoint/2010/main" val="27162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935E-6 1.12459E-6 L 0.03597 -0.0413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" y="-20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78131E-6 -4.17861E-6 L 0.04797 0.07057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" y="3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48695" y="840888"/>
            <a:ext cx="3737698" cy="3819094"/>
            <a:chOff x="-35942" y="941846"/>
            <a:chExt cx="3679296" cy="381088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942" y="941846"/>
              <a:ext cx="3679296" cy="3810881"/>
            </a:xfrm>
            <a:prstGeom prst="ellipse">
              <a:avLst/>
            </a:prstGeom>
            <a:ln>
              <a:noFill/>
            </a:ln>
            <a:effectLst>
              <a:glow rad="927100">
                <a:schemeClr val="bg1">
                  <a:lumMod val="95000"/>
                  <a:alpha val="77000"/>
                </a:schemeClr>
              </a:glow>
              <a:softEdge rad="112500"/>
            </a:effectLst>
          </p:spPr>
        </p:pic>
        <p:sp>
          <p:nvSpPr>
            <p:cNvPr id="8" name="椭圆 7"/>
            <p:cNvSpPr/>
            <p:nvPr/>
          </p:nvSpPr>
          <p:spPr>
            <a:xfrm>
              <a:off x="936166" y="2702812"/>
              <a:ext cx="1224136" cy="1217552"/>
            </a:xfrm>
            <a:prstGeom prst="ellipse">
              <a:avLst/>
            </a:prstGeom>
            <a:solidFill>
              <a:srgbClr val="FF0000">
                <a:alpha val="44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9" name="曲线连接符 8"/>
            <p:cNvCxnSpPr/>
            <p:nvPr/>
          </p:nvCxnSpPr>
          <p:spPr>
            <a:xfrm rot="16200000" flipH="1">
              <a:off x="1274912" y="2393486"/>
              <a:ext cx="510640" cy="108012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3726825" y="900229"/>
            <a:ext cx="4288353" cy="1938992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于是，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当其他人都在朝着目标继续前进时，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他却只能停在原地，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垂头丧气，追悔莫及。</a:t>
            </a:r>
          </a:p>
        </p:txBody>
      </p:sp>
    </p:spTree>
    <p:extLst>
      <p:ext uri="{BB962C8B-B14F-4D97-AF65-F5344CB8AC3E}">
        <p14:creationId xmlns:p14="http://schemas.microsoft.com/office/powerpoint/2010/main" val="48085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369E-6 -1.68688E-6 L 0.03563 -0.0441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" y="-22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9.87654E-7 -2.63506E-6 L 0.04638 0.0479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" y="2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47730" y="3661732"/>
            <a:ext cx="6596678" cy="7478970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其实我们每个人每一天都背负着各种各样的十字架，</a:t>
            </a:r>
            <a:endParaRPr lang="en-US" altLang="zh-CN" sz="2000" dirty="0">
              <a:ln w="1270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在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艰难前行。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它也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许是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我们的</a:t>
            </a:r>
            <a:r>
              <a:rPr lang="zh-CN" altLang="en-US" sz="20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生活，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也许是我们的</a:t>
            </a:r>
            <a:r>
              <a:rPr lang="zh-CN" altLang="en-US" sz="20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工作，</a:t>
            </a:r>
            <a:endParaRPr lang="en-US" altLang="zh-CN" sz="2000" dirty="0" smtClean="0">
              <a:ln w="1270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也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许是我们必须承担的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责任和义务</a:t>
            </a:r>
            <a:r>
              <a:rPr lang="zh-CN" altLang="en-US" sz="20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。</a:t>
            </a:r>
            <a:endParaRPr lang="en-US" altLang="zh-CN" sz="2000" dirty="0" smtClean="0">
              <a:ln w="1270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但是，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正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是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这些责任和义务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构成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了我们在这个世界上存在着的理由和价值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。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所以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请不要</a:t>
            </a:r>
            <a:r>
              <a:rPr lang="zh-CN" altLang="en-US" sz="20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埋怨生活艰难，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工作的劳苦</a:t>
            </a:r>
            <a:r>
              <a:rPr lang="zh-CN" altLang="en-US" sz="20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 smtClean="0">
              <a:ln w="1270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因为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真正的快乐</a:t>
            </a:r>
            <a:r>
              <a:rPr lang="zh-CN" altLang="en-US" sz="20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，是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挑战后的结果</a:t>
            </a:r>
            <a:r>
              <a:rPr lang="zh-CN" altLang="en-US" sz="20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 smtClean="0">
              <a:ln w="1270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没有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经历深刻的痛苦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我们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也就体会不到酣畅淋漓的快乐！ 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有些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黑暗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，只能自己穿越；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有些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痛苦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，只能自己体验；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有些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孤独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，也只能自己品尝。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请相信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穿过黑暗，我们一定能感受到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阳光的温度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；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走出痛苦，我们一定能企及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成长的高度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；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告别孤独，我们也一定能收获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灵魂的深度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！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2698" y1="10306" x2="32425" y2="12571"/>
                        <a14:foregroundMark x1="29428" y1="13590" x2="27657" y2="15062"/>
                        <a14:foregroundMark x1="39101" y1="5549" x2="41826" y2="4757"/>
                        <a14:foregroundMark x1="46322" y1="5210" x2="47003" y2="6569"/>
                        <a14:foregroundMark x1="37602" y1="7588" x2="36376" y2="8607"/>
                        <a14:foregroundMark x1="48229" y1="8041" x2="47956" y2="9060"/>
                        <a14:foregroundMark x1="52044" y1="19819" x2="52044" y2="19819"/>
                        <a14:foregroundMark x1="78338" y1="44281" x2="78747" y2="42016"/>
                        <a14:foregroundMark x1="30381" y1="52095" x2="30654" y2="55040"/>
                        <a14:foregroundMark x1="23433" y1="46999" x2="23433" y2="49264"/>
                        <a14:foregroundMark x1="17711" y1="44960" x2="17575" y2="46999"/>
                        <a14:foregroundMark x1="16485" y1="51755" x2="18256" y2="54473"/>
                        <a14:foregroundMark x1="35150" y1="78143" x2="35150" y2="80974"/>
                        <a14:foregroundMark x1="31608" y1="80408" x2="33924" y2="85730"/>
                        <a14:backgroundMark x1="46594" y1="89015" x2="51771" y2="86523"/>
                        <a14:backgroundMark x1="47956" y1="91280" x2="50681" y2="90487"/>
                        <a14:backgroundMark x1="37875" y1="93545" x2="38147" y2="94224"/>
                        <a14:backgroundMark x1="78474" y1="7588" x2="84469" y2="16082"/>
                      </a14:backgroundRemoval>
                    </a14:imgEffect>
                    <a14:imgEffect>
                      <a14:artisticPhotocopy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35647"/>
            <a:ext cx="1865198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2222E-6 -1.25771E-6 L -0.02987 -1.83909 " pathEditMode="relative" rAng="0" ptsTypes="AA">
                                      <p:cBhvr>
                                        <p:cTn id="6" dur="3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-91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xit" presetSubtype="32" fill="hold" grpId="3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2222E-6 -1.25771E-6 L -0.02987 -1.83909 " pathEditMode="relative" rAng="0" ptsTypes="AA">
                                      <p:cBhvr>
                                        <p:cTn id="16" dur="36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-91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450"/>
                            </p:stCondLst>
                            <p:childTnLst>
                              <p:par>
                                <p:cTn id="18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28433" y="329658"/>
            <a:ext cx="614468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人生</a:t>
            </a:r>
            <a:r>
              <a:rPr lang="zh-CN" altLang="en-US" sz="6600" b="1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没有捷径</a:t>
            </a:r>
            <a:endParaRPr lang="en-US" altLang="zh-CN" sz="6600" b="1" dirty="0" smtClean="0">
              <a:ln w="1270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4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直面问题</a:t>
            </a:r>
            <a:r>
              <a:rPr lang="zh-CN" altLang="en-US" sz="40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问题总能解决</a:t>
            </a:r>
            <a:endParaRPr lang="zh-CN" altLang="en-US" sz="4000" dirty="0">
              <a:ln w="1270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40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逃避问题</a:t>
            </a:r>
            <a:r>
              <a:rPr lang="zh-CN" altLang="en-US" sz="4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心智无法成熟 </a:t>
            </a:r>
            <a:endParaRPr lang="zh-CN" altLang="en-US" sz="4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6172" y1="81543" x2="90332" y2="95898"/>
                        <a14:foregroundMark x1="92383" y1="88574" x2="97656" y2="92188"/>
                        <a14:foregroundMark x1="83008" y1="83789" x2="86816" y2="85547"/>
                        <a14:foregroundMark x1="19434" y1="89844" x2="10352" y2="95215"/>
                        <a14:foregroundMark x1="2539" y1="95215" x2="5566" y2="99023"/>
                        <a14:foregroundMark x1="60449" y1="45020" x2="61523" y2="4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287" y="1347614"/>
            <a:ext cx="4325049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39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499E-6 -4.45424E-6 L 0.06367 -0.0813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5" y="-4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8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everyguyed.com/wp-content/uploads/2010/10/5-types-of-body-language-to-avoi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00" y1="4868" x2="8667" y2="119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764704" y="-240924"/>
            <a:ext cx="65751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779912" y="1350806"/>
            <a:ext cx="5109091" cy="25545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希望</a:t>
            </a:r>
            <a:r>
              <a:rPr lang="zh-CN" altLang="en-US" sz="88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你</a:t>
            </a:r>
            <a:r>
              <a:rPr lang="zh-CN" altLang="en-US" sz="6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活</a:t>
            </a:r>
            <a:r>
              <a:rPr lang="zh-CN" altLang="en-US" sz="6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出</a:t>
            </a:r>
            <a:endParaRPr lang="en-US" altLang="zh-CN" sz="6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72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精彩</a:t>
            </a:r>
            <a:r>
              <a:rPr lang="zh-CN" altLang="en-US" sz="6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的</a:t>
            </a:r>
            <a:r>
              <a:rPr lang="zh-CN" altLang="en-US" sz="6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自己</a:t>
            </a:r>
            <a:r>
              <a:rPr lang="zh-CN" altLang="en-US" sz="60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！</a:t>
            </a:r>
            <a:endParaRPr lang="zh-CN" altLang="en-US" sz="6000" dirty="0">
              <a:ln w="1270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784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">
        <p15:prstTrans prst="peelOff"/>
      </p:transition>
    </mc:Choice>
    <mc:Fallback>
      <p:transition spd="slow" advClick="0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39750" y="2824644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谢谢</a:t>
            </a:r>
            <a:r>
              <a:rPr lang="zh-CN" altLang="en-US" sz="8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观注</a:t>
            </a:r>
            <a:endParaRPr lang="en-US" altLang="zh-CN" sz="8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0857" y="4148083"/>
            <a:ext cx="182614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40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sz="1600" dirty="0" smtClean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图片资料</a:t>
            </a:r>
            <a:r>
              <a:rPr lang="zh-CN" altLang="en-US" sz="1600" dirty="0" smtClean="0">
                <a:solidFill>
                  <a:srgbClr val="FF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来自网络</a:t>
            </a:r>
            <a:endParaRPr lang="zh-CN" altLang="en-US" sz="1600" dirty="0">
              <a:solidFill>
                <a:srgbClr val="FF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" b="33429"/>
          <a:stretch/>
        </p:blipFill>
        <p:spPr>
          <a:xfrm>
            <a:off x="3471049" y="498204"/>
            <a:ext cx="2025754" cy="202575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2033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4000">
        <p15:prstTrans prst="drap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654810"/>
            <a:ext cx="66992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人</a:t>
            </a:r>
            <a:r>
              <a:rPr lang="zh-CN" altLang="en-US" sz="6600" b="1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生</a:t>
            </a:r>
            <a:r>
              <a:rPr lang="zh-CN" altLang="en-US" sz="9600" b="1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没</a:t>
            </a:r>
            <a:r>
              <a:rPr lang="zh-CN" altLang="en-US" sz="7200" b="1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有</a:t>
            </a:r>
            <a:r>
              <a:rPr lang="zh-CN" altLang="en-US" sz="9600" b="1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捷</a:t>
            </a:r>
            <a:r>
              <a:rPr lang="zh-CN" altLang="en-US" sz="7200" b="1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径</a:t>
            </a:r>
            <a:endParaRPr lang="en-US" altLang="zh-CN" sz="7200" b="1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pic>
        <p:nvPicPr>
          <p:cNvPr id="2" name="夜的钢琴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26814" y="514492"/>
            <a:ext cx="619276" cy="544256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654314" y="1275606"/>
            <a:ext cx="902811" cy="523220"/>
          </a:xfrm>
          <a:prstGeom prst="rect">
            <a:avLst/>
          </a:prstGeom>
          <a:solidFill>
            <a:schemeClr val="tx1"/>
          </a:solidFill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ln w="12700">
                  <a:noFill/>
                </a:ln>
                <a:solidFill>
                  <a:schemeClr val="bg1"/>
                </a:solidFill>
                <a:effectLst/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片名</a:t>
            </a:r>
            <a:endParaRPr lang="en-US" altLang="zh-CN" sz="2800" dirty="0" smtClean="0">
              <a:ln w="12700">
                <a:noFill/>
              </a:ln>
              <a:solidFill>
                <a:schemeClr val="bg1"/>
              </a:solidFill>
              <a:effectLst/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788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0300" y="627535"/>
            <a:ext cx="3735945" cy="3551626"/>
            <a:chOff x="-158025" y="1080318"/>
            <a:chExt cx="3677571" cy="360059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8025" y="1080318"/>
              <a:ext cx="3677571" cy="3600599"/>
            </a:xfrm>
            <a:prstGeom prst="ellipse">
              <a:avLst/>
            </a:prstGeom>
            <a:ln>
              <a:noFill/>
            </a:ln>
            <a:effectLst>
              <a:glow rad="927100">
                <a:schemeClr val="bg1">
                  <a:lumMod val="95000"/>
                  <a:alpha val="77000"/>
                </a:schemeClr>
              </a:glow>
              <a:softEdge rad="112500"/>
            </a:effectLst>
          </p:spPr>
        </p:pic>
        <p:sp>
          <p:nvSpPr>
            <p:cNvPr id="7" name="椭圆 6"/>
            <p:cNvSpPr/>
            <p:nvPr/>
          </p:nvSpPr>
          <p:spPr>
            <a:xfrm>
              <a:off x="37422" y="2702768"/>
              <a:ext cx="1224136" cy="1217552"/>
            </a:xfrm>
            <a:prstGeom prst="ellipse">
              <a:avLst/>
            </a:prstGeom>
            <a:solidFill>
              <a:srgbClr val="FF0000">
                <a:alpha val="44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曲线连接符 7"/>
            <p:cNvCxnSpPr/>
            <p:nvPr/>
          </p:nvCxnSpPr>
          <p:spPr>
            <a:xfrm rot="16200000" flipH="1">
              <a:off x="376168" y="2393442"/>
              <a:ext cx="510640" cy="108012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547886" y="1543121"/>
            <a:ext cx="3518912" cy="1477328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毡笔黑简体" pitchFamily="65" charset="-122"/>
                <a:ea typeface="方正毡笔黑简体" pitchFamily="65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有一群人，</a:t>
            </a:r>
            <a:endParaRPr lang="en-US" altLang="zh-CN" dirty="0">
              <a:solidFill>
                <a:schemeClr val="tx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在</a:t>
            </a:r>
            <a:r>
              <a:rPr lang="zh-CN" altLang="en-US" dirty="0" smtClean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背负</a:t>
            </a:r>
            <a:r>
              <a:rPr lang="zh-CN" altLang="en-US" dirty="0">
                <a:solidFill>
                  <a:schemeClr val="tx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着一个沉重的</a:t>
            </a:r>
            <a:r>
              <a:rPr lang="zh-CN" altLang="en-US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十字架</a:t>
            </a:r>
            <a:r>
              <a:rPr lang="zh-CN" altLang="en-US" dirty="0">
                <a:solidFill>
                  <a:schemeClr val="tx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dirty="0">
              <a:solidFill>
                <a:schemeClr val="tx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艰难的朝目的地前行着</a:t>
            </a:r>
            <a:r>
              <a:rPr lang="en-US" altLang="zh-CN" dirty="0">
                <a:solidFill>
                  <a:schemeClr val="tx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……</a:t>
            </a:r>
            <a:endParaRPr lang="zh-CN" altLang="en-US" dirty="0">
              <a:solidFill>
                <a:schemeClr val="tx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279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007E-6 4.36604E-6 L 0.02539 -0.02509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" y="-12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51675E-6 1.14664E-6 L 0.04462 0.0355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1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99945" y="483518"/>
            <a:ext cx="3798904" cy="3631175"/>
            <a:chOff x="-46379" y="1008311"/>
            <a:chExt cx="3739546" cy="36004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379" y="1008311"/>
              <a:ext cx="3739546" cy="3600400"/>
            </a:xfrm>
            <a:prstGeom prst="ellipse">
              <a:avLst/>
            </a:prstGeom>
            <a:ln>
              <a:noFill/>
            </a:ln>
            <a:effectLst>
              <a:glow rad="927100">
                <a:schemeClr val="bg1">
                  <a:lumMod val="95000"/>
                  <a:alpha val="77000"/>
                </a:schemeClr>
              </a:glow>
              <a:softEdge rad="112500"/>
            </a:effectLst>
          </p:spPr>
        </p:pic>
        <p:sp>
          <p:nvSpPr>
            <p:cNvPr id="9" name="椭圆 8"/>
            <p:cNvSpPr/>
            <p:nvPr/>
          </p:nvSpPr>
          <p:spPr>
            <a:xfrm>
              <a:off x="792150" y="2043083"/>
              <a:ext cx="1224136" cy="1217552"/>
            </a:xfrm>
            <a:prstGeom prst="ellipse">
              <a:avLst/>
            </a:prstGeom>
            <a:solidFill>
              <a:srgbClr val="FF0000">
                <a:alpha val="44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曲线连接符 9"/>
            <p:cNvCxnSpPr/>
            <p:nvPr/>
          </p:nvCxnSpPr>
          <p:spPr>
            <a:xfrm rot="16200000" flipH="1">
              <a:off x="1130896" y="1733757"/>
              <a:ext cx="510640" cy="108012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3694188" y="835939"/>
            <a:ext cx="4288353" cy="2400657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途中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有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一个人忽然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停了下来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。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他心想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：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这个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十字架实在是太沉重了，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就这样背着它，得走到何年何月啊！</a:t>
            </a:r>
          </a:p>
        </p:txBody>
      </p:sp>
    </p:spTree>
    <p:extLst>
      <p:ext uri="{BB962C8B-B14F-4D97-AF65-F5344CB8AC3E}">
        <p14:creationId xmlns:p14="http://schemas.microsoft.com/office/powerpoint/2010/main" val="18466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4198E-7 3.52811E-6 L 0.03351 -0.03749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" y="-18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7549E-6 -3.34068E-6 L 0.0418 0.04548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" y="2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8696" y="339503"/>
            <a:ext cx="3892180" cy="3893254"/>
            <a:chOff x="-35942" y="864295"/>
            <a:chExt cx="3831365" cy="387665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942" y="864295"/>
              <a:ext cx="3831365" cy="3876654"/>
            </a:xfrm>
            <a:prstGeom prst="ellipse">
              <a:avLst/>
            </a:prstGeom>
            <a:ln>
              <a:noFill/>
            </a:ln>
            <a:effectLst>
              <a:glow rad="927100">
                <a:schemeClr val="bg1">
                  <a:lumMod val="95000"/>
                  <a:alpha val="77000"/>
                </a:schemeClr>
              </a:glow>
              <a:softEdge rad="112500"/>
            </a:effectLst>
          </p:spPr>
        </p:pic>
        <p:sp>
          <p:nvSpPr>
            <p:cNvPr id="7" name="椭圆 6"/>
            <p:cNvSpPr/>
            <p:nvPr/>
          </p:nvSpPr>
          <p:spPr>
            <a:xfrm>
              <a:off x="2052290" y="3193972"/>
              <a:ext cx="1224136" cy="1217552"/>
            </a:xfrm>
            <a:prstGeom prst="ellipse">
              <a:avLst/>
            </a:prstGeom>
            <a:solidFill>
              <a:srgbClr val="FF0000">
                <a:alpha val="44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曲线连接符 7"/>
            <p:cNvCxnSpPr/>
            <p:nvPr/>
          </p:nvCxnSpPr>
          <p:spPr>
            <a:xfrm rot="16200000" flipH="1">
              <a:off x="2391036" y="2884646"/>
              <a:ext cx="510640" cy="108012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4059942" y="1285964"/>
            <a:ext cx="3262432" cy="1477328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于是，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他作出了一个惊人的决定：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他决定将十字架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砍掉一块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769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785E-6 -3.93605E-6 L 0.03527 -0.03638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" y="-1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8554E-7 -1.92944E-6 L 0.03474 0.05044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8" y="2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06763" y="411510"/>
            <a:ext cx="3965237" cy="4032447"/>
            <a:chOff x="21218" y="864295"/>
            <a:chExt cx="3903280" cy="388843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8" y="864295"/>
              <a:ext cx="3903280" cy="3888432"/>
            </a:xfrm>
            <a:prstGeom prst="ellipse">
              <a:avLst/>
            </a:prstGeom>
            <a:ln>
              <a:noFill/>
            </a:ln>
            <a:effectLst>
              <a:glow rad="927100">
                <a:schemeClr val="bg1">
                  <a:lumMod val="95000"/>
                  <a:alpha val="77000"/>
                </a:schemeClr>
              </a:glow>
              <a:softEdge rad="112500"/>
            </a:effectLst>
          </p:spPr>
        </p:pic>
        <p:sp>
          <p:nvSpPr>
            <p:cNvPr id="7" name="椭圆 6"/>
            <p:cNvSpPr/>
            <p:nvPr/>
          </p:nvSpPr>
          <p:spPr>
            <a:xfrm>
              <a:off x="713758" y="1950774"/>
              <a:ext cx="1224136" cy="1217552"/>
            </a:xfrm>
            <a:prstGeom prst="ellipse">
              <a:avLst/>
            </a:prstGeom>
            <a:solidFill>
              <a:srgbClr val="FF0000">
                <a:alpha val="44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曲线连接符 7"/>
            <p:cNvCxnSpPr/>
            <p:nvPr/>
          </p:nvCxnSpPr>
          <p:spPr>
            <a:xfrm rot="16200000" flipH="1">
              <a:off x="1052504" y="1641448"/>
              <a:ext cx="510640" cy="108012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4059942" y="1414543"/>
            <a:ext cx="3262432" cy="1477328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砍掉之后走起来，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的确是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轻松了很多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他的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步伐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也不由得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加快</a:t>
            </a:r>
            <a:r>
              <a:rPr lang="zh-CN" altLang="en-US" sz="20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了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165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8095E-6 3.52811E-6 L 0.03298 -0.03749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" y="-18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8554E-7 4.54245E-6 L 0.04286 0.05044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" y="2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21846" y="771650"/>
            <a:ext cx="4010303" cy="3816324"/>
            <a:chOff x="-23144" y="864295"/>
            <a:chExt cx="3947642" cy="386520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44" y="864295"/>
              <a:ext cx="3947642" cy="3865209"/>
            </a:xfrm>
            <a:prstGeom prst="ellipse">
              <a:avLst/>
            </a:prstGeom>
            <a:ln>
              <a:noFill/>
            </a:ln>
            <a:effectLst>
              <a:glow rad="927100">
                <a:schemeClr val="bg1">
                  <a:lumMod val="95000"/>
                  <a:alpha val="77000"/>
                </a:schemeClr>
              </a:glow>
              <a:softEdge rad="112500"/>
            </a:effectLst>
          </p:spPr>
        </p:pic>
        <p:sp>
          <p:nvSpPr>
            <p:cNvPr id="9" name="椭圆 8"/>
            <p:cNvSpPr/>
            <p:nvPr/>
          </p:nvSpPr>
          <p:spPr>
            <a:xfrm>
              <a:off x="180082" y="2675391"/>
              <a:ext cx="1224136" cy="1217552"/>
            </a:xfrm>
            <a:prstGeom prst="ellipse">
              <a:avLst/>
            </a:prstGeom>
            <a:solidFill>
              <a:srgbClr val="FF0000">
                <a:alpha val="44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曲线连接符 9"/>
            <p:cNvCxnSpPr/>
            <p:nvPr/>
          </p:nvCxnSpPr>
          <p:spPr>
            <a:xfrm rot="16200000" flipH="1">
              <a:off x="518828" y="2366065"/>
              <a:ext cx="510640" cy="108012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3986792" y="707360"/>
            <a:ext cx="3775393" cy="2862322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于是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就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这样走啊走啊走，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又走了很久很久很久。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他又想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：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虽然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已经将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十字架砍掉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了一块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但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它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还是太重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了。</a:t>
            </a:r>
          </a:p>
        </p:txBody>
      </p:sp>
    </p:spTree>
    <p:extLst>
      <p:ext uri="{BB962C8B-B14F-4D97-AF65-F5344CB8AC3E}">
        <p14:creationId xmlns:p14="http://schemas.microsoft.com/office/powerpoint/2010/main" val="36722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675E-6 -1.40022E-6 L 0.02751 -0.03528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" y="-1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9.87654E-7 -4.6086E-6 L 0.03827 0.04493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5" y="2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46215" y="809661"/>
            <a:ext cx="3779483" cy="3706305"/>
            <a:chOff x="108074" y="906871"/>
            <a:chExt cx="3720429" cy="376821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74" y="906871"/>
              <a:ext cx="3720429" cy="3768216"/>
            </a:xfrm>
            <a:prstGeom prst="ellipse">
              <a:avLst/>
            </a:prstGeom>
            <a:ln>
              <a:noFill/>
            </a:ln>
            <a:effectLst>
              <a:glow rad="927100">
                <a:schemeClr val="bg1">
                  <a:lumMod val="95000"/>
                  <a:alpha val="77000"/>
                </a:schemeClr>
              </a:glow>
              <a:softEdge rad="112500"/>
            </a:effectLst>
          </p:spPr>
        </p:pic>
        <p:sp>
          <p:nvSpPr>
            <p:cNvPr id="8" name="椭圆 7"/>
            <p:cNvSpPr/>
            <p:nvPr/>
          </p:nvSpPr>
          <p:spPr>
            <a:xfrm>
              <a:off x="1956318" y="3095669"/>
              <a:ext cx="1224136" cy="1217552"/>
            </a:xfrm>
            <a:prstGeom prst="ellipse">
              <a:avLst/>
            </a:prstGeom>
            <a:solidFill>
              <a:srgbClr val="FF0000">
                <a:alpha val="44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9" name="曲线连接符 8"/>
            <p:cNvCxnSpPr/>
            <p:nvPr/>
          </p:nvCxnSpPr>
          <p:spPr>
            <a:xfrm rot="16200000" flipH="1">
              <a:off x="2295064" y="2786343"/>
              <a:ext cx="510640" cy="108012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4059943" y="1028807"/>
            <a:ext cx="3823483" cy="2862322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为了能够更快更轻松的前行，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这次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决定将十字架</a:t>
            </a:r>
            <a:r>
              <a:rPr lang="zh-CN" altLang="en-US" sz="20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再砍掉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一大块</a:t>
            </a:r>
            <a:r>
              <a:rPr lang="en-US" altLang="zh-CN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,   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这样一来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他一下子感到轻松了许多！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69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8536E-6 -4.49835E-6 L 0.03334 -0.0468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" y="-2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224E-6 -2.9548E-6 L 0.04427 0.043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2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94997" y="771650"/>
            <a:ext cx="3816580" cy="3744316"/>
            <a:chOff x="-35942" y="1008311"/>
            <a:chExt cx="3756946" cy="373124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942" y="1008311"/>
              <a:ext cx="3756946" cy="3731248"/>
            </a:xfrm>
            <a:prstGeom prst="ellipse">
              <a:avLst/>
            </a:prstGeom>
            <a:ln>
              <a:noFill/>
            </a:ln>
            <a:effectLst>
              <a:glow rad="927100">
                <a:schemeClr val="bg1">
                  <a:lumMod val="95000"/>
                  <a:alpha val="77000"/>
                </a:schemeClr>
              </a:glow>
              <a:softEdge rad="112500"/>
            </a:effectLst>
          </p:spPr>
        </p:pic>
        <p:sp>
          <p:nvSpPr>
            <p:cNvPr id="2" name="椭圆 1"/>
            <p:cNvSpPr/>
            <p:nvPr/>
          </p:nvSpPr>
          <p:spPr>
            <a:xfrm>
              <a:off x="396106" y="1662967"/>
              <a:ext cx="1224136" cy="1217552"/>
            </a:xfrm>
            <a:prstGeom prst="ellipse">
              <a:avLst/>
            </a:prstGeom>
            <a:solidFill>
              <a:srgbClr val="FF0000">
                <a:alpha val="44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9" name="曲线连接符 8"/>
            <p:cNvCxnSpPr/>
            <p:nvPr/>
          </p:nvCxnSpPr>
          <p:spPr>
            <a:xfrm rot="16200000" flipH="1">
              <a:off x="734852" y="1353641"/>
              <a:ext cx="510640" cy="108012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3840490" y="771650"/>
            <a:ext cx="4544834" cy="3323987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于是，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他毫不费力地就走到了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队伍的最前面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。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大家看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：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当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其他人都在负重前行时，</a:t>
            </a:r>
            <a:endParaRPr lang="en-US" altLang="zh-CN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他呢</a:t>
            </a: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</a:t>
            </a:r>
            <a:endParaRPr lang="en-US" altLang="zh-CN" sz="2000" dirty="0" smtClean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却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是边走边轻松地</a:t>
            </a:r>
            <a:r>
              <a:rPr lang="zh-CN" altLang="en-US" sz="2000" dirty="0">
                <a:ln w="1270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哼着歌</a:t>
            </a:r>
            <a: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呢！</a:t>
            </a:r>
            <a:br>
              <a:rPr lang="zh-CN" altLang="en-US" sz="2000" dirty="0">
                <a:ln w="12700">
                  <a:noFill/>
                </a:ln>
                <a:effectLst>
                  <a:glow rad="127000">
                    <a:schemeClr val="bg1"/>
                  </a:glo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rPr>
            </a:br>
            <a:endParaRPr lang="zh-CN" altLang="en-US" sz="2000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073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208E-6 2.53583E-6 L 0.02345 -0.04879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" y="-24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05644E-7 1.32304E-7 L 0.04374 0.06009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30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8220</TotalTime>
  <Words>532</Words>
  <Application>Microsoft Office PowerPoint</Application>
  <PresentationFormat>全屏显示(16:9)</PresentationFormat>
  <Paragraphs>81</Paragraphs>
  <Slides>17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方正正中黑简体</vt:lpstr>
      <vt:lpstr>Wingdings</vt:lpstr>
      <vt:lpstr>Calibri</vt:lpstr>
      <vt:lpstr>Arial</vt:lpstr>
      <vt:lpstr>宋体</vt:lpstr>
      <vt:lpstr>微软雅黑</vt:lpstr>
      <vt:lpstr>方正正粗黑简体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张卫东</cp:lastModifiedBy>
  <cp:revision>657</cp:revision>
  <dcterms:created xsi:type="dcterms:W3CDTF">2011-03-16T05:27:00Z</dcterms:created>
  <dcterms:modified xsi:type="dcterms:W3CDTF">2013-05-03T17:54:10Z</dcterms:modified>
</cp:coreProperties>
</file>